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Doc\&#1054;&#1090;&#1076;&#1077;&#1083;%20&#1101;&#1083;&#1077;&#1082;&#1090;&#1088;&#1086;&#1085;&#1085;&#1086;-&#1080;&#1085;&#1092;&#1086;&#1088;&#1084;&#1072;&#1094;&#1080;&#1086;&#1085;&#1085;&#1086;&#1075;&#1086;%20&#1086;&#1073;&#1077;&#1089;&#1087;&#1077;&#1095;&#1077;&#1085;&#1080;&#1103;\&#1043;&#1091;&#1088;&#1077;&#1077;&#1074;\&#1044;&#1083;&#1103;%20&#1043;&#1091;&#1088;&#1077;&#1077;&#1074;&#1072;\&#1057;&#1083;&#1072;&#1081;&#1076;%208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Doc\&#1054;&#1090;&#1076;&#1077;&#1083;%20&#1101;&#1083;&#1077;&#1082;&#1090;&#1088;&#1086;&#1085;&#1085;&#1086;-&#1080;&#1085;&#1092;&#1086;&#1088;&#1084;&#1072;&#1094;&#1080;&#1086;&#1085;&#1085;&#1086;&#1075;&#1086;%20&#1086;&#1073;&#1077;&#1089;&#1087;&#1077;&#1095;&#1077;&#1085;&#1080;&#1103;\&#1043;&#1091;&#1088;&#1077;&#1077;&#1074;\&#1044;&#1083;&#1103;%20&#1043;&#1091;&#1088;&#1077;&#1077;&#1074;&#1072;\&#1057;&#1083;&#1072;&#1081;&#1076;%209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Doc\&#1054;&#1090;&#1076;&#1077;&#1083;%20&#1101;&#1083;&#1077;&#1082;&#1090;&#1088;&#1086;&#1085;&#1085;&#1086;-&#1080;&#1085;&#1092;&#1086;&#1088;&#1084;&#1072;&#1094;&#1080;&#1086;&#1085;&#1085;&#1086;&#1075;&#1086;%20&#1086;&#1073;&#1077;&#1089;&#1087;&#1077;&#1095;&#1077;&#1085;&#1080;&#1103;\&#1043;&#1091;&#1088;&#1077;&#1077;&#1074;\&#1044;&#1083;&#1103;%20&#1043;&#1091;&#1088;&#1077;&#1077;&#1074;&#1072;\&#1057;&#1083;&#1072;&#1081;&#1076;%201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'[Слайд 8.xls]Лист8(2013-2014)'!$A$6</c:f>
              <c:strCache>
                <c:ptCount val="1"/>
                <c:pt idx="0">
                  <c:v>I полугодие 2013 года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'[Слайд 8.xls]Лист8(2013-2014)'!$B$5:$K$5</c:f>
              <c:strCache>
                <c:ptCount val="6"/>
                <c:pt idx="0">
                  <c:v>образование</c:v>
                </c:pt>
                <c:pt idx="1">
                  <c:v>здравоохранение</c:v>
                </c:pt>
                <c:pt idx="3">
                  <c:v>культура</c:v>
                </c:pt>
                <c:pt idx="4">
                  <c:v>соцобслуживание</c:v>
                </c:pt>
                <c:pt idx="5">
                  <c:v>спорт</c:v>
                </c:pt>
              </c:strCache>
            </c:strRef>
          </c:cat>
          <c:val>
            <c:numRef>
              <c:f>'[Слайд 8.xls]Лист8(2013-2014)'!$B$6:$K$6</c:f>
              <c:numCache>
                <c:formatCode>@</c:formatCode>
                <c:ptCount val="6"/>
                <c:pt idx="0">
                  <c:v>60.2</c:v>
                </c:pt>
                <c:pt idx="1">
                  <c:v>58.9</c:v>
                </c:pt>
                <c:pt idx="3" formatCode="General">
                  <c:v>39</c:v>
                </c:pt>
                <c:pt idx="4">
                  <c:v>50.7</c:v>
                </c:pt>
                <c:pt idx="5">
                  <c:v>49.9</c:v>
                </c:pt>
              </c:numCache>
            </c:numRef>
          </c:val>
        </c:ser>
        <c:ser>
          <c:idx val="1"/>
          <c:order val="1"/>
          <c:tx>
            <c:strRef>
              <c:f>'[Слайд 8.xls]Лист8(2013-2014)'!$A$7</c:f>
              <c:strCache>
                <c:ptCount val="1"/>
                <c:pt idx="0">
                  <c:v>I полугодие 2014 года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'[Слайд 8.xls]Лист8(2013-2014)'!$B$5:$K$5</c:f>
              <c:strCache>
                <c:ptCount val="6"/>
                <c:pt idx="0">
                  <c:v>образование</c:v>
                </c:pt>
                <c:pt idx="1">
                  <c:v>здравоохранение</c:v>
                </c:pt>
                <c:pt idx="3">
                  <c:v>культура</c:v>
                </c:pt>
                <c:pt idx="4">
                  <c:v>соцобслуживание</c:v>
                </c:pt>
                <c:pt idx="5">
                  <c:v>спорт</c:v>
                </c:pt>
              </c:strCache>
            </c:strRef>
          </c:cat>
          <c:val>
            <c:numRef>
              <c:f>'[Слайд 8.xls]Лист8(2013-2014)'!$B$7:$K$7</c:f>
              <c:numCache>
                <c:formatCode>@</c:formatCode>
                <c:ptCount val="6"/>
                <c:pt idx="0">
                  <c:v>63.9</c:v>
                </c:pt>
                <c:pt idx="1">
                  <c:v>68.8</c:v>
                </c:pt>
                <c:pt idx="3">
                  <c:v>47.9</c:v>
                </c:pt>
                <c:pt idx="4">
                  <c:v>60.6</c:v>
                </c:pt>
                <c:pt idx="5">
                  <c:v>55.8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59072"/>
        <c:axId val="40732928"/>
      </c:barChart>
      <c:catAx>
        <c:axId val="33859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40732928"/>
        <c:crosses val="autoZero"/>
        <c:auto val="1"/>
        <c:lblAlgn val="ctr"/>
        <c:lblOffset val="100"/>
        <c:noMultiLvlLbl val="0"/>
      </c:catAx>
      <c:valAx>
        <c:axId val="40732928"/>
        <c:scaling>
          <c:orientation val="minMax"/>
        </c:scaling>
        <c:delete val="0"/>
        <c:axPos val="l"/>
        <c:majorGridlines/>
        <c:numFmt formatCode="@" sourceLinked="1"/>
        <c:majorTickMark val="out"/>
        <c:minorTickMark val="none"/>
        <c:tickLblPos val="nextTo"/>
        <c:crossAx val="33859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20158790723533"/>
          <c:y val="6.3293730034766155E-2"/>
          <c:w val="0.15935788177603394"/>
          <c:h val="0.2641911297314817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'Лист8(2013-2014)'!$A$5</c:f>
              <c:strCache>
                <c:ptCount val="1"/>
                <c:pt idx="0">
                  <c:v>I полугодие 2013 года</c:v>
                </c:pt>
              </c:strCache>
            </c:strRef>
          </c:tx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'Лист8(2013-2014)'!$B$4:$K$4</c:f>
              <c:strCache>
                <c:ptCount val="6"/>
                <c:pt idx="0">
                  <c:v>образование</c:v>
                </c:pt>
                <c:pt idx="1">
                  <c:v>здравоохранение</c:v>
                </c:pt>
                <c:pt idx="3">
                  <c:v>культура</c:v>
                </c:pt>
                <c:pt idx="4">
                  <c:v>соцобслуживание</c:v>
                </c:pt>
                <c:pt idx="5">
                  <c:v>спорт</c:v>
                </c:pt>
              </c:strCache>
            </c:strRef>
          </c:cat>
          <c:val>
            <c:numRef>
              <c:f>'Лист8(2013-2014)'!$B$5:$K$5</c:f>
              <c:numCache>
                <c:formatCode>General</c:formatCode>
                <c:ptCount val="6"/>
                <c:pt idx="0">
                  <c:v>13087.9</c:v>
                </c:pt>
                <c:pt idx="1">
                  <c:v>12790.7</c:v>
                </c:pt>
                <c:pt idx="3">
                  <c:v>8453</c:v>
                </c:pt>
                <c:pt idx="4">
                  <c:v>10967.9</c:v>
                </c:pt>
                <c:pt idx="5">
                  <c:v>10820</c:v>
                </c:pt>
              </c:numCache>
            </c:numRef>
          </c:val>
        </c:ser>
        <c:ser>
          <c:idx val="1"/>
          <c:order val="1"/>
          <c:tx>
            <c:strRef>
              <c:f>'Лист8(2013-2014)'!$A$6</c:f>
              <c:strCache>
                <c:ptCount val="1"/>
                <c:pt idx="0">
                  <c:v>I полугодие 2014 года</c:v>
                </c:pt>
              </c:strCache>
            </c:strRef>
          </c:tx>
          <c:cat>
            <c:strRef>
              <c:f>'Лист8(2013-2014)'!$B$4:$K$4</c:f>
              <c:strCache>
                <c:ptCount val="6"/>
                <c:pt idx="0">
                  <c:v>образование</c:v>
                </c:pt>
                <c:pt idx="1">
                  <c:v>здравоохранение</c:v>
                </c:pt>
                <c:pt idx="3">
                  <c:v>культура</c:v>
                </c:pt>
                <c:pt idx="4">
                  <c:v>соцобслуживание</c:v>
                </c:pt>
                <c:pt idx="5">
                  <c:v>спорт</c:v>
                </c:pt>
              </c:strCache>
            </c:strRef>
          </c:cat>
          <c:val>
            <c:numRef>
              <c:f>'Лист8(2013-2014)'!$B$6:$K$6</c:f>
              <c:numCache>
                <c:formatCode>General</c:formatCode>
                <c:ptCount val="6"/>
                <c:pt idx="0">
                  <c:v>15164.9</c:v>
                </c:pt>
                <c:pt idx="1">
                  <c:v>16331.4</c:v>
                </c:pt>
                <c:pt idx="3">
                  <c:v>10647</c:v>
                </c:pt>
                <c:pt idx="4">
                  <c:v>14389.8</c:v>
                </c:pt>
                <c:pt idx="5">
                  <c:v>12242.6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ayout/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989329293669157"/>
          <c:y val="4.4410078740157483E-2"/>
          <c:w val="0.69050839839523226"/>
          <c:h val="0.687117480314960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Стационар!$A$10</c:f>
              <c:strCache>
                <c:ptCount val="1"/>
                <c:pt idx="0">
                  <c:v>Врачи</c:v>
                </c:pt>
              </c:strCache>
            </c:strRef>
          </c:tx>
          <c:invertIfNegative val="0"/>
          <c:cat>
            <c:strRef>
              <c:f>Стационар!$B$9:$I$9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Стационар!$B$10:$I$10</c:f>
              <c:numCache>
                <c:formatCode>0.00</c:formatCode>
                <c:ptCount val="8"/>
                <c:pt idx="0">
                  <c:v>21252.7</c:v>
                </c:pt>
                <c:pt idx="1">
                  <c:v>22669.200000000001</c:v>
                </c:pt>
                <c:pt idx="2" formatCode="0.0">
                  <c:v>97.9</c:v>
                </c:pt>
                <c:pt idx="3" formatCode="0.0">
                  <c:v>112.1</c:v>
                </c:pt>
                <c:pt idx="4">
                  <c:v>24209.7</c:v>
                </c:pt>
                <c:pt idx="5">
                  <c:v>28717.4</c:v>
                </c:pt>
                <c:pt idx="6" formatCode="0.0">
                  <c:v>102</c:v>
                </c:pt>
                <c:pt idx="7" formatCode="0.0">
                  <c:v>121</c:v>
                </c:pt>
              </c:numCache>
            </c:numRef>
          </c:val>
        </c:ser>
        <c:ser>
          <c:idx val="1"/>
          <c:order val="1"/>
          <c:tx>
            <c:strRef>
              <c:f>Стационар!$A$11</c:f>
              <c:strCache>
                <c:ptCount val="1"/>
                <c:pt idx="0">
                  <c:v>Средний мед.персонал</c:v>
                </c:pt>
              </c:strCache>
            </c:strRef>
          </c:tx>
          <c:invertIfNegative val="0"/>
          <c:cat>
            <c:strRef>
              <c:f>Стационар!$B$9:$I$9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Стационар!$B$11:$I$11</c:f>
              <c:numCache>
                <c:formatCode>0.00</c:formatCode>
                <c:ptCount val="8"/>
                <c:pt idx="0">
                  <c:v>15589.9</c:v>
                </c:pt>
                <c:pt idx="1">
                  <c:v>14041.4</c:v>
                </c:pt>
                <c:pt idx="2" formatCode="0.0">
                  <c:v>71.8</c:v>
                </c:pt>
                <c:pt idx="3" formatCode="0.0">
                  <c:v>70.2</c:v>
                </c:pt>
                <c:pt idx="4">
                  <c:v>17041.73</c:v>
                </c:pt>
                <c:pt idx="5">
                  <c:v>17479.5</c:v>
                </c:pt>
                <c:pt idx="6" formatCode="0.0">
                  <c:v>71.8</c:v>
                </c:pt>
                <c:pt idx="7" formatCode="0.0">
                  <c:v>73.599999999999994</c:v>
                </c:pt>
              </c:numCache>
            </c:numRef>
          </c:val>
        </c:ser>
        <c:ser>
          <c:idx val="2"/>
          <c:order val="2"/>
          <c:tx>
            <c:strRef>
              <c:f>Стационар!$A$12</c:f>
              <c:strCache>
                <c:ptCount val="1"/>
                <c:pt idx="0">
                  <c:v>Младший мед.персонал</c:v>
                </c:pt>
              </c:strCache>
            </c:strRef>
          </c:tx>
          <c:invertIfNegative val="0"/>
          <c:cat>
            <c:strRef>
              <c:f>Стационар!$B$9:$I$9</c:f>
              <c:strCache>
                <c:ptCount val="8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  <c:pt idx="6">
                  <c:v>план</c:v>
                </c:pt>
                <c:pt idx="7">
                  <c:v>факт</c:v>
                </c:pt>
              </c:strCache>
            </c:strRef>
          </c:cat>
          <c:val>
            <c:numRef>
              <c:f>Стационар!$B$12:$I$12</c:f>
              <c:numCache>
                <c:formatCode>0.00</c:formatCode>
                <c:ptCount val="8"/>
                <c:pt idx="0">
                  <c:v>7827.64</c:v>
                </c:pt>
                <c:pt idx="1">
                  <c:v>7405.5</c:v>
                </c:pt>
                <c:pt idx="2" formatCode="0.0">
                  <c:v>36.1</c:v>
                </c:pt>
                <c:pt idx="3" formatCode="0.0">
                  <c:v>37</c:v>
                </c:pt>
                <c:pt idx="4">
                  <c:v>10467.14</c:v>
                </c:pt>
                <c:pt idx="5">
                  <c:v>9300.2000000000007</c:v>
                </c:pt>
                <c:pt idx="6" formatCode="0.0">
                  <c:v>44.1</c:v>
                </c:pt>
                <c:pt idx="7" formatCode="0.0">
                  <c:v>39.200000000000003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951680"/>
        <c:axId val="94404992"/>
      </c:barChart>
      <c:catAx>
        <c:axId val="90951680"/>
        <c:scaling>
          <c:orientation val="minMax"/>
        </c:scaling>
        <c:delete val="0"/>
        <c:axPos val="b"/>
        <c:majorTickMark val="none"/>
        <c:minorTickMark val="none"/>
        <c:tickLblPos val="nextTo"/>
        <c:crossAx val="94404992"/>
        <c:crosses val="autoZero"/>
        <c:auto val="1"/>
        <c:lblAlgn val="ctr"/>
        <c:lblOffset val="100"/>
        <c:noMultiLvlLbl val="0"/>
      </c:catAx>
      <c:valAx>
        <c:axId val="94404992"/>
        <c:scaling>
          <c:logBase val="10"/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crossAx val="9095168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ru-RU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562ED-813C-4BEC-B98A-CFD4707B935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365BC9-FA36-4BAF-BD59-E97877778960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8D791C5-BA0A-456D-8EA0-BAB419528FF6}" type="parTrans" cxnId="{50E68A64-0904-442C-9912-3657470295CA}">
      <dgm:prSet/>
      <dgm:spPr/>
      <dgm:t>
        <a:bodyPr/>
        <a:lstStyle/>
        <a:p>
          <a:endParaRPr lang="ru-RU"/>
        </a:p>
      </dgm:t>
    </dgm:pt>
    <dgm:pt modelId="{50EFA2F5-9D03-4102-ACAF-1A799D185C66}" type="sibTrans" cxnId="{50E68A64-0904-442C-9912-3657470295CA}">
      <dgm:prSet/>
      <dgm:spPr/>
      <dgm:t>
        <a:bodyPr/>
        <a:lstStyle/>
        <a:p>
          <a:endParaRPr lang="ru-RU"/>
        </a:p>
      </dgm:t>
    </dgm:pt>
    <dgm:pt modelId="{A1BF9EDE-BC88-4C60-AB5E-9FBF13AFE4F2}">
      <dgm:prSet phldrT="[Текст]"/>
      <dgm:spPr/>
      <dgm:t>
        <a:bodyPr/>
        <a:lstStyle/>
        <a:p>
          <a:r>
            <a:rPr lang="ru-RU" dirty="0" smtClean="0"/>
            <a:t>1полугодие 2013 – 98,0</a:t>
          </a:r>
          <a:endParaRPr lang="ru-RU" dirty="0"/>
        </a:p>
      </dgm:t>
    </dgm:pt>
    <dgm:pt modelId="{12B54581-F307-47CC-B318-D2175E7A9C6B}" type="parTrans" cxnId="{7F4B6E61-5376-48B7-A596-3B3FEC5B9C90}">
      <dgm:prSet/>
      <dgm:spPr/>
      <dgm:t>
        <a:bodyPr/>
        <a:lstStyle/>
        <a:p>
          <a:endParaRPr lang="ru-RU"/>
        </a:p>
      </dgm:t>
    </dgm:pt>
    <dgm:pt modelId="{8D15EC00-A08D-417B-864E-D17433A3C39E}" type="sibTrans" cxnId="{7F4B6E61-5376-48B7-A596-3B3FEC5B9C90}">
      <dgm:prSet/>
      <dgm:spPr/>
      <dgm:t>
        <a:bodyPr/>
        <a:lstStyle/>
        <a:p>
          <a:endParaRPr lang="ru-RU"/>
        </a:p>
      </dgm:t>
    </dgm:pt>
    <dgm:pt modelId="{5F474A25-BEB8-44FE-A2C8-DFAD71CBDD9D}">
      <dgm:prSet phldrT="[Текст]"/>
      <dgm:spPr/>
      <dgm:t>
        <a:bodyPr/>
        <a:lstStyle/>
        <a:p>
          <a:r>
            <a:rPr lang="ru-RU" dirty="0" smtClean="0"/>
            <a:t>1полугодие 2014 - 102,9</a:t>
          </a:r>
          <a:endParaRPr lang="ru-RU" dirty="0"/>
        </a:p>
      </dgm:t>
    </dgm:pt>
    <dgm:pt modelId="{070796E0-4662-4043-A465-E7585B3A9F36}" type="parTrans" cxnId="{A5CA687A-AFD7-48F9-B7B2-153BF6EE9F24}">
      <dgm:prSet/>
      <dgm:spPr/>
      <dgm:t>
        <a:bodyPr/>
        <a:lstStyle/>
        <a:p>
          <a:endParaRPr lang="ru-RU"/>
        </a:p>
      </dgm:t>
    </dgm:pt>
    <dgm:pt modelId="{F9613032-09A9-43E8-914D-E43124C11F1F}" type="sibTrans" cxnId="{A5CA687A-AFD7-48F9-B7B2-153BF6EE9F24}">
      <dgm:prSet/>
      <dgm:spPr/>
      <dgm:t>
        <a:bodyPr/>
        <a:lstStyle/>
        <a:p>
          <a:endParaRPr lang="ru-RU"/>
        </a:p>
      </dgm:t>
    </dgm:pt>
    <dgm:pt modelId="{8682C316-A42C-4AE2-9835-3498D2D14FF2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Дошкольное образование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071FD3E-9368-4815-AD59-8F7B4F4C6286}" type="parTrans" cxnId="{78655B18-F751-4C96-82BB-BD309D1CDAF7}">
      <dgm:prSet/>
      <dgm:spPr/>
      <dgm:t>
        <a:bodyPr/>
        <a:lstStyle/>
        <a:p>
          <a:endParaRPr lang="ru-RU"/>
        </a:p>
      </dgm:t>
    </dgm:pt>
    <dgm:pt modelId="{5C07D568-57F3-42FB-B760-D7E7FEDA8BE1}" type="sibTrans" cxnId="{78655B18-F751-4C96-82BB-BD309D1CDAF7}">
      <dgm:prSet/>
      <dgm:spPr/>
      <dgm:t>
        <a:bodyPr/>
        <a:lstStyle/>
        <a:p>
          <a:endParaRPr lang="ru-RU"/>
        </a:p>
      </dgm:t>
    </dgm:pt>
    <dgm:pt modelId="{A622407C-E091-47DF-B40F-E846F4757BFD}">
      <dgm:prSet phldrT="[Текст]"/>
      <dgm:spPr/>
      <dgm:t>
        <a:bodyPr/>
        <a:lstStyle/>
        <a:p>
          <a:r>
            <a:rPr lang="ru-RU" dirty="0" smtClean="0"/>
            <a:t>1полугодие 2013 – 65,9</a:t>
          </a:r>
          <a:endParaRPr lang="ru-RU" dirty="0"/>
        </a:p>
      </dgm:t>
    </dgm:pt>
    <dgm:pt modelId="{6EB7D057-075A-489B-9A24-54F264DE878A}" type="parTrans" cxnId="{B20AEE70-4179-405D-8284-90786BED9CC6}">
      <dgm:prSet/>
      <dgm:spPr/>
      <dgm:t>
        <a:bodyPr/>
        <a:lstStyle/>
        <a:p>
          <a:endParaRPr lang="ru-RU"/>
        </a:p>
      </dgm:t>
    </dgm:pt>
    <dgm:pt modelId="{E1429A0E-55A6-4795-978C-3BCC9D8F5FD0}" type="sibTrans" cxnId="{B20AEE70-4179-405D-8284-90786BED9CC6}">
      <dgm:prSet/>
      <dgm:spPr/>
      <dgm:t>
        <a:bodyPr/>
        <a:lstStyle/>
        <a:p>
          <a:endParaRPr lang="ru-RU"/>
        </a:p>
      </dgm:t>
    </dgm:pt>
    <dgm:pt modelId="{ECFF1024-F506-447D-A3E9-6B5B8AA08F0B}">
      <dgm:prSet phldrT="[Текст]"/>
      <dgm:spPr/>
      <dgm:t>
        <a:bodyPr/>
        <a:lstStyle/>
        <a:p>
          <a:r>
            <a:rPr lang="ru-RU" dirty="0" smtClean="0"/>
            <a:t>1полугодие 2014 – 97,0</a:t>
          </a:r>
          <a:endParaRPr lang="ru-RU" dirty="0"/>
        </a:p>
      </dgm:t>
    </dgm:pt>
    <dgm:pt modelId="{CD1FA4C8-326F-4E81-961D-8D3A3E2CAE2D}" type="parTrans" cxnId="{1EDCF20A-87D7-4D16-8B80-72C3191C7F59}">
      <dgm:prSet/>
      <dgm:spPr/>
      <dgm:t>
        <a:bodyPr/>
        <a:lstStyle/>
        <a:p>
          <a:endParaRPr lang="ru-RU"/>
        </a:p>
      </dgm:t>
    </dgm:pt>
    <dgm:pt modelId="{CD0849C8-BBC5-48C4-A313-4166BE7FF4EB}" type="sibTrans" cxnId="{1EDCF20A-87D7-4D16-8B80-72C3191C7F59}">
      <dgm:prSet/>
      <dgm:spPr/>
      <dgm:t>
        <a:bodyPr/>
        <a:lstStyle/>
        <a:p>
          <a:endParaRPr lang="ru-RU"/>
        </a:p>
      </dgm:t>
    </dgm:pt>
    <dgm:pt modelId="{15CC242A-3F96-4F75-8F60-9773DE0E7EC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Дополнительное образование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FDF15A2-9A6D-42E3-B68A-60B32E87CAB5}" type="parTrans" cxnId="{FF2DA642-7EC9-42BC-8C07-0CE2D4534E4A}">
      <dgm:prSet/>
      <dgm:spPr/>
      <dgm:t>
        <a:bodyPr/>
        <a:lstStyle/>
        <a:p>
          <a:endParaRPr lang="ru-RU"/>
        </a:p>
      </dgm:t>
    </dgm:pt>
    <dgm:pt modelId="{F684DBF8-C315-4737-8401-220DEF54CA91}" type="sibTrans" cxnId="{FF2DA642-7EC9-42BC-8C07-0CE2D4534E4A}">
      <dgm:prSet/>
      <dgm:spPr/>
      <dgm:t>
        <a:bodyPr/>
        <a:lstStyle/>
        <a:p>
          <a:endParaRPr lang="ru-RU"/>
        </a:p>
      </dgm:t>
    </dgm:pt>
    <dgm:pt modelId="{004FBED1-A795-4C5C-82D9-F1C597E15097}">
      <dgm:prSet phldrT="[Текст]"/>
      <dgm:spPr/>
      <dgm:t>
        <a:bodyPr/>
        <a:lstStyle/>
        <a:p>
          <a:r>
            <a:rPr lang="ru-RU" dirty="0" smtClean="0"/>
            <a:t>1полугодие 2013 – 80,2</a:t>
          </a:r>
          <a:endParaRPr lang="ru-RU" dirty="0"/>
        </a:p>
      </dgm:t>
    </dgm:pt>
    <dgm:pt modelId="{3295D5E4-538D-4033-8042-D7C4691AF782}" type="parTrans" cxnId="{7D9BB2CD-D5FD-492D-94B8-686F031FD1CA}">
      <dgm:prSet/>
      <dgm:spPr/>
      <dgm:t>
        <a:bodyPr/>
        <a:lstStyle/>
        <a:p>
          <a:endParaRPr lang="ru-RU"/>
        </a:p>
      </dgm:t>
    </dgm:pt>
    <dgm:pt modelId="{B634E229-FC1D-4C99-A2E5-3E74D4FFF042}" type="sibTrans" cxnId="{7D9BB2CD-D5FD-492D-94B8-686F031FD1CA}">
      <dgm:prSet/>
      <dgm:spPr/>
      <dgm:t>
        <a:bodyPr/>
        <a:lstStyle/>
        <a:p>
          <a:endParaRPr lang="ru-RU"/>
        </a:p>
      </dgm:t>
    </dgm:pt>
    <dgm:pt modelId="{17D8F862-FB55-4B9C-BB6D-0B0BADFEFDF8}">
      <dgm:prSet phldrT="[Текст]"/>
      <dgm:spPr/>
      <dgm:t>
        <a:bodyPr/>
        <a:lstStyle/>
        <a:p>
          <a:r>
            <a:rPr lang="ru-RU" dirty="0" smtClean="0"/>
            <a:t>1полугодие 2014 - 69,9</a:t>
          </a:r>
          <a:endParaRPr lang="ru-RU" dirty="0"/>
        </a:p>
      </dgm:t>
    </dgm:pt>
    <dgm:pt modelId="{5FBF9C2D-B753-44C5-9D52-0F65519E0020}" type="parTrans" cxnId="{7C4A82B0-2A3A-493A-AE48-D2847F188D7A}">
      <dgm:prSet/>
      <dgm:spPr/>
      <dgm:t>
        <a:bodyPr/>
        <a:lstStyle/>
        <a:p>
          <a:endParaRPr lang="ru-RU"/>
        </a:p>
      </dgm:t>
    </dgm:pt>
    <dgm:pt modelId="{61C4A3BB-B840-499F-B791-D9458472A719}" type="sibTrans" cxnId="{7C4A82B0-2A3A-493A-AE48-D2847F188D7A}">
      <dgm:prSet/>
      <dgm:spPr/>
      <dgm:t>
        <a:bodyPr/>
        <a:lstStyle/>
        <a:p>
          <a:endParaRPr lang="ru-RU"/>
        </a:p>
      </dgm:t>
    </dgm:pt>
    <dgm:pt modelId="{733B064A-AFED-4DC1-A4B9-EBBF0E27C0A9}" type="pres">
      <dgm:prSet presAssocID="{ADE562ED-813C-4BEC-B98A-CFD4707B935D}" presName="list" presStyleCnt="0">
        <dgm:presLayoutVars>
          <dgm:dir/>
          <dgm:animLvl val="lvl"/>
        </dgm:presLayoutVars>
      </dgm:prSet>
      <dgm:spPr/>
    </dgm:pt>
    <dgm:pt modelId="{F9BD1F3F-8A15-4239-A2C8-4288477F1B04}" type="pres">
      <dgm:prSet presAssocID="{75365BC9-FA36-4BAF-BD59-E97877778960}" presName="posSpace" presStyleCnt="0"/>
      <dgm:spPr/>
    </dgm:pt>
    <dgm:pt modelId="{F3622341-1587-4C39-A270-617155D2CA52}" type="pres">
      <dgm:prSet presAssocID="{75365BC9-FA36-4BAF-BD59-E97877778960}" presName="vertFlow" presStyleCnt="0"/>
      <dgm:spPr/>
    </dgm:pt>
    <dgm:pt modelId="{4F66972C-118B-4596-AA2B-764A7159592B}" type="pres">
      <dgm:prSet presAssocID="{75365BC9-FA36-4BAF-BD59-E97877778960}" presName="topSpace" presStyleCnt="0"/>
      <dgm:spPr/>
    </dgm:pt>
    <dgm:pt modelId="{ECFCCDC2-1325-43F1-952A-99DCD7495DC8}" type="pres">
      <dgm:prSet presAssocID="{75365BC9-FA36-4BAF-BD59-E97877778960}" presName="firstComp" presStyleCnt="0"/>
      <dgm:spPr/>
    </dgm:pt>
    <dgm:pt modelId="{9B22648F-E620-4D4D-A305-2007BC14DD98}" type="pres">
      <dgm:prSet presAssocID="{75365BC9-FA36-4BAF-BD59-E97877778960}" presName="firstChild" presStyleLbl="bgAccFollowNode1" presStyleIdx="0" presStyleCnt="6"/>
      <dgm:spPr/>
      <dgm:t>
        <a:bodyPr/>
        <a:lstStyle/>
        <a:p>
          <a:endParaRPr lang="ru-RU"/>
        </a:p>
      </dgm:t>
    </dgm:pt>
    <dgm:pt modelId="{43616CA2-5C8A-4E5E-B9ED-623144F3C6B0}" type="pres">
      <dgm:prSet presAssocID="{75365BC9-FA36-4BAF-BD59-E97877778960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A2893-D8EC-4E24-BEDF-8007093B99A4}" type="pres">
      <dgm:prSet presAssocID="{5F474A25-BEB8-44FE-A2C8-DFAD71CBDD9D}" presName="comp" presStyleCnt="0"/>
      <dgm:spPr/>
    </dgm:pt>
    <dgm:pt modelId="{D8C5FAD8-EE6A-4F6F-8DF0-B2B0C3AA8FD3}" type="pres">
      <dgm:prSet presAssocID="{5F474A25-BEB8-44FE-A2C8-DFAD71CBDD9D}" presName="child" presStyleLbl="bgAccFollowNode1" presStyleIdx="1" presStyleCnt="6"/>
      <dgm:spPr/>
      <dgm:t>
        <a:bodyPr/>
        <a:lstStyle/>
        <a:p>
          <a:endParaRPr lang="ru-RU"/>
        </a:p>
      </dgm:t>
    </dgm:pt>
    <dgm:pt modelId="{ECBAABF8-B9C9-4564-8FBF-8931DD798B49}" type="pres">
      <dgm:prSet presAssocID="{5F474A25-BEB8-44FE-A2C8-DFAD71CBDD9D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FCDFBC-BAC6-45EE-9B03-FDEAF5C4C4A9}" type="pres">
      <dgm:prSet presAssocID="{75365BC9-FA36-4BAF-BD59-E97877778960}" presName="negSpace" presStyleCnt="0"/>
      <dgm:spPr/>
    </dgm:pt>
    <dgm:pt modelId="{B986666A-B4FD-4133-8E7B-AE30CCFC37EE}" type="pres">
      <dgm:prSet presAssocID="{75365BC9-FA36-4BAF-BD59-E97877778960}" presName="circle" presStyleLbl="node1" presStyleIdx="0" presStyleCnt="3"/>
      <dgm:spPr/>
      <dgm:t>
        <a:bodyPr/>
        <a:lstStyle/>
        <a:p>
          <a:endParaRPr lang="ru-RU"/>
        </a:p>
      </dgm:t>
    </dgm:pt>
    <dgm:pt modelId="{A5F3E42F-B9D7-42A5-8DBD-7134572E571C}" type="pres">
      <dgm:prSet presAssocID="{50EFA2F5-9D03-4102-ACAF-1A799D185C66}" presName="transSpace" presStyleCnt="0"/>
      <dgm:spPr/>
    </dgm:pt>
    <dgm:pt modelId="{48FEA49D-CC6C-4F76-ADEE-134A4AA90E00}" type="pres">
      <dgm:prSet presAssocID="{8682C316-A42C-4AE2-9835-3498D2D14FF2}" presName="posSpace" presStyleCnt="0"/>
      <dgm:spPr/>
    </dgm:pt>
    <dgm:pt modelId="{3119B313-8DA7-4796-B54A-8C2901C54F2C}" type="pres">
      <dgm:prSet presAssocID="{8682C316-A42C-4AE2-9835-3498D2D14FF2}" presName="vertFlow" presStyleCnt="0"/>
      <dgm:spPr/>
    </dgm:pt>
    <dgm:pt modelId="{1C93211B-AF72-4DD6-AB4A-659B7FDCA970}" type="pres">
      <dgm:prSet presAssocID="{8682C316-A42C-4AE2-9835-3498D2D14FF2}" presName="topSpace" presStyleCnt="0"/>
      <dgm:spPr/>
    </dgm:pt>
    <dgm:pt modelId="{961764DD-239B-4D67-95A4-93FAF240310E}" type="pres">
      <dgm:prSet presAssocID="{8682C316-A42C-4AE2-9835-3498D2D14FF2}" presName="firstComp" presStyleCnt="0"/>
      <dgm:spPr/>
    </dgm:pt>
    <dgm:pt modelId="{8F08DA9A-2295-4D7C-9A11-6E602F557E6D}" type="pres">
      <dgm:prSet presAssocID="{8682C316-A42C-4AE2-9835-3498D2D14FF2}" presName="firstChild" presStyleLbl="bgAccFollowNode1" presStyleIdx="2" presStyleCnt="6"/>
      <dgm:spPr/>
      <dgm:t>
        <a:bodyPr/>
        <a:lstStyle/>
        <a:p>
          <a:endParaRPr lang="ru-RU"/>
        </a:p>
      </dgm:t>
    </dgm:pt>
    <dgm:pt modelId="{32550529-A1D8-444C-93D9-C0E17076E8E7}" type="pres">
      <dgm:prSet presAssocID="{8682C316-A42C-4AE2-9835-3498D2D14FF2}" presName="first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1E0775-3C66-4A86-9084-B5ECEC1CAD13}" type="pres">
      <dgm:prSet presAssocID="{ECFF1024-F506-447D-A3E9-6B5B8AA08F0B}" presName="comp" presStyleCnt="0"/>
      <dgm:spPr/>
    </dgm:pt>
    <dgm:pt modelId="{90C1E8FB-857B-4FD4-80B1-45867B16FECA}" type="pres">
      <dgm:prSet presAssocID="{ECFF1024-F506-447D-A3E9-6B5B8AA08F0B}" presName="child" presStyleLbl="bgAccFollowNode1" presStyleIdx="3" presStyleCnt="6"/>
      <dgm:spPr/>
      <dgm:t>
        <a:bodyPr/>
        <a:lstStyle/>
        <a:p>
          <a:endParaRPr lang="ru-RU"/>
        </a:p>
      </dgm:t>
    </dgm:pt>
    <dgm:pt modelId="{E95BF64F-6109-4BE4-803B-B9471CEDEDEF}" type="pres">
      <dgm:prSet presAssocID="{ECFF1024-F506-447D-A3E9-6B5B8AA08F0B}" presName="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4C202-B942-46B9-8FEC-26D7837BD921}" type="pres">
      <dgm:prSet presAssocID="{8682C316-A42C-4AE2-9835-3498D2D14FF2}" presName="negSpace" presStyleCnt="0"/>
      <dgm:spPr/>
    </dgm:pt>
    <dgm:pt modelId="{708097CD-62DF-4D42-AD33-7D117671C533}" type="pres">
      <dgm:prSet presAssocID="{8682C316-A42C-4AE2-9835-3498D2D14FF2}" presName="circle" presStyleLbl="node1" presStyleIdx="1" presStyleCnt="3"/>
      <dgm:spPr/>
      <dgm:t>
        <a:bodyPr/>
        <a:lstStyle/>
        <a:p>
          <a:endParaRPr lang="ru-RU"/>
        </a:p>
      </dgm:t>
    </dgm:pt>
    <dgm:pt modelId="{5FB71B80-580E-47D6-A8FD-E4DC86DAB04B}" type="pres">
      <dgm:prSet presAssocID="{5C07D568-57F3-42FB-B760-D7E7FEDA8BE1}" presName="transSpace" presStyleCnt="0"/>
      <dgm:spPr/>
    </dgm:pt>
    <dgm:pt modelId="{0ECC87CA-37F0-43E1-8923-0BA3A4A05429}" type="pres">
      <dgm:prSet presAssocID="{15CC242A-3F96-4F75-8F60-9773DE0E7EC4}" presName="posSpace" presStyleCnt="0"/>
      <dgm:spPr/>
    </dgm:pt>
    <dgm:pt modelId="{21B35841-38E7-47C1-88C3-507A0867982C}" type="pres">
      <dgm:prSet presAssocID="{15CC242A-3F96-4F75-8F60-9773DE0E7EC4}" presName="vertFlow" presStyleCnt="0"/>
      <dgm:spPr/>
    </dgm:pt>
    <dgm:pt modelId="{11976A22-EB06-4EA4-AE4F-4512BA45506C}" type="pres">
      <dgm:prSet presAssocID="{15CC242A-3F96-4F75-8F60-9773DE0E7EC4}" presName="topSpace" presStyleCnt="0"/>
      <dgm:spPr/>
    </dgm:pt>
    <dgm:pt modelId="{7922B7BC-DCDC-426D-ACAA-6055CDE88A37}" type="pres">
      <dgm:prSet presAssocID="{15CC242A-3F96-4F75-8F60-9773DE0E7EC4}" presName="firstComp" presStyleCnt="0"/>
      <dgm:spPr/>
    </dgm:pt>
    <dgm:pt modelId="{C2BFF8A4-9EA7-449F-9AA4-EE1717CC90CB}" type="pres">
      <dgm:prSet presAssocID="{15CC242A-3F96-4F75-8F60-9773DE0E7EC4}" presName="firstChild" presStyleLbl="bgAccFollowNode1" presStyleIdx="4" presStyleCnt="6"/>
      <dgm:spPr/>
      <dgm:t>
        <a:bodyPr/>
        <a:lstStyle/>
        <a:p>
          <a:endParaRPr lang="ru-RU"/>
        </a:p>
      </dgm:t>
    </dgm:pt>
    <dgm:pt modelId="{ACB93F33-4A68-467F-BE55-E1008B830150}" type="pres">
      <dgm:prSet presAssocID="{15CC242A-3F96-4F75-8F60-9773DE0E7EC4}" presName="first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DECBF-B041-4622-BE05-5A93E6CC1980}" type="pres">
      <dgm:prSet presAssocID="{17D8F862-FB55-4B9C-BB6D-0B0BADFEFDF8}" presName="comp" presStyleCnt="0"/>
      <dgm:spPr/>
    </dgm:pt>
    <dgm:pt modelId="{57E7E67B-93E1-4910-A7F2-16326DA22CA4}" type="pres">
      <dgm:prSet presAssocID="{17D8F862-FB55-4B9C-BB6D-0B0BADFEFDF8}" presName="child" presStyleLbl="bgAccFollowNode1" presStyleIdx="5" presStyleCnt="6"/>
      <dgm:spPr/>
      <dgm:t>
        <a:bodyPr/>
        <a:lstStyle/>
        <a:p>
          <a:endParaRPr lang="ru-RU"/>
        </a:p>
      </dgm:t>
    </dgm:pt>
    <dgm:pt modelId="{B85A1017-E94D-4BF1-A08A-135BD87D7E78}" type="pres">
      <dgm:prSet presAssocID="{17D8F862-FB55-4B9C-BB6D-0B0BADFEFDF8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C73D26-8659-4672-8629-27BAFB664D11}" type="pres">
      <dgm:prSet presAssocID="{15CC242A-3F96-4F75-8F60-9773DE0E7EC4}" presName="negSpace" presStyleCnt="0"/>
      <dgm:spPr/>
    </dgm:pt>
    <dgm:pt modelId="{BDB261C5-F295-45B5-ACB8-CE0486677949}" type="pres">
      <dgm:prSet presAssocID="{15CC242A-3F96-4F75-8F60-9773DE0E7EC4}" presName="circle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6EB34902-B33D-4E1A-986C-EB1A37571DA8}" type="presOf" srcId="{5F474A25-BEB8-44FE-A2C8-DFAD71CBDD9D}" destId="{D8C5FAD8-EE6A-4F6F-8DF0-B2B0C3AA8FD3}" srcOrd="0" destOrd="0" presId="urn:microsoft.com/office/officeart/2005/8/layout/hList9"/>
    <dgm:cxn modelId="{9E644DCD-FDC8-4541-BF12-5A9A5FE302E8}" type="presOf" srcId="{8682C316-A42C-4AE2-9835-3498D2D14FF2}" destId="{708097CD-62DF-4D42-AD33-7D117671C533}" srcOrd="0" destOrd="0" presId="urn:microsoft.com/office/officeart/2005/8/layout/hList9"/>
    <dgm:cxn modelId="{FF2DA642-7EC9-42BC-8C07-0CE2D4534E4A}" srcId="{ADE562ED-813C-4BEC-B98A-CFD4707B935D}" destId="{15CC242A-3F96-4F75-8F60-9773DE0E7EC4}" srcOrd="2" destOrd="0" parTransId="{1FDF15A2-9A6D-42E3-B68A-60B32E87CAB5}" sibTransId="{F684DBF8-C315-4737-8401-220DEF54CA91}"/>
    <dgm:cxn modelId="{C2D4F36E-4393-49F6-9028-013BBBF85A2B}" type="presOf" srcId="{ECFF1024-F506-447D-A3E9-6B5B8AA08F0B}" destId="{90C1E8FB-857B-4FD4-80B1-45867B16FECA}" srcOrd="0" destOrd="0" presId="urn:microsoft.com/office/officeart/2005/8/layout/hList9"/>
    <dgm:cxn modelId="{0FC71261-874E-4B65-8AD9-48AF4B5CD39B}" type="presOf" srcId="{5F474A25-BEB8-44FE-A2C8-DFAD71CBDD9D}" destId="{ECBAABF8-B9C9-4564-8FBF-8931DD798B49}" srcOrd="1" destOrd="0" presId="urn:microsoft.com/office/officeart/2005/8/layout/hList9"/>
    <dgm:cxn modelId="{626A6900-97B1-4DAC-9208-BC0BB90863BD}" type="presOf" srcId="{15CC242A-3F96-4F75-8F60-9773DE0E7EC4}" destId="{BDB261C5-F295-45B5-ACB8-CE0486677949}" srcOrd="0" destOrd="0" presId="urn:microsoft.com/office/officeart/2005/8/layout/hList9"/>
    <dgm:cxn modelId="{50E68A64-0904-442C-9912-3657470295CA}" srcId="{ADE562ED-813C-4BEC-B98A-CFD4707B935D}" destId="{75365BC9-FA36-4BAF-BD59-E97877778960}" srcOrd="0" destOrd="0" parTransId="{68D791C5-BA0A-456D-8EA0-BAB419528FF6}" sibTransId="{50EFA2F5-9D03-4102-ACAF-1A799D185C66}"/>
    <dgm:cxn modelId="{1170D655-C2FC-4993-97FE-6797225408BF}" type="presOf" srcId="{A622407C-E091-47DF-B40F-E846F4757BFD}" destId="{32550529-A1D8-444C-93D9-C0E17076E8E7}" srcOrd="1" destOrd="0" presId="urn:microsoft.com/office/officeart/2005/8/layout/hList9"/>
    <dgm:cxn modelId="{1EDCF20A-87D7-4D16-8B80-72C3191C7F59}" srcId="{8682C316-A42C-4AE2-9835-3498D2D14FF2}" destId="{ECFF1024-F506-447D-A3E9-6B5B8AA08F0B}" srcOrd="1" destOrd="0" parTransId="{CD1FA4C8-326F-4E81-961D-8D3A3E2CAE2D}" sibTransId="{CD0849C8-BBC5-48C4-A313-4166BE7FF4EB}"/>
    <dgm:cxn modelId="{A5CA687A-AFD7-48F9-B7B2-153BF6EE9F24}" srcId="{75365BC9-FA36-4BAF-BD59-E97877778960}" destId="{5F474A25-BEB8-44FE-A2C8-DFAD71CBDD9D}" srcOrd="1" destOrd="0" parTransId="{070796E0-4662-4043-A465-E7585B3A9F36}" sibTransId="{F9613032-09A9-43E8-914D-E43124C11F1F}"/>
    <dgm:cxn modelId="{A8976057-608F-4F60-96C7-574FF7A1BCE2}" type="presOf" srcId="{17D8F862-FB55-4B9C-BB6D-0B0BADFEFDF8}" destId="{B85A1017-E94D-4BF1-A08A-135BD87D7E78}" srcOrd="1" destOrd="0" presId="urn:microsoft.com/office/officeart/2005/8/layout/hList9"/>
    <dgm:cxn modelId="{78655B18-F751-4C96-82BB-BD309D1CDAF7}" srcId="{ADE562ED-813C-4BEC-B98A-CFD4707B935D}" destId="{8682C316-A42C-4AE2-9835-3498D2D14FF2}" srcOrd="1" destOrd="0" parTransId="{4071FD3E-9368-4815-AD59-8F7B4F4C6286}" sibTransId="{5C07D568-57F3-42FB-B760-D7E7FEDA8BE1}"/>
    <dgm:cxn modelId="{F7606E09-2A1B-4F09-A082-4FB580D1BC81}" type="presOf" srcId="{004FBED1-A795-4C5C-82D9-F1C597E15097}" destId="{ACB93F33-4A68-467F-BE55-E1008B830150}" srcOrd="1" destOrd="0" presId="urn:microsoft.com/office/officeart/2005/8/layout/hList9"/>
    <dgm:cxn modelId="{A6F418AA-BE9F-4243-8674-D9E5C739A0EA}" type="presOf" srcId="{75365BC9-FA36-4BAF-BD59-E97877778960}" destId="{B986666A-B4FD-4133-8E7B-AE30CCFC37EE}" srcOrd="0" destOrd="0" presId="urn:microsoft.com/office/officeart/2005/8/layout/hList9"/>
    <dgm:cxn modelId="{7D9BB2CD-D5FD-492D-94B8-686F031FD1CA}" srcId="{15CC242A-3F96-4F75-8F60-9773DE0E7EC4}" destId="{004FBED1-A795-4C5C-82D9-F1C597E15097}" srcOrd="0" destOrd="0" parTransId="{3295D5E4-538D-4033-8042-D7C4691AF782}" sibTransId="{B634E229-FC1D-4C99-A2E5-3E74D4FFF042}"/>
    <dgm:cxn modelId="{C80E3026-EEF8-40E6-913B-7B9D3E6C909B}" type="presOf" srcId="{A1BF9EDE-BC88-4C60-AB5E-9FBF13AFE4F2}" destId="{43616CA2-5C8A-4E5E-B9ED-623144F3C6B0}" srcOrd="1" destOrd="0" presId="urn:microsoft.com/office/officeart/2005/8/layout/hList9"/>
    <dgm:cxn modelId="{7C4A82B0-2A3A-493A-AE48-D2847F188D7A}" srcId="{15CC242A-3F96-4F75-8F60-9773DE0E7EC4}" destId="{17D8F862-FB55-4B9C-BB6D-0B0BADFEFDF8}" srcOrd="1" destOrd="0" parTransId="{5FBF9C2D-B753-44C5-9D52-0F65519E0020}" sibTransId="{61C4A3BB-B840-499F-B791-D9458472A719}"/>
    <dgm:cxn modelId="{6B267B72-D20F-4B6A-8326-90DD53FE8717}" type="presOf" srcId="{A1BF9EDE-BC88-4C60-AB5E-9FBF13AFE4F2}" destId="{9B22648F-E620-4D4D-A305-2007BC14DD98}" srcOrd="0" destOrd="0" presId="urn:microsoft.com/office/officeart/2005/8/layout/hList9"/>
    <dgm:cxn modelId="{B20AEE70-4179-405D-8284-90786BED9CC6}" srcId="{8682C316-A42C-4AE2-9835-3498D2D14FF2}" destId="{A622407C-E091-47DF-B40F-E846F4757BFD}" srcOrd="0" destOrd="0" parTransId="{6EB7D057-075A-489B-9A24-54F264DE878A}" sibTransId="{E1429A0E-55A6-4795-978C-3BCC9D8F5FD0}"/>
    <dgm:cxn modelId="{7F4B6E61-5376-48B7-A596-3B3FEC5B9C90}" srcId="{75365BC9-FA36-4BAF-BD59-E97877778960}" destId="{A1BF9EDE-BC88-4C60-AB5E-9FBF13AFE4F2}" srcOrd="0" destOrd="0" parTransId="{12B54581-F307-47CC-B318-D2175E7A9C6B}" sibTransId="{8D15EC00-A08D-417B-864E-D17433A3C39E}"/>
    <dgm:cxn modelId="{FE7FAA36-A293-4199-8D17-A3D50C8C954D}" type="presOf" srcId="{17D8F862-FB55-4B9C-BB6D-0B0BADFEFDF8}" destId="{57E7E67B-93E1-4910-A7F2-16326DA22CA4}" srcOrd="0" destOrd="0" presId="urn:microsoft.com/office/officeart/2005/8/layout/hList9"/>
    <dgm:cxn modelId="{682EC715-B2ED-4CFC-8AD5-3E3F481BB695}" type="presOf" srcId="{ADE562ED-813C-4BEC-B98A-CFD4707B935D}" destId="{733B064A-AFED-4DC1-A4B9-EBBF0E27C0A9}" srcOrd="0" destOrd="0" presId="urn:microsoft.com/office/officeart/2005/8/layout/hList9"/>
    <dgm:cxn modelId="{F7C2768E-A640-41F6-ACA5-9DE0C608CFB9}" type="presOf" srcId="{004FBED1-A795-4C5C-82D9-F1C597E15097}" destId="{C2BFF8A4-9EA7-449F-9AA4-EE1717CC90CB}" srcOrd="0" destOrd="0" presId="urn:microsoft.com/office/officeart/2005/8/layout/hList9"/>
    <dgm:cxn modelId="{EAF301D8-EC80-4402-A4B9-4746E5BB60FB}" type="presOf" srcId="{A622407C-E091-47DF-B40F-E846F4757BFD}" destId="{8F08DA9A-2295-4D7C-9A11-6E602F557E6D}" srcOrd="0" destOrd="0" presId="urn:microsoft.com/office/officeart/2005/8/layout/hList9"/>
    <dgm:cxn modelId="{02B97CF7-F24C-4EBD-A087-2CBEE6C11DE0}" type="presOf" srcId="{ECFF1024-F506-447D-A3E9-6B5B8AA08F0B}" destId="{E95BF64F-6109-4BE4-803B-B9471CEDEDEF}" srcOrd="1" destOrd="0" presId="urn:microsoft.com/office/officeart/2005/8/layout/hList9"/>
    <dgm:cxn modelId="{20C5C4F6-6C31-4D0E-AB32-4CA739E34803}" type="presParOf" srcId="{733B064A-AFED-4DC1-A4B9-EBBF0E27C0A9}" destId="{F9BD1F3F-8A15-4239-A2C8-4288477F1B04}" srcOrd="0" destOrd="0" presId="urn:microsoft.com/office/officeart/2005/8/layout/hList9"/>
    <dgm:cxn modelId="{1F9C9FE6-3F43-4228-A760-91C96AEB1268}" type="presParOf" srcId="{733B064A-AFED-4DC1-A4B9-EBBF0E27C0A9}" destId="{F3622341-1587-4C39-A270-617155D2CA52}" srcOrd="1" destOrd="0" presId="urn:microsoft.com/office/officeart/2005/8/layout/hList9"/>
    <dgm:cxn modelId="{A81E19B6-C056-4DDC-9766-285036303B23}" type="presParOf" srcId="{F3622341-1587-4C39-A270-617155D2CA52}" destId="{4F66972C-118B-4596-AA2B-764A7159592B}" srcOrd="0" destOrd="0" presId="urn:microsoft.com/office/officeart/2005/8/layout/hList9"/>
    <dgm:cxn modelId="{30B16BA1-0B51-4669-81C6-18B82CB3043B}" type="presParOf" srcId="{F3622341-1587-4C39-A270-617155D2CA52}" destId="{ECFCCDC2-1325-43F1-952A-99DCD7495DC8}" srcOrd="1" destOrd="0" presId="urn:microsoft.com/office/officeart/2005/8/layout/hList9"/>
    <dgm:cxn modelId="{0FE5DDD8-F987-4DB4-86FF-B640A7F414EA}" type="presParOf" srcId="{ECFCCDC2-1325-43F1-952A-99DCD7495DC8}" destId="{9B22648F-E620-4D4D-A305-2007BC14DD98}" srcOrd="0" destOrd="0" presId="urn:microsoft.com/office/officeart/2005/8/layout/hList9"/>
    <dgm:cxn modelId="{12C2AC0B-191A-4CF3-9549-4FD83D61B76B}" type="presParOf" srcId="{ECFCCDC2-1325-43F1-952A-99DCD7495DC8}" destId="{43616CA2-5C8A-4E5E-B9ED-623144F3C6B0}" srcOrd="1" destOrd="0" presId="urn:microsoft.com/office/officeart/2005/8/layout/hList9"/>
    <dgm:cxn modelId="{932B3A9F-95AC-41BB-8D42-78784C5DC40F}" type="presParOf" srcId="{F3622341-1587-4C39-A270-617155D2CA52}" destId="{DC4A2893-D8EC-4E24-BEDF-8007093B99A4}" srcOrd="2" destOrd="0" presId="urn:microsoft.com/office/officeart/2005/8/layout/hList9"/>
    <dgm:cxn modelId="{6D4A8F67-3953-44F6-8DA3-41BE0CEA2CD4}" type="presParOf" srcId="{DC4A2893-D8EC-4E24-BEDF-8007093B99A4}" destId="{D8C5FAD8-EE6A-4F6F-8DF0-B2B0C3AA8FD3}" srcOrd="0" destOrd="0" presId="urn:microsoft.com/office/officeart/2005/8/layout/hList9"/>
    <dgm:cxn modelId="{D9C0A576-087D-496F-B954-E5B319E6174C}" type="presParOf" srcId="{DC4A2893-D8EC-4E24-BEDF-8007093B99A4}" destId="{ECBAABF8-B9C9-4564-8FBF-8931DD798B49}" srcOrd="1" destOrd="0" presId="urn:microsoft.com/office/officeart/2005/8/layout/hList9"/>
    <dgm:cxn modelId="{DDBFF9AA-D988-4411-BC7D-FE62573A2CEF}" type="presParOf" srcId="{733B064A-AFED-4DC1-A4B9-EBBF0E27C0A9}" destId="{88FCDFBC-BAC6-45EE-9B03-FDEAF5C4C4A9}" srcOrd="2" destOrd="0" presId="urn:microsoft.com/office/officeart/2005/8/layout/hList9"/>
    <dgm:cxn modelId="{C740B090-871A-4D65-94D6-870CE3AFE531}" type="presParOf" srcId="{733B064A-AFED-4DC1-A4B9-EBBF0E27C0A9}" destId="{B986666A-B4FD-4133-8E7B-AE30CCFC37EE}" srcOrd="3" destOrd="0" presId="urn:microsoft.com/office/officeart/2005/8/layout/hList9"/>
    <dgm:cxn modelId="{25F6CC2A-488A-4AD3-AB8D-2D9DFDCC8E74}" type="presParOf" srcId="{733B064A-AFED-4DC1-A4B9-EBBF0E27C0A9}" destId="{A5F3E42F-B9D7-42A5-8DBD-7134572E571C}" srcOrd="4" destOrd="0" presId="urn:microsoft.com/office/officeart/2005/8/layout/hList9"/>
    <dgm:cxn modelId="{EF4C2E75-6304-4FD3-ABA9-3E188E9E899E}" type="presParOf" srcId="{733B064A-AFED-4DC1-A4B9-EBBF0E27C0A9}" destId="{48FEA49D-CC6C-4F76-ADEE-134A4AA90E00}" srcOrd="5" destOrd="0" presId="urn:microsoft.com/office/officeart/2005/8/layout/hList9"/>
    <dgm:cxn modelId="{95375993-F255-4119-86B3-7836029FD2DC}" type="presParOf" srcId="{733B064A-AFED-4DC1-A4B9-EBBF0E27C0A9}" destId="{3119B313-8DA7-4796-B54A-8C2901C54F2C}" srcOrd="6" destOrd="0" presId="urn:microsoft.com/office/officeart/2005/8/layout/hList9"/>
    <dgm:cxn modelId="{231F99AA-895C-4111-985F-603116DAC53A}" type="presParOf" srcId="{3119B313-8DA7-4796-B54A-8C2901C54F2C}" destId="{1C93211B-AF72-4DD6-AB4A-659B7FDCA970}" srcOrd="0" destOrd="0" presId="urn:microsoft.com/office/officeart/2005/8/layout/hList9"/>
    <dgm:cxn modelId="{3ACCA46A-C61C-4782-B9DB-05E1F95424A2}" type="presParOf" srcId="{3119B313-8DA7-4796-B54A-8C2901C54F2C}" destId="{961764DD-239B-4D67-95A4-93FAF240310E}" srcOrd="1" destOrd="0" presId="urn:microsoft.com/office/officeart/2005/8/layout/hList9"/>
    <dgm:cxn modelId="{5E3F7F26-EFC6-4279-A74C-E59D7DC04C34}" type="presParOf" srcId="{961764DD-239B-4D67-95A4-93FAF240310E}" destId="{8F08DA9A-2295-4D7C-9A11-6E602F557E6D}" srcOrd="0" destOrd="0" presId="urn:microsoft.com/office/officeart/2005/8/layout/hList9"/>
    <dgm:cxn modelId="{F4FA522B-82E8-46B7-9885-599359C1798B}" type="presParOf" srcId="{961764DD-239B-4D67-95A4-93FAF240310E}" destId="{32550529-A1D8-444C-93D9-C0E17076E8E7}" srcOrd="1" destOrd="0" presId="urn:microsoft.com/office/officeart/2005/8/layout/hList9"/>
    <dgm:cxn modelId="{1A50C58A-FCD2-4F94-A66B-BBA901344405}" type="presParOf" srcId="{3119B313-8DA7-4796-B54A-8C2901C54F2C}" destId="{EE1E0775-3C66-4A86-9084-B5ECEC1CAD13}" srcOrd="2" destOrd="0" presId="urn:microsoft.com/office/officeart/2005/8/layout/hList9"/>
    <dgm:cxn modelId="{B4AC175F-2707-4293-AD5C-6AEEDCAF35D1}" type="presParOf" srcId="{EE1E0775-3C66-4A86-9084-B5ECEC1CAD13}" destId="{90C1E8FB-857B-4FD4-80B1-45867B16FECA}" srcOrd="0" destOrd="0" presId="urn:microsoft.com/office/officeart/2005/8/layout/hList9"/>
    <dgm:cxn modelId="{DE6BB627-E5D0-413E-AAA7-86F9FD2863EC}" type="presParOf" srcId="{EE1E0775-3C66-4A86-9084-B5ECEC1CAD13}" destId="{E95BF64F-6109-4BE4-803B-B9471CEDEDEF}" srcOrd="1" destOrd="0" presId="urn:microsoft.com/office/officeart/2005/8/layout/hList9"/>
    <dgm:cxn modelId="{594580EF-068A-4432-917B-E61FA9EDEB15}" type="presParOf" srcId="{733B064A-AFED-4DC1-A4B9-EBBF0E27C0A9}" destId="{DD54C202-B942-46B9-8FEC-26D7837BD921}" srcOrd="7" destOrd="0" presId="urn:microsoft.com/office/officeart/2005/8/layout/hList9"/>
    <dgm:cxn modelId="{4793E768-5ADC-4680-BF52-BD753EFFF92C}" type="presParOf" srcId="{733B064A-AFED-4DC1-A4B9-EBBF0E27C0A9}" destId="{708097CD-62DF-4D42-AD33-7D117671C533}" srcOrd="8" destOrd="0" presId="urn:microsoft.com/office/officeart/2005/8/layout/hList9"/>
    <dgm:cxn modelId="{48AA25A7-2D92-43E3-9EF8-38E720754952}" type="presParOf" srcId="{733B064A-AFED-4DC1-A4B9-EBBF0E27C0A9}" destId="{5FB71B80-580E-47D6-A8FD-E4DC86DAB04B}" srcOrd="9" destOrd="0" presId="urn:microsoft.com/office/officeart/2005/8/layout/hList9"/>
    <dgm:cxn modelId="{0A56FE73-091E-4B83-9886-DC34CC1E294E}" type="presParOf" srcId="{733B064A-AFED-4DC1-A4B9-EBBF0E27C0A9}" destId="{0ECC87CA-37F0-43E1-8923-0BA3A4A05429}" srcOrd="10" destOrd="0" presId="urn:microsoft.com/office/officeart/2005/8/layout/hList9"/>
    <dgm:cxn modelId="{F95F668D-6BD0-4C62-8664-BFF3D2BF9A8D}" type="presParOf" srcId="{733B064A-AFED-4DC1-A4B9-EBBF0E27C0A9}" destId="{21B35841-38E7-47C1-88C3-507A0867982C}" srcOrd="11" destOrd="0" presId="urn:microsoft.com/office/officeart/2005/8/layout/hList9"/>
    <dgm:cxn modelId="{AA49CA4B-B30F-4849-9C3C-5AC7959305E2}" type="presParOf" srcId="{21B35841-38E7-47C1-88C3-507A0867982C}" destId="{11976A22-EB06-4EA4-AE4F-4512BA45506C}" srcOrd="0" destOrd="0" presId="urn:microsoft.com/office/officeart/2005/8/layout/hList9"/>
    <dgm:cxn modelId="{0339E12A-462B-4E3A-9276-E2950F5C83E8}" type="presParOf" srcId="{21B35841-38E7-47C1-88C3-507A0867982C}" destId="{7922B7BC-DCDC-426D-ACAA-6055CDE88A37}" srcOrd="1" destOrd="0" presId="urn:microsoft.com/office/officeart/2005/8/layout/hList9"/>
    <dgm:cxn modelId="{B5955077-F6CB-40E5-B7F5-9665C6627E55}" type="presParOf" srcId="{7922B7BC-DCDC-426D-ACAA-6055CDE88A37}" destId="{C2BFF8A4-9EA7-449F-9AA4-EE1717CC90CB}" srcOrd="0" destOrd="0" presId="urn:microsoft.com/office/officeart/2005/8/layout/hList9"/>
    <dgm:cxn modelId="{FE9FCCE1-AAEE-4526-A925-31DC0F1635DA}" type="presParOf" srcId="{7922B7BC-DCDC-426D-ACAA-6055CDE88A37}" destId="{ACB93F33-4A68-467F-BE55-E1008B830150}" srcOrd="1" destOrd="0" presId="urn:microsoft.com/office/officeart/2005/8/layout/hList9"/>
    <dgm:cxn modelId="{F039F7CF-E15A-4685-9B7C-5B6E067EE7F4}" type="presParOf" srcId="{21B35841-38E7-47C1-88C3-507A0867982C}" destId="{105DECBF-B041-4622-BE05-5A93E6CC1980}" srcOrd="2" destOrd="0" presId="urn:microsoft.com/office/officeart/2005/8/layout/hList9"/>
    <dgm:cxn modelId="{A1619550-5605-41BD-A644-C3EB9CD3E48F}" type="presParOf" srcId="{105DECBF-B041-4622-BE05-5A93E6CC1980}" destId="{57E7E67B-93E1-4910-A7F2-16326DA22CA4}" srcOrd="0" destOrd="0" presId="urn:microsoft.com/office/officeart/2005/8/layout/hList9"/>
    <dgm:cxn modelId="{761EFE1E-5465-480A-AB5E-FBC2999ACFE6}" type="presParOf" srcId="{105DECBF-B041-4622-BE05-5A93E6CC1980}" destId="{B85A1017-E94D-4BF1-A08A-135BD87D7E78}" srcOrd="1" destOrd="0" presId="urn:microsoft.com/office/officeart/2005/8/layout/hList9"/>
    <dgm:cxn modelId="{2E074572-F61C-4279-B0E3-D6CA7408F8F5}" type="presParOf" srcId="{733B064A-AFED-4DC1-A4B9-EBBF0E27C0A9}" destId="{B2C73D26-8659-4672-8629-27BAFB664D11}" srcOrd="12" destOrd="0" presId="urn:microsoft.com/office/officeart/2005/8/layout/hList9"/>
    <dgm:cxn modelId="{453843F8-E6C0-45C3-9458-A269319B52D2}" type="presParOf" srcId="{733B064A-AFED-4DC1-A4B9-EBBF0E27C0A9}" destId="{BDB261C5-F295-45B5-ACB8-CE0486677949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2648F-E620-4D4D-A305-2007BC14DD98}">
      <dsp:nvSpPr>
        <dsp:cNvPr id="0" name=""/>
        <dsp:cNvSpPr/>
      </dsp:nvSpPr>
      <dsp:spPr>
        <a:xfrm>
          <a:off x="1336923" y="1180727"/>
          <a:ext cx="2504777" cy="1670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1полугодие 2013 – 98,0</a:t>
          </a:r>
          <a:endParaRPr lang="ru-RU" sz="2600" kern="1200" dirty="0"/>
        </a:p>
      </dsp:txBody>
      <dsp:txXfrm>
        <a:off x="1737687" y="1180727"/>
        <a:ext cx="2104012" cy="1670686"/>
      </dsp:txXfrm>
    </dsp:sp>
    <dsp:sp modelId="{D8C5FAD8-EE6A-4F6F-8DF0-B2B0C3AA8FD3}">
      <dsp:nvSpPr>
        <dsp:cNvPr id="0" name=""/>
        <dsp:cNvSpPr/>
      </dsp:nvSpPr>
      <dsp:spPr>
        <a:xfrm>
          <a:off x="1336923" y="2851413"/>
          <a:ext cx="2504777" cy="1670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1полугодие 2014 - 102,9</a:t>
          </a:r>
          <a:endParaRPr lang="ru-RU" sz="2600" kern="1200" dirty="0"/>
        </a:p>
      </dsp:txBody>
      <dsp:txXfrm>
        <a:off x="1737687" y="2851413"/>
        <a:ext cx="2104012" cy="1670686"/>
      </dsp:txXfrm>
    </dsp:sp>
    <dsp:sp modelId="{B986666A-B4FD-4133-8E7B-AE30CCFC37EE}">
      <dsp:nvSpPr>
        <dsp:cNvPr id="0" name=""/>
        <dsp:cNvSpPr/>
      </dsp:nvSpPr>
      <dsp:spPr>
        <a:xfrm>
          <a:off x="1041" y="512786"/>
          <a:ext cx="1669851" cy="16698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5585" y="757330"/>
        <a:ext cx="1180763" cy="1180763"/>
      </dsp:txXfrm>
    </dsp:sp>
    <dsp:sp modelId="{8F08DA9A-2295-4D7C-9A11-6E602F557E6D}">
      <dsp:nvSpPr>
        <dsp:cNvPr id="0" name=""/>
        <dsp:cNvSpPr/>
      </dsp:nvSpPr>
      <dsp:spPr>
        <a:xfrm>
          <a:off x="5511551" y="1180727"/>
          <a:ext cx="2504777" cy="1670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1полугодие 2013 – 65,9</a:t>
          </a:r>
          <a:endParaRPr lang="ru-RU" sz="2600" kern="1200" dirty="0"/>
        </a:p>
      </dsp:txBody>
      <dsp:txXfrm>
        <a:off x="5912316" y="1180727"/>
        <a:ext cx="2104012" cy="1670686"/>
      </dsp:txXfrm>
    </dsp:sp>
    <dsp:sp modelId="{90C1E8FB-857B-4FD4-80B1-45867B16FECA}">
      <dsp:nvSpPr>
        <dsp:cNvPr id="0" name=""/>
        <dsp:cNvSpPr/>
      </dsp:nvSpPr>
      <dsp:spPr>
        <a:xfrm>
          <a:off x="5511551" y="2851413"/>
          <a:ext cx="2504777" cy="1670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1полугодие 2014 – 97,0</a:t>
          </a:r>
          <a:endParaRPr lang="ru-RU" sz="2600" kern="1200" dirty="0"/>
        </a:p>
      </dsp:txBody>
      <dsp:txXfrm>
        <a:off x="5912316" y="2851413"/>
        <a:ext cx="2104012" cy="1670686"/>
      </dsp:txXfrm>
    </dsp:sp>
    <dsp:sp modelId="{708097CD-62DF-4D42-AD33-7D117671C533}">
      <dsp:nvSpPr>
        <dsp:cNvPr id="0" name=""/>
        <dsp:cNvSpPr/>
      </dsp:nvSpPr>
      <dsp:spPr>
        <a:xfrm>
          <a:off x="4175670" y="512786"/>
          <a:ext cx="1669851" cy="16698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Дошкольное образование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20214" y="757330"/>
        <a:ext cx="1180763" cy="1180763"/>
      </dsp:txXfrm>
    </dsp:sp>
    <dsp:sp modelId="{C2BFF8A4-9EA7-449F-9AA4-EE1717CC90CB}">
      <dsp:nvSpPr>
        <dsp:cNvPr id="0" name=""/>
        <dsp:cNvSpPr/>
      </dsp:nvSpPr>
      <dsp:spPr>
        <a:xfrm>
          <a:off x="9686180" y="1180727"/>
          <a:ext cx="2504777" cy="1670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1полугодие 2013 – 80,2</a:t>
          </a:r>
          <a:endParaRPr lang="ru-RU" sz="2600" kern="1200" dirty="0"/>
        </a:p>
      </dsp:txBody>
      <dsp:txXfrm>
        <a:off x="10086945" y="1180727"/>
        <a:ext cx="2104012" cy="1670686"/>
      </dsp:txXfrm>
    </dsp:sp>
    <dsp:sp modelId="{57E7E67B-93E1-4910-A7F2-16326DA22CA4}">
      <dsp:nvSpPr>
        <dsp:cNvPr id="0" name=""/>
        <dsp:cNvSpPr/>
      </dsp:nvSpPr>
      <dsp:spPr>
        <a:xfrm>
          <a:off x="9686180" y="2851413"/>
          <a:ext cx="2504777" cy="1670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1полугодие 2014 - 69,9</a:t>
          </a:r>
          <a:endParaRPr lang="ru-RU" sz="2600" kern="1200" dirty="0"/>
        </a:p>
      </dsp:txBody>
      <dsp:txXfrm>
        <a:off x="10086945" y="2851413"/>
        <a:ext cx="2104012" cy="1670686"/>
      </dsp:txXfrm>
    </dsp:sp>
    <dsp:sp modelId="{BDB261C5-F295-45B5-ACB8-CE0486677949}">
      <dsp:nvSpPr>
        <dsp:cNvPr id="0" name=""/>
        <dsp:cNvSpPr/>
      </dsp:nvSpPr>
      <dsp:spPr>
        <a:xfrm>
          <a:off x="8350299" y="512786"/>
          <a:ext cx="1669851" cy="16698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Дополнительное образование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594843" y="757330"/>
        <a:ext cx="1180763" cy="1180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635854"/>
            <a:ext cx="12084436" cy="334720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Доклад</a:t>
            </a:r>
            <a:r>
              <a:rPr lang="ru-RU" sz="32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sz="3200" b="1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3200" b="1" dirty="0">
                <a:solidFill>
                  <a:schemeClr val="bg1"/>
                </a:solidFill>
                <a:latin typeface="Arial Cyr" panose="020B0604020202020204" pitchFamily="34" charset="0"/>
                <a:ea typeface="Batang" panose="02030600000101010101" pitchFamily="18" charset="-127"/>
                <a:cs typeface="Arial Cyr" panose="020B0604020202020204" pitchFamily="34" charset="0"/>
              </a:rPr>
              <a:t>о реализации Программы поэтапного совершенствования системы оплаты труда работников в муниципальных учреждениях</a:t>
            </a:r>
            <a:br>
              <a:rPr lang="ru-RU" sz="3200" b="1" dirty="0">
                <a:solidFill>
                  <a:schemeClr val="bg1"/>
                </a:solidFill>
                <a:latin typeface="Arial Cyr" panose="020B0604020202020204" pitchFamily="34" charset="0"/>
                <a:ea typeface="Batang" panose="02030600000101010101" pitchFamily="18" charset="-127"/>
                <a:cs typeface="Arial Cyr" panose="020B0604020202020204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Arial Cyr" panose="020B0604020202020204" pitchFamily="34" charset="0"/>
                <a:ea typeface="Batang" panose="02030600000101010101" pitchFamily="18" charset="-127"/>
                <a:cs typeface="Arial Cyr" panose="020B0604020202020204" pitchFamily="34" charset="0"/>
              </a:rPr>
              <a:t>Белокалитвинского района на 2013-2018 годы </a:t>
            </a:r>
            <a:br>
              <a:rPr lang="ru-RU" sz="3200" b="1" dirty="0">
                <a:solidFill>
                  <a:schemeClr val="bg1"/>
                </a:solidFill>
                <a:latin typeface="Arial Cyr" panose="020B0604020202020204" pitchFamily="34" charset="0"/>
                <a:ea typeface="Batang" panose="02030600000101010101" pitchFamily="18" charset="-127"/>
                <a:cs typeface="Arial Cyr" panose="020B0604020202020204" pitchFamily="34" charset="0"/>
              </a:rPr>
            </a:br>
            <a:r>
              <a:rPr lang="ru-RU" sz="3200" b="1" dirty="0">
                <a:solidFill>
                  <a:schemeClr val="bg1"/>
                </a:solidFill>
                <a:latin typeface="Arial Cyr" panose="020B0604020202020204" pitchFamily="34" charset="0"/>
                <a:ea typeface="Batang" panose="02030600000101010101" pitchFamily="18" charset="-127"/>
                <a:cs typeface="Arial Cyr" panose="020B0604020202020204" pitchFamily="34" charset="0"/>
              </a:rPr>
              <a:t>по итогам I полугодия 2014 года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66461" y="5519351"/>
            <a:ext cx="3113431" cy="988541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Белая Калитва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2014 год</a:t>
            </a:r>
          </a:p>
        </p:txBody>
      </p:sp>
    </p:spTree>
    <p:extLst>
      <p:ext uri="{BB962C8B-B14F-4D97-AF65-F5344CB8AC3E}">
        <p14:creationId xmlns:p14="http://schemas.microsoft.com/office/powerpoint/2010/main" val="5124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177151"/>
              </p:ext>
            </p:extLst>
          </p:nvPr>
        </p:nvGraphicFramePr>
        <p:xfrm>
          <a:off x="401893" y="492936"/>
          <a:ext cx="11468830" cy="6122048"/>
        </p:xfrm>
        <a:graphic>
          <a:graphicData uri="http://schemas.openxmlformats.org/drawingml/2006/table">
            <a:tbl>
              <a:tblPr/>
              <a:tblGrid>
                <a:gridCol w="3279027"/>
                <a:gridCol w="1041209"/>
                <a:gridCol w="1010127"/>
                <a:gridCol w="1041209"/>
                <a:gridCol w="1010127"/>
                <a:gridCol w="1041209"/>
                <a:gridCol w="1010127"/>
                <a:gridCol w="1041209"/>
                <a:gridCol w="994586"/>
              </a:tblGrid>
              <a:tr h="106335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Задача: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074"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0632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Ведомственный мониторинг выполнения целевых показателей соотношения средней заработной платы категорий работников учреждений социального обслуживания населения к средней заработной плате по Ростовской области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99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2899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899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Категория персонала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полугодие 2013 г.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полугодие 2014 г.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8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Социальные работники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10307,20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9823,37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13766,30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13766,31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Средний медицинский персонал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13671,00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14183,88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15427,80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15516,69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79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Младший медицинский персонал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10307,20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9782,35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13766,30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13766,76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76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5503" y="815545"/>
            <a:ext cx="1109636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ИТОГИ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реализации мероприятий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повышению средней заработной платы в соответствии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 указами Президента Российской Федерации от 7 мая 2012 года № 597 «О мероприятиях по реализации государственной социальной политики» и от 1 июня 2012 года № 761                     «О национальной стратегии действий в интересах детей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2012-2017 годы»</a:t>
            </a:r>
            <a:endParaRPr lang="ru-RU" sz="28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17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939724"/>
              </p:ext>
            </p:extLst>
          </p:nvPr>
        </p:nvGraphicFramePr>
        <p:xfrm>
          <a:off x="356613" y="365896"/>
          <a:ext cx="11580016" cy="6065062"/>
        </p:xfrm>
        <a:graphic>
          <a:graphicData uri="http://schemas.openxmlformats.org/drawingml/2006/table">
            <a:tbl>
              <a:tblPr/>
              <a:tblGrid>
                <a:gridCol w="66911"/>
                <a:gridCol w="2457924"/>
                <a:gridCol w="736014"/>
                <a:gridCol w="736014"/>
                <a:gridCol w="1851182"/>
                <a:gridCol w="892135"/>
                <a:gridCol w="1814010"/>
                <a:gridCol w="914438"/>
                <a:gridCol w="1040825"/>
                <a:gridCol w="1070563"/>
              </a:tblGrid>
              <a:tr h="514239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СВЕДЕНИЯ О ЧИСЛЕННОСТИ И ОПЛАТЕ ТРУДА РАБОТНИКОВ СФЕРЫ ОБРАЗОВАНИЯ  ПО КАТЕГОРИЯМ ПЕРСОНАЛА В МУНИЦИПАЛЬНЫХ УЧРЕЖДЕНИЯХ БЕЛОКАЛИТВИНСКОГО РАЙОНА  ЗА 1 ПОЛУГОДИЕ 2014 ГОДА</a:t>
                      </a:r>
                    </a:p>
                  </a:txBody>
                  <a:tcPr marL="8054" marR="8054" marT="80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6737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Категория персонала</a:t>
                      </a:r>
                    </a:p>
                  </a:txBody>
                  <a:tcPr marL="8054" marR="8054" marT="8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Средняя численность работников, человек</a:t>
                      </a:r>
                    </a:p>
                  </a:txBody>
                  <a:tcPr marL="8054" marR="8054" marT="8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Фонд начисленной заработной платы работников по источникам финансирования, тыс. руб. с одним десятичным знаком</a:t>
                      </a:r>
                    </a:p>
                  </a:txBody>
                  <a:tcPr marL="8054" marR="8054" marT="8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Средняя заработная плата работников списочного состава, руб.</a:t>
                      </a:r>
                    </a:p>
                  </a:txBody>
                  <a:tcPr marL="8054" marR="8054" marT="8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</a:p>
                  </a:txBody>
                  <a:tcPr marL="8054" marR="8054" marT="8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76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списочного состава (без внешних совмес-</a:t>
                      </a:r>
                      <a:b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тителей)</a:t>
                      </a:r>
                      <a:r>
                        <a:rPr lang="ru-RU" sz="1400" b="0" i="0" u="none" strike="noStrike" baseline="30000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54" marR="8054" marT="80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внешних совмес-</a:t>
                      </a:r>
                      <a:b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тителей </a:t>
                      </a:r>
                      <a:r>
                        <a:rPr lang="ru-RU" sz="1400" b="0" i="0" u="none" strike="noStrike" baseline="3000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54" marR="8054" marT="80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из гр. 3 списочного состава (без внешних совместителей)</a:t>
                      </a:r>
                    </a:p>
                  </a:txBody>
                  <a:tcPr marL="8054" marR="8054" marT="80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из гр. 5 внешних совместителей</a:t>
                      </a:r>
                    </a:p>
                  </a:txBody>
                  <a:tcPr marL="8054" marR="8054" marT="805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107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за счет средств бюджетов всех уровней (субсидий)</a:t>
                      </a:r>
                    </a:p>
                  </a:txBody>
                  <a:tcPr marL="8054" marR="8054" marT="80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средства от приносящей доход деятельности</a:t>
                      </a:r>
                    </a:p>
                  </a:txBody>
                  <a:tcPr marL="8054" marR="8054" marT="80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за счет средств бюджетов всех уровней (субсидий)</a:t>
                      </a:r>
                    </a:p>
                  </a:txBody>
                  <a:tcPr marL="8054" marR="8054" marT="80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средства от приносящей доход деятельности</a:t>
                      </a:r>
                    </a:p>
                  </a:txBody>
                  <a:tcPr marL="8054" marR="8054" marT="805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38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Всего работников </a:t>
                      </a:r>
                    </a:p>
                  </a:txBody>
                  <a:tcPr marL="8054" marR="8054" marT="805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2 498,4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56,8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232 694,9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5 131,7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15 522,9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65,4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8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педагогические работники 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308,5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8,3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37 509,7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882,4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20 264,6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97,0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05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дошкольных образовательных 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124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учреждений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05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педагогические работники 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752,4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22,3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110 260,8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2 525,7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24 424,2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102,9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общеобразовательных учреждений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711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педагогические работники 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128,0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12 756,2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1 294,5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16 609,6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69,9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380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образовательных учреждений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54" marR="8054" marT="805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дополнительного образования детей</a:t>
                      </a:r>
                    </a:p>
                  </a:txBody>
                  <a:tcPr marL="96651" marR="8054" marT="805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70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494269"/>
              </p:ext>
            </p:extLst>
          </p:nvPr>
        </p:nvGraphicFramePr>
        <p:xfrm>
          <a:off x="367612" y="397142"/>
          <a:ext cx="11494875" cy="6234121"/>
        </p:xfrm>
        <a:graphic>
          <a:graphicData uri="http://schemas.openxmlformats.org/drawingml/2006/table">
            <a:tbl>
              <a:tblPr/>
              <a:tblGrid>
                <a:gridCol w="1894609"/>
                <a:gridCol w="1199465"/>
                <a:gridCol w="1199465"/>
                <a:gridCol w="926859"/>
                <a:gridCol w="926859"/>
                <a:gridCol w="963208"/>
                <a:gridCol w="963208"/>
                <a:gridCol w="781469"/>
                <a:gridCol w="640623"/>
                <a:gridCol w="999555"/>
                <a:gridCol w="999555"/>
              </a:tblGrid>
              <a:tr h="114140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effectLst/>
                          <a:latin typeface="Arial Cyr" panose="020B0604020202020204" pitchFamily="34" charset="0"/>
                        </a:rPr>
                        <a:t>Сведения о численности и оплате труда работников сферы здравоохранения по категориям персонала за 1 полугодие 2014 года</a:t>
                      </a: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807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endParaRPr lang="ru-RU" sz="7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6420" marR="6420" marT="6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6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Категория персонала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Средняя численность работников, чел.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Фонд начисленной зарплаты работников по источникам финансирования, </a:t>
                      </a:r>
                      <a:r>
                        <a:rPr lang="ru-RU" sz="12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тыс.руб</a:t>
                      </a:r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Средняя зарплата работников списочного состава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Отношение средней зарплаты работников соотвествующей категории к средней зарплате по субъекту,%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списочного состава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внешних совместителей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5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списочного состава ( без внешних совместителей)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внешних совместителей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за счет средств бюджетов всех уровней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ОМС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средств от приносящей доход деятельности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за счет средств бюджетов всех уровней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ОМС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средств от приносящей доход деятельности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78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Всего работников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1539,8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16,7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4622,4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140029,3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6231,1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97,3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1250,6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77,4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16331,4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68,8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Врачи</a:t>
                      </a:r>
                    </a:p>
                  </a:txBody>
                  <a:tcPr marL="6420" marR="6420" marT="64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182,8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7,3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434,9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28791,7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2270,6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70,0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709,5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35,1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28717,4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121,0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29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Средний мед.персонал</a:t>
                      </a:r>
                    </a:p>
                  </a:txBody>
                  <a:tcPr marL="6420" marR="6420" marT="64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676,9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2,4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2065,2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65940,6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2755,3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27,3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159,2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17422,8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73,6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54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Младший мед.персонал</a:t>
                      </a:r>
                    </a:p>
                  </a:txBody>
                  <a:tcPr marL="6420" marR="6420" marT="64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339,5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1,0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1391,1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17356,6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196,9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56,6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9300,2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39,2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Работники, имеющие высшее фармацевтическое или иное высшее образование</a:t>
                      </a:r>
                    </a:p>
                  </a:txBody>
                  <a:tcPr marL="6420" marR="6420" marT="64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4,0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433,3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18054,1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76,1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44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380341"/>
              </p:ext>
            </p:extLst>
          </p:nvPr>
        </p:nvGraphicFramePr>
        <p:xfrm>
          <a:off x="221394" y="165950"/>
          <a:ext cx="11772898" cy="6565514"/>
        </p:xfrm>
        <a:graphic>
          <a:graphicData uri="http://schemas.openxmlformats.org/drawingml/2006/table">
            <a:tbl>
              <a:tblPr/>
              <a:tblGrid>
                <a:gridCol w="1632645"/>
                <a:gridCol w="1207476"/>
                <a:gridCol w="1207476"/>
                <a:gridCol w="1313769"/>
                <a:gridCol w="1258497"/>
                <a:gridCol w="1258497"/>
                <a:gridCol w="1258497"/>
                <a:gridCol w="1190469"/>
                <a:gridCol w="1445572"/>
              </a:tblGrid>
              <a:tr h="75103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СВЕДЕНИЯ О ЧИСЛЕННОСТИ И ОПЛАТЕ ТРУДА РАБОТНИКОВ СФЕРЫ  СОЦИАЛЬНОГО ОБСЛУЖИВАНИЯ ПО КАТЕГОРИЯМ ПЕРСОНАЛА В ОРГАНИЗАЦИЯХ  РОСТОВСКОЙ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ОБЛАСТИ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1 ПОЛУГОДИЕ 2014 ГОДА</a:t>
                      </a: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4789">
                <a:tc>
                  <a:txBody>
                    <a:bodyPr/>
                    <a:lstStyle/>
                    <a:p>
                      <a:pPr algn="ctr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МБУ ЦСО Белокалитвинского района</a:t>
                      </a: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311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6" marR="5926" marT="59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268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Категория персонала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Средняя численность работников, чел.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Фонд начисленной заработной платы работников по источникам финансирования, тыс. руб. 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Средняя заработная плата работников списочного состава, руб.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списочного состава (без внешних совместителей)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внешних совместителей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из гр.3 списочного состава (без внешних совместителей)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из гр.5 внешних совместителей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90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за счет средств бюджетов всех уровней (субсидий)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средства от приносящей доход деятельности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за счет средств бюджетов всех уровней (субсидий)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средства от приносящей доход деятельности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53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работников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674,00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7,40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52185,70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6006,60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366,50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199,90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14389,79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60,6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Педагогические работники 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Врачи 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2,80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131,50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36,00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8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Социальные работники 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486,40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1,50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38483,80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1691,80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107,30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3,50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13766,31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45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Средний медицинский персонал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60,90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5420,40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249,40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15516,69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65,4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Младший медицинский персонал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35,30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2663,50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252,30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13766,76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Работники, имеющие высшее фармацевтическое или иное высшее образование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5926" marR="5926" marT="59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83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561140"/>
              </p:ext>
            </p:extLst>
          </p:nvPr>
        </p:nvGraphicFramePr>
        <p:xfrm>
          <a:off x="163289" y="1268917"/>
          <a:ext cx="11589686" cy="5403910"/>
        </p:xfrm>
        <a:graphic>
          <a:graphicData uri="http://schemas.openxmlformats.org/drawingml/2006/table">
            <a:tbl>
              <a:tblPr/>
              <a:tblGrid>
                <a:gridCol w="1436059"/>
                <a:gridCol w="1423406"/>
                <a:gridCol w="1423406"/>
                <a:gridCol w="1182217"/>
                <a:gridCol w="1182217"/>
                <a:gridCol w="1182217"/>
                <a:gridCol w="1182217"/>
                <a:gridCol w="1032760"/>
                <a:gridCol w="1545187"/>
              </a:tblGrid>
              <a:tr h="31727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Категория персонала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Средняя численность работников, чел.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Фонд начисленной заработной платы работников по источникам финансирования, тыс. руб.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Средняя заработная плата работников списочного состава, руб.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8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списочного состава (без внешних совместителей)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внешних совместителей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гр.3 списочного состава (без внешних совместителей)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гр.5 внешних совместителей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3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счет средств бюджетов всех уровней (субсидий)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средства от приносящей доход деятельности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 счет средств бюджетов всех уровней (субсидий)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средства от приносящей доход деятельности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4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 работников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450,5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38,85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28369,6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442,4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2132,1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10659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Руководители организации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2060,8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24983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118,8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Артистический персонал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Художественный персонал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641,5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13706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Специалисты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152,9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28,4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11981,8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133,2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1673,5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13206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65,7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85226" y="253254"/>
            <a:ext cx="115851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СВЕДЕНИЯ О ЧИСЛЕННОСТИ И ОПЛАТЕ ТРУДА </a:t>
            </a:r>
            <a:r>
              <a:rPr lang="ru-RU" sz="2000" b="1" dirty="0" smtClean="0"/>
              <a:t>РАБОТНИКОВ СФЕРЫ </a:t>
            </a:r>
            <a:r>
              <a:rPr lang="ru-RU" sz="2000" b="1" dirty="0"/>
              <a:t>КУЛЬТУРЫ ПО КАТЕГОРИЯМ ПЕРСОНАЛА В ОРГАНИЗАЦИЯХ </a:t>
            </a:r>
            <a:r>
              <a:rPr lang="ru-RU" sz="2000" b="1" dirty="0" smtClean="0"/>
              <a:t>БЕЛОКАЛИТВИНСКОГО </a:t>
            </a:r>
            <a:r>
              <a:rPr lang="ru-RU" sz="2000" b="1" dirty="0"/>
              <a:t>РАЙОНА</a:t>
            </a:r>
          </a:p>
          <a:p>
            <a:pPr algn="ctr"/>
            <a:r>
              <a:rPr lang="ru-RU" sz="2000" b="1" dirty="0"/>
              <a:t> ЗА 1 ПОЛУГОДИЕ 2014 ГОДА</a:t>
            </a:r>
          </a:p>
        </p:txBody>
      </p:sp>
    </p:spTree>
    <p:extLst>
      <p:ext uri="{BB962C8B-B14F-4D97-AF65-F5344CB8AC3E}">
        <p14:creationId xmlns:p14="http://schemas.microsoft.com/office/powerpoint/2010/main" val="190789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31805" y="108028"/>
            <a:ext cx="120025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поэтапного совершенствования системы оплаты труда в муниципальных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учреждениях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Белокалитвинского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района на 2013 - 2018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годы</a:t>
            </a: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744576"/>
              </p:ext>
            </p:extLst>
          </p:nvPr>
        </p:nvGraphicFramePr>
        <p:xfrm>
          <a:off x="426822" y="1408670"/>
          <a:ext cx="11254431" cy="5058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Документ" r:id="rId3" imgW="10020800" imgH="4429262" progId="Word.Document.12">
                  <p:embed/>
                </p:oleObj>
              </mc:Choice>
              <mc:Fallback>
                <p:oleObj name="Документ" r:id="rId3" imgW="10020800" imgH="44292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6822" y="1408670"/>
                        <a:ext cx="11254431" cy="5058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540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73" y="196765"/>
            <a:ext cx="11673016" cy="654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6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184" y="181232"/>
            <a:ext cx="11788346" cy="6524368"/>
          </a:xfrm>
        </p:spPr>
        <p:txBody>
          <a:bodyPr>
            <a:normAutofit fontScale="92500" lnSpcReduction="10000"/>
          </a:bodyPr>
          <a:lstStyle/>
          <a:p>
            <a:pPr marL="0" algn="ctr" fontAlgn="t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целевые показатели эффективности деятельности 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ctr" fontAlgn="t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учреждений Белокалитвинского района</a:t>
            </a:r>
            <a:endParaRPr lang="ru-RU" sz="28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социального обслуживания Белокалитвинского района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29.04.2013 № 638 Об утверждении Плана мероприятий («дорожной карты») «Повышение эффективности и качества услуг в сфере социального обслуживания населения Белокалитвинского района (2013-2018 годы)».</a:t>
            </a:r>
            <a:endParaRPr lang="ru-RU" sz="28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 здравоохранения  Белокалитвинского района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13.05.2013 № 668 Об утверждении Плана мероприятий («дорожной карты») «Изменения в отраслях социальной сферы, направленные на повышение эффективности здравоохранения в Белокалитвинского районе».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04.08.2014 № 1328 «О внесении изменений в Постановление Администрации Белокалитвинского района от 13.05.2013 № 668».</a:t>
            </a:r>
            <a:endParaRPr lang="ru-RU" sz="28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образования Белокалитвинского района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30.05.2013 № 799 «Об утверждении плана мероприятий («дорожной карты») «Изменения в отрасли образования, направленные на повышение эффективности образования в 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Белокалитвинском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районе».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09.12.2013 № 2180 «О внесении изменений в постановление Администрации Белокалитвинского района от 30.05.2013 № 799».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17.02.2014 № 189  «О внесении изменений в постановление Администрации Белокалитвинского района от 30.05.2013 « 799».</a:t>
            </a:r>
            <a:endParaRPr lang="ru-RU" sz="2800" dirty="0">
              <a:latin typeface="Arial" panose="020B0604020202020204" pitchFamily="34" charset="0"/>
            </a:endParaRPr>
          </a:p>
          <a:p>
            <a:pPr marL="0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культуры Белокалитвинского района</a:t>
            </a:r>
            <a:endParaRPr lang="ru-RU" sz="2800" dirty="0">
              <a:latin typeface="Arial" panose="020B0604020202020204" pitchFamily="34" charset="0"/>
            </a:endParaRPr>
          </a:p>
          <a:p>
            <a:pPr marL="0" algn="just" fontAlgn="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Администрации Белокалитвинского района от 24.04.2013 № 613 Об утверждении Плана мероприятий («дорожной карты»), направленных на повышение эффективности и качества услуг в сфере культуры Белокалитвинского района»</a:t>
            </a:r>
            <a:endParaRPr lang="ru-RU" sz="280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875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3972" y="352741"/>
            <a:ext cx="10968428" cy="618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7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0157156"/>
              </p:ext>
            </p:extLst>
          </p:nvPr>
        </p:nvGraphicFramePr>
        <p:xfrm>
          <a:off x="0" y="1542197"/>
          <a:ext cx="11778018" cy="5315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Задача: Недопущение снижения соотношения заработной платы работников учреждений социальной сферы к средней заработной плате по Ростовской области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66372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Соотношение средней заработной платы по отраслям социальной сферы  к средней заработной плате по Ростовской области (в процентах)</a:t>
            </a:r>
          </a:p>
        </p:txBody>
      </p:sp>
    </p:spTree>
    <p:extLst>
      <p:ext uri="{BB962C8B-B14F-4D97-AF65-F5344CB8AC3E}">
        <p14:creationId xmlns:p14="http://schemas.microsoft.com/office/powerpoint/2010/main" val="160424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834569"/>
              </p:ext>
            </p:extLst>
          </p:nvPr>
        </p:nvGraphicFramePr>
        <p:xfrm>
          <a:off x="0" y="830997"/>
          <a:ext cx="8679976" cy="602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0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  <a:r>
              <a:rPr lang="ru-RU" sz="2400" dirty="0" smtClean="0"/>
              <a:t>Динамика среднемесячной </a:t>
            </a:r>
            <a:r>
              <a:rPr lang="ru-RU" sz="2400" dirty="0"/>
              <a:t>заработной платы работников муниципальных учреждений в разрезе отраслей социальной сферы (в рублях)</a:t>
            </a:r>
          </a:p>
        </p:txBody>
      </p:sp>
    </p:spTree>
    <p:extLst>
      <p:ext uri="{BB962C8B-B14F-4D97-AF65-F5344CB8AC3E}">
        <p14:creationId xmlns:p14="http://schemas.microsoft.com/office/powerpoint/2010/main" val="387643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559" y="253453"/>
            <a:ext cx="10986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Ведомственный мониторинг выполнения целевых показателей  соотношения средней заработной платы педагогических работников образовательных учреждений к средней заработной плате по Ростовской области (в процентах)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63452661"/>
              </p:ext>
            </p:extLst>
          </p:nvPr>
        </p:nvGraphicFramePr>
        <p:xfrm>
          <a:off x="0" y="1823113"/>
          <a:ext cx="12192000" cy="5034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02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016545"/>
              </p:ext>
            </p:extLst>
          </p:nvPr>
        </p:nvGraphicFramePr>
        <p:xfrm>
          <a:off x="0" y="1841500"/>
          <a:ext cx="12192000" cy="501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Задача: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923330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Ведомственный мониторинг выполнения целевых показателей соотношения средней заработной платы категорий работников учреждений здравоохранения к средней заработной плате по Ростовской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01734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115</TotalTime>
  <Words>1262</Words>
  <Application>Microsoft Office PowerPoint</Application>
  <PresentationFormat>Произвольный</PresentationFormat>
  <Paragraphs>355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Сектор</vt:lpstr>
      <vt:lpstr>Документ</vt:lpstr>
      <vt:lpstr>Доклад о реализации Программы поэтапного совершенствования системы оплаты труда работников в муниципальных учреждениях Белокалитвинского района на 2013-2018 годы  по итогам I полугодия 2014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о реализации Программы поэтапного совершенствования системы оплаты труда работников в муниципальных учреждениях Белокалитвинского района на 2013-2018 годы  по итогам I полугодия 2014 года</dc:title>
  <dc:creator>inform</dc:creator>
  <cp:lastModifiedBy>ALEXXX</cp:lastModifiedBy>
  <cp:revision>11</cp:revision>
  <dcterms:created xsi:type="dcterms:W3CDTF">2014-08-11T11:20:21Z</dcterms:created>
  <dcterms:modified xsi:type="dcterms:W3CDTF">2014-08-13T06:46:18Z</dcterms:modified>
</cp:coreProperties>
</file>