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9"/>
  </p:notesMasterIdLst>
  <p:sldIdLst>
    <p:sldId id="256" r:id="rId2"/>
    <p:sldId id="352" r:id="rId3"/>
    <p:sldId id="334" r:id="rId4"/>
    <p:sldId id="343" r:id="rId5"/>
    <p:sldId id="342" r:id="rId6"/>
    <p:sldId id="347" r:id="rId7"/>
    <p:sldId id="350" r:id="rId8"/>
    <p:sldId id="348" r:id="rId9"/>
    <p:sldId id="349" r:id="rId10"/>
    <p:sldId id="346" r:id="rId11"/>
    <p:sldId id="336" r:id="rId12"/>
    <p:sldId id="354" r:id="rId13"/>
    <p:sldId id="357" r:id="rId14"/>
    <p:sldId id="355" r:id="rId15"/>
    <p:sldId id="324" r:id="rId16"/>
    <p:sldId id="362" r:id="rId17"/>
    <p:sldId id="330" r:id="rId18"/>
    <p:sldId id="331" r:id="rId19"/>
    <p:sldId id="358" r:id="rId20"/>
    <p:sldId id="365" r:id="rId21"/>
    <p:sldId id="356" r:id="rId22"/>
    <p:sldId id="361" r:id="rId23"/>
    <p:sldId id="364" r:id="rId24"/>
    <p:sldId id="360" r:id="rId25"/>
    <p:sldId id="363" r:id="rId26"/>
    <p:sldId id="327" r:id="rId27"/>
    <p:sldId id="340" r:id="rId2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CC"/>
    <a:srgbClr val="CCECFF"/>
    <a:srgbClr val="FFFF66"/>
    <a:srgbClr val="CC0000"/>
    <a:srgbClr val="CC3300"/>
    <a:srgbClr val="FF9933"/>
    <a:srgbClr val="FF9966"/>
    <a:srgbClr val="CC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90" autoAdjust="0"/>
    <p:restoredTop sz="92115" autoAdjust="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image" Target="../media/image9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image" Target="../media/image93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jpeg"/><Relationship Id="rId1" Type="http://schemas.openxmlformats.org/officeDocument/2006/relationships/image" Target="../media/image57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B5553-E668-42DF-B9EB-C6F4975E434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632774D-848E-4147-8041-50A545BEF06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dirty="0"/>
        </a:p>
      </dgm:t>
    </dgm:pt>
    <dgm:pt modelId="{98BB466D-42F5-4E25-A6E0-2A75EA144A3B}" type="parTrans" cxnId="{F047DB7D-83E5-4BA9-B763-99DC93AC9B2A}">
      <dgm:prSet/>
      <dgm:spPr/>
      <dgm:t>
        <a:bodyPr/>
        <a:lstStyle/>
        <a:p>
          <a:endParaRPr lang="ru-RU"/>
        </a:p>
      </dgm:t>
    </dgm:pt>
    <dgm:pt modelId="{BA1C0550-C467-4B2F-9E10-9C561FE7F496}" type="sibTrans" cxnId="{F047DB7D-83E5-4BA9-B763-99DC93AC9B2A}">
      <dgm:prSet/>
      <dgm:spPr/>
      <dgm:t>
        <a:bodyPr/>
        <a:lstStyle/>
        <a:p>
          <a:endParaRPr lang="ru-RU"/>
        </a:p>
      </dgm:t>
    </dgm:pt>
    <dgm:pt modelId="{932ACAE2-83F2-41FB-BB53-A620BD5EA68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 dirty="0"/>
        </a:p>
      </dgm:t>
    </dgm:pt>
    <dgm:pt modelId="{B589A677-0E14-46A3-ABFC-27B5CE135BEA}" type="parTrans" cxnId="{F70CA678-C714-45B5-8F89-B2A633B5805B}">
      <dgm:prSet/>
      <dgm:spPr/>
      <dgm:t>
        <a:bodyPr/>
        <a:lstStyle/>
        <a:p>
          <a:endParaRPr lang="ru-RU"/>
        </a:p>
      </dgm:t>
    </dgm:pt>
    <dgm:pt modelId="{58C9B1D0-03B1-43D2-8511-891B5B8FE624}" type="sibTrans" cxnId="{F70CA678-C714-45B5-8F89-B2A633B5805B}">
      <dgm:prSet/>
      <dgm:spPr/>
      <dgm:t>
        <a:bodyPr/>
        <a:lstStyle/>
        <a:p>
          <a:endParaRPr lang="ru-RU"/>
        </a:p>
      </dgm:t>
    </dgm:pt>
    <dgm:pt modelId="{78999339-75F7-4162-BD31-B3F0E8679750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 dirty="0"/>
        </a:p>
      </dgm:t>
    </dgm:pt>
    <dgm:pt modelId="{2E7A1195-2C04-43E9-85B8-FE93B7234C5C}" type="parTrans" cxnId="{76EA9E90-95D8-4236-9ABB-D71B50410BDF}">
      <dgm:prSet/>
      <dgm:spPr/>
      <dgm:t>
        <a:bodyPr/>
        <a:lstStyle/>
        <a:p>
          <a:endParaRPr lang="ru-RU"/>
        </a:p>
      </dgm:t>
    </dgm:pt>
    <dgm:pt modelId="{C66E7DC9-065D-48B0-AACB-7E68BB323EB8}" type="sibTrans" cxnId="{76EA9E90-95D8-4236-9ABB-D71B50410BDF}">
      <dgm:prSet/>
      <dgm:spPr/>
      <dgm:t>
        <a:bodyPr/>
        <a:lstStyle/>
        <a:p>
          <a:endParaRPr lang="ru-RU"/>
        </a:p>
      </dgm:t>
    </dgm:pt>
    <dgm:pt modelId="{E1D9CF02-F95A-462C-AC7B-AD6FA29A856D}" type="pres">
      <dgm:prSet presAssocID="{2B0B5553-E668-42DF-B9EB-C6F4975E434D}" presName="compositeShape" presStyleCnt="0">
        <dgm:presLayoutVars>
          <dgm:chMax val="7"/>
          <dgm:dir/>
          <dgm:resizeHandles val="exact"/>
        </dgm:presLayoutVars>
      </dgm:prSet>
      <dgm:spPr/>
    </dgm:pt>
    <dgm:pt modelId="{1DE214DB-0690-4B83-AF88-67C3B277CA33}" type="pres">
      <dgm:prSet presAssocID="{3632774D-848E-4147-8041-50A545BEF06E}" presName="circ1" presStyleLbl="vennNode1" presStyleIdx="0" presStyleCnt="3" custScaleX="146095" custLinFactNeighborX="-6280" custLinFactNeighborY="-5669"/>
      <dgm:spPr/>
      <dgm:t>
        <a:bodyPr/>
        <a:lstStyle/>
        <a:p>
          <a:endParaRPr lang="ru-RU"/>
        </a:p>
      </dgm:t>
    </dgm:pt>
    <dgm:pt modelId="{EB41929F-F7AC-4DEA-B590-4017435583C6}" type="pres">
      <dgm:prSet presAssocID="{3632774D-848E-4147-8041-50A545BEF06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A4567-3C46-42A0-BD47-614FAB8E6AA8}" type="pres">
      <dgm:prSet presAssocID="{932ACAE2-83F2-41FB-BB53-A620BD5EA689}" presName="circ2" presStyleLbl="vennNode1" presStyleIdx="1" presStyleCnt="3" custScaleX="127722" custScaleY="85657" custLinFactNeighborX="25373" custLinFactNeighborY="-554"/>
      <dgm:spPr/>
      <dgm:t>
        <a:bodyPr/>
        <a:lstStyle/>
        <a:p>
          <a:endParaRPr lang="ru-RU"/>
        </a:p>
      </dgm:t>
    </dgm:pt>
    <dgm:pt modelId="{C183BC68-CF1E-479B-BFB2-5E297189C377}" type="pres">
      <dgm:prSet presAssocID="{932ACAE2-83F2-41FB-BB53-A620BD5EA6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79E01-F45E-437B-9CB5-5CE4FDEA43E1}" type="pres">
      <dgm:prSet presAssocID="{78999339-75F7-4162-BD31-B3F0E8679750}" presName="circ3" presStyleLbl="vennNode1" presStyleIdx="2" presStyleCnt="3" custScaleX="120245" custScaleY="84685" custLinFactNeighborX="-25857" custLinFactNeighborY="1097"/>
      <dgm:spPr/>
      <dgm:t>
        <a:bodyPr/>
        <a:lstStyle/>
        <a:p>
          <a:endParaRPr lang="ru-RU"/>
        </a:p>
      </dgm:t>
    </dgm:pt>
    <dgm:pt modelId="{B4C6E7AB-93FB-4F28-AFD3-C1E699FDF53C}" type="pres">
      <dgm:prSet presAssocID="{78999339-75F7-4162-BD31-B3F0E867975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D420DE-68CA-4877-84C0-D8F08F705F47}" type="presOf" srcId="{3632774D-848E-4147-8041-50A545BEF06E}" destId="{1DE214DB-0690-4B83-AF88-67C3B277CA33}" srcOrd="0" destOrd="0" presId="urn:microsoft.com/office/officeart/2005/8/layout/venn1"/>
    <dgm:cxn modelId="{DB2F4779-54C2-4779-9384-7B1498A96DEB}" type="presOf" srcId="{2B0B5553-E668-42DF-B9EB-C6F4975E434D}" destId="{E1D9CF02-F95A-462C-AC7B-AD6FA29A856D}" srcOrd="0" destOrd="0" presId="urn:microsoft.com/office/officeart/2005/8/layout/venn1"/>
    <dgm:cxn modelId="{F70CA678-C714-45B5-8F89-B2A633B5805B}" srcId="{2B0B5553-E668-42DF-B9EB-C6F4975E434D}" destId="{932ACAE2-83F2-41FB-BB53-A620BD5EA689}" srcOrd="1" destOrd="0" parTransId="{B589A677-0E14-46A3-ABFC-27B5CE135BEA}" sibTransId="{58C9B1D0-03B1-43D2-8511-891B5B8FE624}"/>
    <dgm:cxn modelId="{5BAE674D-11A5-4C25-BD63-7AA3849CB8A7}" type="presOf" srcId="{78999339-75F7-4162-BD31-B3F0E8679750}" destId="{B4C6E7AB-93FB-4F28-AFD3-C1E699FDF53C}" srcOrd="1" destOrd="0" presId="urn:microsoft.com/office/officeart/2005/8/layout/venn1"/>
    <dgm:cxn modelId="{C0E5A91C-7178-4902-B423-E28A5F4C1716}" type="presOf" srcId="{3632774D-848E-4147-8041-50A545BEF06E}" destId="{EB41929F-F7AC-4DEA-B590-4017435583C6}" srcOrd="1" destOrd="0" presId="urn:microsoft.com/office/officeart/2005/8/layout/venn1"/>
    <dgm:cxn modelId="{9DBB922D-74EE-4941-9566-0274DA5340E6}" type="presOf" srcId="{932ACAE2-83F2-41FB-BB53-A620BD5EA689}" destId="{C183BC68-CF1E-479B-BFB2-5E297189C377}" srcOrd="1" destOrd="0" presId="urn:microsoft.com/office/officeart/2005/8/layout/venn1"/>
    <dgm:cxn modelId="{DA0AD04D-D3CD-4355-839A-843184924689}" type="presOf" srcId="{932ACAE2-83F2-41FB-BB53-A620BD5EA689}" destId="{829A4567-3C46-42A0-BD47-614FAB8E6AA8}" srcOrd="0" destOrd="0" presId="urn:microsoft.com/office/officeart/2005/8/layout/venn1"/>
    <dgm:cxn modelId="{F234E819-CC00-4BAB-8201-EEA9BDE192E1}" type="presOf" srcId="{78999339-75F7-4162-BD31-B3F0E8679750}" destId="{0BE79E01-F45E-437B-9CB5-5CE4FDEA43E1}" srcOrd="0" destOrd="0" presId="urn:microsoft.com/office/officeart/2005/8/layout/venn1"/>
    <dgm:cxn modelId="{F047DB7D-83E5-4BA9-B763-99DC93AC9B2A}" srcId="{2B0B5553-E668-42DF-B9EB-C6F4975E434D}" destId="{3632774D-848E-4147-8041-50A545BEF06E}" srcOrd="0" destOrd="0" parTransId="{98BB466D-42F5-4E25-A6E0-2A75EA144A3B}" sibTransId="{BA1C0550-C467-4B2F-9E10-9C561FE7F496}"/>
    <dgm:cxn modelId="{76EA9E90-95D8-4236-9ABB-D71B50410BDF}" srcId="{2B0B5553-E668-42DF-B9EB-C6F4975E434D}" destId="{78999339-75F7-4162-BD31-B3F0E8679750}" srcOrd="2" destOrd="0" parTransId="{2E7A1195-2C04-43E9-85B8-FE93B7234C5C}" sibTransId="{C66E7DC9-065D-48B0-AACB-7E68BB323EB8}"/>
    <dgm:cxn modelId="{2FAC446B-B437-4366-83CD-9B49D8C1D13C}" type="presParOf" srcId="{E1D9CF02-F95A-462C-AC7B-AD6FA29A856D}" destId="{1DE214DB-0690-4B83-AF88-67C3B277CA33}" srcOrd="0" destOrd="0" presId="urn:microsoft.com/office/officeart/2005/8/layout/venn1"/>
    <dgm:cxn modelId="{1B53850B-CFBC-48C0-A4D0-1A9BA4031CA9}" type="presParOf" srcId="{E1D9CF02-F95A-462C-AC7B-AD6FA29A856D}" destId="{EB41929F-F7AC-4DEA-B590-4017435583C6}" srcOrd="1" destOrd="0" presId="urn:microsoft.com/office/officeart/2005/8/layout/venn1"/>
    <dgm:cxn modelId="{D8F526F5-4E83-430F-8CD1-3A1D88069ACB}" type="presParOf" srcId="{E1D9CF02-F95A-462C-AC7B-AD6FA29A856D}" destId="{829A4567-3C46-42A0-BD47-614FAB8E6AA8}" srcOrd="2" destOrd="0" presId="urn:microsoft.com/office/officeart/2005/8/layout/venn1"/>
    <dgm:cxn modelId="{88D207CA-8286-4808-BE73-EC5334119559}" type="presParOf" srcId="{E1D9CF02-F95A-462C-AC7B-AD6FA29A856D}" destId="{C183BC68-CF1E-479B-BFB2-5E297189C377}" srcOrd="3" destOrd="0" presId="urn:microsoft.com/office/officeart/2005/8/layout/venn1"/>
    <dgm:cxn modelId="{51B6DD99-7342-4570-AA89-EC4CE309B055}" type="presParOf" srcId="{E1D9CF02-F95A-462C-AC7B-AD6FA29A856D}" destId="{0BE79E01-F45E-437B-9CB5-5CE4FDEA43E1}" srcOrd="4" destOrd="0" presId="urn:microsoft.com/office/officeart/2005/8/layout/venn1"/>
    <dgm:cxn modelId="{5CE8E87B-BFE6-48A0-BDB4-A00EAC94B4B2}" type="presParOf" srcId="{E1D9CF02-F95A-462C-AC7B-AD6FA29A856D}" destId="{B4C6E7AB-93FB-4F28-AFD3-C1E699FDF5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9A3818-7C90-40F5-917C-F2B3F7CB3BF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9B8DE2D-829A-4F40-93C0-6084673740D8}" type="pres">
      <dgm:prSet presAssocID="{759A3818-7C90-40F5-917C-F2B3F7CB3B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191D9A0-7876-4517-995B-ECB43EEBCB34}" type="presOf" srcId="{759A3818-7C90-40F5-917C-F2B3F7CB3BF7}" destId="{E9B8DE2D-829A-4F40-93C0-6084673740D8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45596C-8579-42C5-92F6-1EB5A60C8CAA}" type="doc">
      <dgm:prSet loTypeId="urn:microsoft.com/office/officeart/2005/8/layout/vList4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45B6A-2C9F-4330-968A-35C9B6759E5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b="1" dirty="0" smtClean="0">
              <a:latin typeface="Arial Black" pitchFamily="34" charset="0"/>
            </a:rPr>
            <a:t>Обрабатывающее производство</a:t>
          </a:r>
          <a:r>
            <a:rPr lang="ru-RU" sz="1300" b="1" dirty="0" smtClean="0">
              <a:latin typeface="Arial Black" pitchFamily="34" charset="0"/>
            </a:rPr>
            <a:t>, в т.ч. производство пищевых продуктов, первичная и последующая переработка с/</a:t>
          </a:r>
          <a:r>
            <a:rPr lang="ru-RU" sz="1300" b="1" dirty="0" err="1" smtClean="0">
              <a:latin typeface="Arial Black" pitchFamily="34" charset="0"/>
            </a:rPr>
            <a:t>х</a:t>
          </a:r>
          <a:r>
            <a:rPr lang="ru-RU" sz="1300" b="1" dirty="0" smtClean="0">
              <a:latin typeface="Arial Black" pitchFamily="34" charset="0"/>
            </a:rPr>
            <a:t> продуктов</a:t>
          </a:r>
          <a:endParaRPr lang="ru-RU" sz="1300" b="1" dirty="0">
            <a:latin typeface="Arial Black" pitchFamily="34" charset="0"/>
          </a:endParaRPr>
        </a:p>
      </dgm:t>
    </dgm:pt>
    <dgm:pt modelId="{A9ABD7FC-C026-4DA7-B5B1-6782B33B97F2}" type="parTrans" cxnId="{A9919E5A-CB6F-4C3C-8F1E-CA116BD65734}">
      <dgm:prSet/>
      <dgm:spPr/>
      <dgm:t>
        <a:bodyPr/>
        <a:lstStyle/>
        <a:p>
          <a:endParaRPr lang="ru-RU"/>
        </a:p>
      </dgm:t>
    </dgm:pt>
    <dgm:pt modelId="{CE699312-BB6B-4E3C-8E90-49F290A46C29}" type="sibTrans" cxnId="{A9919E5A-CB6F-4C3C-8F1E-CA116BD65734}">
      <dgm:prSet/>
      <dgm:spPr/>
      <dgm:t>
        <a:bodyPr/>
        <a:lstStyle/>
        <a:p>
          <a:endParaRPr lang="ru-RU"/>
        </a:p>
      </dgm:t>
    </dgm:pt>
    <dgm:pt modelId="{58723E96-031C-4340-9EE6-A49D4B6374C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b="1" smtClean="0">
              <a:latin typeface="Arial Black" pitchFamily="34" charset="0"/>
            </a:rPr>
            <a:t>Внутренний туризм</a:t>
          </a:r>
          <a:endParaRPr lang="ru-RU" sz="2000" b="1" dirty="0">
            <a:latin typeface="Arial Black" pitchFamily="34" charset="0"/>
          </a:endParaRPr>
        </a:p>
      </dgm:t>
    </dgm:pt>
    <dgm:pt modelId="{6FAA3612-5D28-45EC-AAB5-7121D419C536}" type="parTrans" cxnId="{7936FF67-BA83-4B63-8E83-437DAF92F9F2}">
      <dgm:prSet/>
      <dgm:spPr/>
      <dgm:t>
        <a:bodyPr/>
        <a:lstStyle/>
        <a:p>
          <a:endParaRPr lang="ru-RU"/>
        </a:p>
      </dgm:t>
    </dgm:pt>
    <dgm:pt modelId="{DE50B218-A365-460D-B905-644A676F0E8F}" type="sibTrans" cxnId="{7936FF67-BA83-4B63-8E83-437DAF92F9F2}">
      <dgm:prSet/>
      <dgm:spPr/>
      <dgm:t>
        <a:bodyPr/>
        <a:lstStyle/>
        <a:p>
          <a:endParaRPr lang="ru-RU"/>
        </a:p>
      </dgm:t>
    </dgm:pt>
    <dgm:pt modelId="{E3790F4F-5637-4EF8-9E52-9D272694183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atin typeface="Arial Black" pitchFamily="34" charset="0"/>
            </a:rPr>
            <a:t>Деятельность в области здравоохранения</a:t>
          </a:r>
          <a:endParaRPr lang="ru-RU" b="1" dirty="0">
            <a:latin typeface="Arial Black" pitchFamily="34" charset="0"/>
          </a:endParaRPr>
        </a:p>
      </dgm:t>
    </dgm:pt>
    <dgm:pt modelId="{0D12A0FD-8EA0-4085-9B2D-899D928EB222}" type="parTrans" cxnId="{B2485526-C9D5-472F-8877-A51844B90F19}">
      <dgm:prSet/>
      <dgm:spPr/>
      <dgm:t>
        <a:bodyPr/>
        <a:lstStyle/>
        <a:p>
          <a:endParaRPr lang="ru-RU"/>
        </a:p>
      </dgm:t>
    </dgm:pt>
    <dgm:pt modelId="{88C5D526-61C6-4116-9037-1A4D1646F004}" type="sibTrans" cxnId="{B2485526-C9D5-472F-8877-A51844B90F19}">
      <dgm:prSet/>
      <dgm:spPr/>
      <dgm:t>
        <a:bodyPr/>
        <a:lstStyle/>
        <a:p>
          <a:endParaRPr lang="ru-RU"/>
        </a:p>
      </dgm:t>
    </dgm:pt>
    <dgm:pt modelId="{4F98E92F-6B09-435C-867E-43DD2713E0EC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b="1" dirty="0" smtClean="0">
              <a:latin typeface="Arial Black" pitchFamily="34" charset="0"/>
            </a:rPr>
            <a:t>Строительство, транспорт и связь</a:t>
          </a:r>
          <a:endParaRPr lang="ru-RU" sz="2000" b="1" dirty="0">
            <a:latin typeface="Arial Black" pitchFamily="34" charset="0"/>
          </a:endParaRPr>
        </a:p>
      </dgm:t>
    </dgm:pt>
    <dgm:pt modelId="{8316101C-85F1-4E8E-9C81-1CB782DDD0E9}" type="parTrans" cxnId="{43518F9E-6BE3-4A21-AD2B-A9912E9B3B8C}">
      <dgm:prSet/>
      <dgm:spPr/>
      <dgm:t>
        <a:bodyPr/>
        <a:lstStyle/>
        <a:p>
          <a:endParaRPr lang="ru-RU"/>
        </a:p>
      </dgm:t>
    </dgm:pt>
    <dgm:pt modelId="{CBF820A4-440E-4B98-90FD-1314BF4BBDA1}" type="sibTrans" cxnId="{43518F9E-6BE3-4A21-AD2B-A9912E9B3B8C}">
      <dgm:prSet/>
      <dgm:spPr/>
      <dgm:t>
        <a:bodyPr/>
        <a:lstStyle/>
        <a:p>
          <a:endParaRPr lang="ru-RU"/>
        </a:p>
      </dgm:t>
    </dgm:pt>
    <dgm:pt modelId="{6414BA11-1909-4512-8E80-DBBFE4661F4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smtClean="0">
              <a:latin typeface="Arial Black" pitchFamily="34" charset="0"/>
            </a:rPr>
            <a:t>Высокотехнологичные проекты</a:t>
          </a:r>
          <a:endParaRPr lang="ru-RU" b="1" dirty="0">
            <a:latin typeface="Arial Black" pitchFamily="34" charset="0"/>
          </a:endParaRPr>
        </a:p>
      </dgm:t>
    </dgm:pt>
    <dgm:pt modelId="{0E867763-7380-45E4-8978-46F20CCDE3D4}" type="parTrans" cxnId="{7C9200E1-EA2B-4F20-A3E9-7AFB104E74EA}">
      <dgm:prSet/>
      <dgm:spPr/>
      <dgm:t>
        <a:bodyPr/>
        <a:lstStyle/>
        <a:p>
          <a:endParaRPr lang="ru-RU"/>
        </a:p>
      </dgm:t>
    </dgm:pt>
    <dgm:pt modelId="{C66B1433-19BE-4E4F-AA0C-DD47E28067CD}" type="sibTrans" cxnId="{7C9200E1-EA2B-4F20-A3E9-7AFB104E74EA}">
      <dgm:prSet/>
      <dgm:spPr/>
      <dgm:t>
        <a:bodyPr/>
        <a:lstStyle/>
        <a:p>
          <a:endParaRPr lang="ru-RU"/>
        </a:p>
      </dgm:t>
    </dgm:pt>
    <dgm:pt modelId="{1F32F92D-62B2-4E4B-B5C8-E17DA99F29B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100" dirty="0" smtClean="0"/>
        </a:p>
        <a:p>
          <a:r>
            <a:rPr lang="ru-RU" sz="1800" b="1" dirty="0" smtClean="0">
              <a:latin typeface="Arial Black" pitchFamily="34" charset="0"/>
            </a:rPr>
            <a:t>Сельское хозяйство / предоставление услуг в этой области;</a:t>
          </a:r>
        </a:p>
        <a:p>
          <a:endParaRPr lang="ru-RU" sz="1800" dirty="0"/>
        </a:p>
      </dgm:t>
    </dgm:pt>
    <dgm:pt modelId="{01D903BB-B354-4B4E-AE94-C05C361E8AAE}" type="sibTrans" cxnId="{EB165F7F-995A-4233-AF0D-C7A87F07EBB1}">
      <dgm:prSet/>
      <dgm:spPr/>
      <dgm:t>
        <a:bodyPr/>
        <a:lstStyle/>
        <a:p>
          <a:endParaRPr lang="ru-RU"/>
        </a:p>
      </dgm:t>
    </dgm:pt>
    <dgm:pt modelId="{5BEDF9AA-94DA-4E4D-A50A-356D01ED49A2}" type="parTrans" cxnId="{EB165F7F-995A-4233-AF0D-C7A87F07EBB1}">
      <dgm:prSet/>
      <dgm:spPr/>
      <dgm:t>
        <a:bodyPr/>
        <a:lstStyle/>
        <a:p>
          <a:endParaRPr lang="ru-RU"/>
        </a:p>
      </dgm:t>
    </dgm:pt>
    <dgm:pt modelId="{AFB60B0B-5ED5-4D78-920B-7006B7EE14C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0" dirty="0" smtClean="0">
              <a:latin typeface="Arial Black" pitchFamily="34" charset="0"/>
            </a:rPr>
            <a:t>Сбор, обработка и утилизация отходов</a:t>
          </a:r>
          <a:endParaRPr lang="ru-RU" b="0" dirty="0">
            <a:latin typeface="Arial Black" pitchFamily="34" charset="0"/>
          </a:endParaRPr>
        </a:p>
      </dgm:t>
    </dgm:pt>
    <dgm:pt modelId="{E4C5577C-4B37-4FCE-B463-F0605C246EEF}" type="parTrans" cxnId="{A347290B-37DF-4E72-B1C7-E5CDC6BFAFA2}">
      <dgm:prSet/>
      <dgm:spPr/>
      <dgm:t>
        <a:bodyPr/>
        <a:lstStyle/>
        <a:p>
          <a:endParaRPr lang="ru-RU"/>
        </a:p>
      </dgm:t>
    </dgm:pt>
    <dgm:pt modelId="{C78F8E89-DCCC-438E-BAA1-EDB5000124EE}" type="sibTrans" cxnId="{A347290B-37DF-4E72-B1C7-E5CDC6BFAFA2}">
      <dgm:prSet/>
      <dgm:spPr/>
      <dgm:t>
        <a:bodyPr/>
        <a:lstStyle/>
        <a:p>
          <a:endParaRPr lang="ru-RU"/>
        </a:p>
      </dgm:t>
    </dgm:pt>
    <dgm:pt modelId="{4B3899C7-7409-455D-A0B2-9527E7DB278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b="1" dirty="0" smtClean="0">
              <a:latin typeface="Arial Black" pitchFamily="34" charset="0"/>
            </a:rPr>
            <a:t>Производство и распределение </a:t>
          </a:r>
          <a:r>
            <a:rPr lang="ru-RU" sz="1400" b="1" dirty="0" smtClean="0">
              <a:latin typeface="Arial Black" pitchFamily="34" charset="0"/>
            </a:rPr>
            <a:t>электроэнергии, газа и воды</a:t>
          </a:r>
          <a:endParaRPr lang="ru-RU" sz="1400" b="1" dirty="0">
            <a:latin typeface="Arial Black" pitchFamily="34" charset="0"/>
          </a:endParaRPr>
        </a:p>
      </dgm:t>
    </dgm:pt>
    <dgm:pt modelId="{28B70D50-C572-45B1-8E58-5D50AAE4FEC9}" type="sibTrans" cxnId="{322A7612-FF66-4459-B288-0C0C5FD043F2}">
      <dgm:prSet/>
      <dgm:spPr/>
      <dgm:t>
        <a:bodyPr/>
        <a:lstStyle/>
        <a:p>
          <a:endParaRPr lang="ru-RU"/>
        </a:p>
      </dgm:t>
    </dgm:pt>
    <dgm:pt modelId="{F399C2C2-9F0B-4020-988C-A455349364D3}" type="parTrans" cxnId="{322A7612-FF66-4459-B288-0C0C5FD043F2}">
      <dgm:prSet/>
      <dgm:spPr/>
      <dgm:t>
        <a:bodyPr/>
        <a:lstStyle/>
        <a:p>
          <a:endParaRPr lang="ru-RU"/>
        </a:p>
      </dgm:t>
    </dgm:pt>
    <dgm:pt modelId="{C5B53345-63EE-4A87-A177-AC9AF1F1B7CC}" type="pres">
      <dgm:prSet presAssocID="{5745596C-8579-42C5-92F6-1EB5A60C8C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76A95-E577-4D64-92CD-077006CF774D}" type="pres">
      <dgm:prSet presAssocID="{1F32F92D-62B2-4E4B-B5C8-E17DA99F29B0}" presName="comp" presStyleCnt="0"/>
      <dgm:spPr/>
      <dgm:t>
        <a:bodyPr/>
        <a:lstStyle/>
        <a:p>
          <a:endParaRPr lang="ru-RU"/>
        </a:p>
      </dgm:t>
    </dgm:pt>
    <dgm:pt modelId="{79BA7F2A-7DF9-4492-8BD8-5A1DF6FE94BD}" type="pres">
      <dgm:prSet presAssocID="{1F32F92D-62B2-4E4B-B5C8-E17DA99F29B0}" presName="box" presStyleLbl="node1" presStyleIdx="0" presStyleCnt="8"/>
      <dgm:spPr/>
      <dgm:t>
        <a:bodyPr/>
        <a:lstStyle/>
        <a:p>
          <a:endParaRPr lang="ru-RU"/>
        </a:p>
      </dgm:t>
    </dgm:pt>
    <dgm:pt modelId="{72E4CAAA-DC95-4342-8D8A-7125C5631ED5}" type="pres">
      <dgm:prSet presAssocID="{1F32F92D-62B2-4E4B-B5C8-E17DA99F29B0}" presName="img" presStyleLbl="fgImgPlace1" presStyleIdx="0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09BA34-C9F5-49CB-AE1B-BE5FEC288D4D}" type="pres">
      <dgm:prSet presAssocID="{1F32F92D-62B2-4E4B-B5C8-E17DA99F29B0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DBFDC-88D9-4DC9-87A3-A5EBF91FD7BE}" type="pres">
      <dgm:prSet presAssocID="{01D903BB-B354-4B4E-AE94-C05C361E8AAE}" presName="spacer" presStyleCnt="0"/>
      <dgm:spPr/>
      <dgm:t>
        <a:bodyPr/>
        <a:lstStyle/>
        <a:p>
          <a:endParaRPr lang="ru-RU"/>
        </a:p>
      </dgm:t>
    </dgm:pt>
    <dgm:pt modelId="{A7CDC48E-247C-4742-8396-66B8A42BB9E6}" type="pres">
      <dgm:prSet presAssocID="{72545B6A-2C9F-4330-968A-35C9B6759E5E}" presName="comp" presStyleCnt="0"/>
      <dgm:spPr/>
      <dgm:t>
        <a:bodyPr/>
        <a:lstStyle/>
        <a:p>
          <a:endParaRPr lang="ru-RU"/>
        </a:p>
      </dgm:t>
    </dgm:pt>
    <dgm:pt modelId="{A4827753-0DEE-41C8-BEFC-2948ECC1D487}" type="pres">
      <dgm:prSet presAssocID="{72545B6A-2C9F-4330-968A-35C9B6759E5E}" presName="box" presStyleLbl="node1" presStyleIdx="1" presStyleCnt="8"/>
      <dgm:spPr/>
      <dgm:t>
        <a:bodyPr/>
        <a:lstStyle/>
        <a:p>
          <a:endParaRPr lang="ru-RU"/>
        </a:p>
      </dgm:t>
    </dgm:pt>
    <dgm:pt modelId="{137BFBC0-6B31-4AC2-8057-0666C7C3AC1B}" type="pres">
      <dgm:prSet presAssocID="{72545B6A-2C9F-4330-968A-35C9B6759E5E}" presName="img" presStyleLbl="fgImgPlace1" presStyleIdx="1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9E57C8-E6B0-4CAC-B9B6-0B2996E428D3}" type="pres">
      <dgm:prSet presAssocID="{72545B6A-2C9F-4330-968A-35C9B6759E5E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34B9-844B-4958-AE5C-732069C0D943}" type="pres">
      <dgm:prSet presAssocID="{CE699312-BB6B-4E3C-8E90-49F290A46C29}" presName="spacer" presStyleCnt="0"/>
      <dgm:spPr/>
      <dgm:t>
        <a:bodyPr/>
        <a:lstStyle/>
        <a:p>
          <a:endParaRPr lang="ru-RU"/>
        </a:p>
      </dgm:t>
    </dgm:pt>
    <dgm:pt modelId="{788FF489-1128-47C1-B209-84B83EEC4898}" type="pres">
      <dgm:prSet presAssocID="{4B3899C7-7409-455D-A0B2-9527E7DB2781}" presName="comp" presStyleCnt="0"/>
      <dgm:spPr/>
      <dgm:t>
        <a:bodyPr/>
        <a:lstStyle/>
        <a:p>
          <a:endParaRPr lang="ru-RU"/>
        </a:p>
      </dgm:t>
    </dgm:pt>
    <dgm:pt modelId="{DA82BBD1-EE12-4D9F-8513-C9B3FE33373E}" type="pres">
      <dgm:prSet presAssocID="{4B3899C7-7409-455D-A0B2-9527E7DB2781}" presName="box" presStyleLbl="node1" presStyleIdx="2" presStyleCnt="8" custLinFactNeighborX="-211" custLinFactNeighborY="263"/>
      <dgm:spPr/>
      <dgm:t>
        <a:bodyPr/>
        <a:lstStyle/>
        <a:p>
          <a:endParaRPr lang="ru-RU"/>
        </a:p>
      </dgm:t>
    </dgm:pt>
    <dgm:pt modelId="{049AE031-7CB9-494B-A123-63E0F8817463}" type="pres">
      <dgm:prSet presAssocID="{4B3899C7-7409-455D-A0B2-9527E7DB2781}" presName="img" presStyleLbl="fgImgPlace1" presStyleIdx="2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CD7959-4ED7-4024-9FE7-6095DF805853}" type="pres">
      <dgm:prSet presAssocID="{4B3899C7-7409-455D-A0B2-9527E7DB2781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73D52-262D-474D-A7B5-818EDDB9A539}" type="pres">
      <dgm:prSet presAssocID="{28B70D50-C572-45B1-8E58-5D50AAE4FEC9}" presName="spacer" presStyleCnt="0"/>
      <dgm:spPr/>
      <dgm:t>
        <a:bodyPr/>
        <a:lstStyle/>
        <a:p>
          <a:endParaRPr lang="ru-RU"/>
        </a:p>
      </dgm:t>
    </dgm:pt>
    <dgm:pt modelId="{AD5E2589-EDF3-42C0-A176-F6FD5D125981}" type="pres">
      <dgm:prSet presAssocID="{58723E96-031C-4340-9EE6-A49D4B6374C8}" presName="comp" presStyleCnt="0"/>
      <dgm:spPr/>
      <dgm:t>
        <a:bodyPr/>
        <a:lstStyle/>
        <a:p>
          <a:endParaRPr lang="ru-RU"/>
        </a:p>
      </dgm:t>
    </dgm:pt>
    <dgm:pt modelId="{B8D44510-F780-4A66-BDF9-66C877A0189A}" type="pres">
      <dgm:prSet presAssocID="{58723E96-031C-4340-9EE6-A49D4B6374C8}" presName="box" presStyleLbl="node1" presStyleIdx="3" presStyleCnt="8"/>
      <dgm:spPr/>
      <dgm:t>
        <a:bodyPr/>
        <a:lstStyle/>
        <a:p>
          <a:endParaRPr lang="ru-RU"/>
        </a:p>
      </dgm:t>
    </dgm:pt>
    <dgm:pt modelId="{AF51FFB6-E7CC-4163-AC41-268E9056A4FD}" type="pres">
      <dgm:prSet presAssocID="{58723E96-031C-4340-9EE6-A49D4B6374C8}" presName="img" presStyleLbl="fgImgPlace1" presStyleIdx="3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ECC68D-9127-48AF-A924-CF8DDFFCDB78}" type="pres">
      <dgm:prSet presAssocID="{58723E96-031C-4340-9EE6-A49D4B6374C8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90BDC-1935-47C7-849C-B75581DEB3E9}" type="pres">
      <dgm:prSet presAssocID="{DE50B218-A365-460D-B905-644A676F0E8F}" presName="spacer" presStyleCnt="0"/>
      <dgm:spPr/>
      <dgm:t>
        <a:bodyPr/>
        <a:lstStyle/>
        <a:p>
          <a:endParaRPr lang="ru-RU"/>
        </a:p>
      </dgm:t>
    </dgm:pt>
    <dgm:pt modelId="{67E14AEE-E05F-4FAF-A979-081AB2BD751D}" type="pres">
      <dgm:prSet presAssocID="{4F98E92F-6B09-435C-867E-43DD2713E0EC}" presName="comp" presStyleCnt="0"/>
      <dgm:spPr/>
      <dgm:t>
        <a:bodyPr/>
        <a:lstStyle/>
        <a:p>
          <a:endParaRPr lang="ru-RU"/>
        </a:p>
      </dgm:t>
    </dgm:pt>
    <dgm:pt modelId="{CBF6E1B0-6054-4AE0-A471-13223130B749}" type="pres">
      <dgm:prSet presAssocID="{4F98E92F-6B09-435C-867E-43DD2713E0EC}" presName="box" presStyleLbl="node1" presStyleIdx="4" presStyleCnt="8"/>
      <dgm:spPr/>
      <dgm:t>
        <a:bodyPr/>
        <a:lstStyle/>
        <a:p>
          <a:endParaRPr lang="ru-RU"/>
        </a:p>
      </dgm:t>
    </dgm:pt>
    <dgm:pt modelId="{A8A931A1-BE08-4784-993A-A6C6895CA2B3}" type="pres">
      <dgm:prSet presAssocID="{4F98E92F-6B09-435C-867E-43DD2713E0EC}" presName="img" presStyleLbl="fgImgPlace1" presStyleIdx="4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28084E-3BB4-4521-91C3-456030E903C0}" type="pres">
      <dgm:prSet presAssocID="{4F98E92F-6B09-435C-867E-43DD2713E0EC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AC251-2155-49BB-A2CE-62D3DE00C854}" type="pres">
      <dgm:prSet presAssocID="{CBF820A4-440E-4B98-90FD-1314BF4BBDA1}" presName="spacer" presStyleCnt="0"/>
      <dgm:spPr/>
      <dgm:t>
        <a:bodyPr/>
        <a:lstStyle/>
        <a:p>
          <a:endParaRPr lang="ru-RU"/>
        </a:p>
      </dgm:t>
    </dgm:pt>
    <dgm:pt modelId="{8B04ED5F-B7F3-47E0-94F0-980DCC8E41C2}" type="pres">
      <dgm:prSet presAssocID="{6414BA11-1909-4512-8E80-DBBFE4661F4F}" presName="comp" presStyleCnt="0"/>
      <dgm:spPr/>
      <dgm:t>
        <a:bodyPr/>
        <a:lstStyle/>
        <a:p>
          <a:endParaRPr lang="ru-RU"/>
        </a:p>
      </dgm:t>
    </dgm:pt>
    <dgm:pt modelId="{A52AB1EA-92A8-447D-B501-A9DA517EA8B2}" type="pres">
      <dgm:prSet presAssocID="{6414BA11-1909-4512-8E80-DBBFE4661F4F}" presName="box" presStyleLbl="node1" presStyleIdx="5" presStyleCnt="8"/>
      <dgm:spPr/>
      <dgm:t>
        <a:bodyPr/>
        <a:lstStyle/>
        <a:p>
          <a:endParaRPr lang="ru-RU"/>
        </a:p>
      </dgm:t>
    </dgm:pt>
    <dgm:pt modelId="{57B1C98A-65AD-4C5A-A41C-8B0C15C497E8}" type="pres">
      <dgm:prSet presAssocID="{6414BA11-1909-4512-8E80-DBBFE4661F4F}" presName="img" presStyleLbl="fgImgPlace1" presStyleIdx="5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D31790-651D-4300-9121-53B00FB7608A}" type="pres">
      <dgm:prSet presAssocID="{6414BA11-1909-4512-8E80-DBBFE4661F4F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819F1-069E-4F54-9190-DF3785F40EEF}" type="pres">
      <dgm:prSet presAssocID="{C66B1433-19BE-4E4F-AA0C-DD47E28067CD}" presName="spacer" presStyleCnt="0"/>
      <dgm:spPr/>
      <dgm:t>
        <a:bodyPr/>
        <a:lstStyle/>
        <a:p>
          <a:endParaRPr lang="ru-RU"/>
        </a:p>
      </dgm:t>
    </dgm:pt>
    <dgm:pt modelId="{5DC92F42-EBC1-4BF9-9E99-8E373DCF5862}" type="pres">
      <dgm:prSet presAssocID="{E3790F4F-5637-4EF8-9E52-9D272694183D}" presName="comp" presStyleCnt="0"/>
      <dgm:spPr/>
      <dgm:t>
        <a:bodyPr/>
        <a:lstStyle/>
        <a:p>
          <a:endParaRPr lang="ru-RU"/>
        </a:p>
      </dgm:t>
    </dgm:pt>
    <dgm:pt modelId="{F20E83E2-248A-45E6-BEA9-58736A2046A7}" type="pres">
      <dgm:prSet presAssocID="{E3790F4F-5637-4EF8-9E52-9D272694183D}" presName="box" presStyleLbl="node1" presStyleIdx="6" presStyleCnt="8"/>
      <dgm:spPr/>
      <dgm:t>
        <a:bodyPr/>
        <a:lstStyle/>
        <a:p>
          <a:endParaRPr lang="ru-RU"/>
        </a:p>
      </dgm:t>
    </dgm:pt>
    <dgm:pt modelId="{188B4CBE-79F0-4D08-A174-D31B23E0496F}" type="pres">
      <dgm:prSet presAssocID="{E3790F4F-5637-4EF8-9E52-9D272694183D}" presName="img" presStyleLbl="fgImgPlace1" presStyleIdx="6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BA5EAB-744F-4D1C-8FF0-AB34753AD1C5}" type="pres">
      <dgm:prSet presAssocID="{E3790F4F-5637-4EF8-9E52-9D272694183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F3D52-5A12-41B6-9CE7-3654BF0E333C}" type="pres">
      <dgm:prSet presAssocID="{88C5D526-61C6-4116-9037-1A4D1646F004}" presName="spacer" presStyleCnt="0"/>
      <dgm:spPr/>
      <dgm:t>
        <a:bodyPr/>
        <a:lstStyle/>
        <a:p>
          <a:endParaRPr lang="ru-RU"/>
        </a:p>
      </dgm:t>
    </dgm:pt>
    <dgm:pt modelId="{8804BB5F-C327-4DF5-8581-1EC81D89DBCD}" type="pres">
      <dgm:prSet presAssocID="{AFB60B0B-5ED5-4D78-920B-7006B7EE14C8}" presName="comp" presStyleCnt="0"/>
      <dgm:spPr/>
      <dgm:t>
        <a:bodyPr/>
        <a:lstStyle/>
        <a:p>
          <a:endParaRPr lang="ru-RU"/>
        </a:p>
      </dgm:t>
    </dgm:pt>
    <dgm:pt modelId="{3820CD8A-2C13-4FC7-88B7-569E5C69168C}" type="pres">
      <dgm:prSet presAssocID="{AFB60B0B-5ED5-4D78-920B-7006B7EE14C8}" presName="box" presStyleLbl="node1" presStyleIdx="7" presStyleCnt="8"/>
      <dgm:spPr/>
      <dgm:t>
        <a:bodyPr/>
        <a:lstStyle/>
        <a:p>
          <a:endParaRPr lang="ru-RU"/>
        </a:p>
      </dgm:t>
    </dgm:pt>
    <dgm:pt modelId="{62690944-59C1-4DC0-A8E6-4A7911E15A99}" type="pres">
      <dgm:prSet presAssocID="{AFB60B0B-5ED5-4D78-920B-7006B7EE14C8}" presName="img" presStyleLbl="fgImgPlace1" presStyleIdx="7" presStyleCnt="8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37071-F23C-4FE2-B520-E5B29F278EE0}" type="pres">
      <dgm:prSet presAssocID="{AFB60B0B-5ED5-4D78-920B-7006B7EE14C8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A6DFA-83E3-4ABD-A17B-1CC737ACF128}" type="presOf" srcId="{72545B6A-2C9F-4330-968A-35C9B6759E5E}" destId="{A4827753-0DEE-41C8-BEFC-2948ECC1D487}" srcOrd="0" destOrd="0" presId="urn:microsoft.com/office/officeart/2005/8/layout/vList4#2"/>
    <dgm:cxn modelId="{7C9200E1-EA2B-4F20-A3E9-7AFB104E74EA}" srcId="{5745596C-8579-42C5-92F6-1EB5A60C8CAA}" destId="{6414BA11-1909-4512-8E80-DBBFE4661F4F}" srcOrd="5" destOrd="0" parTransId="{0E867763-7380-45E4-8978-46F20CCDE3D4}" sibTransId="{C66B1433-19BE-4E4F-AA0C-DD47E28067CD}"/>
    <dgm:cxn modelId="{F4D4CB91-6CD1-461C-B614-7232681E721B}" type="presOf" srcId="{1F32F92D-62B2-4E4B-B5C8-E17DA99F29B0}" destId="{3609BA34-C9F5-49CB-AE1B-BE5FEC288D4D}" srcOrd="1" destOrd="0" presId="urn:microsoft.com/office/officeart/2005/8/layout/vList4#2"/>
    <dgm:cxn modelId="{D122167F-B839-4801-9259-A30765011BB2}" type="presOf" srcId="{AFB60B0B-5ED5-4D78-920B-7006B7EE14C8}" destId="{3820CD8A-2C13-4FC7-88B7-569E5C69168C}" srcOrd="0" destOrd="0" presId="urn:microsoft.com/office/officeart/2005/8/layout/vList4#2"/>
    <dgm:cxn modelId="{EB165F7F-995A-4233-AF0D-C7A87F07EBB1}" srcId="{5745596C-8579-42C5-92F6-1EB5A60C8CAA}" destId="{1F32F92D-62B2-4E4B-B5C8-E17DA99F29B0}" srcOrd="0" destOrd="0" parTransId="{5BEDF9AA-94DA-4E4D-A50A-356D01ED49A2}" sibTransId="{01D903BB-B354-4B4E-AE94-C05C361E8AAE}"/>
    <dgm:cxn modelId="{7FD4FEEF-FBA6-4E35-98C2-C885D2A77718}" type="presOf" srcId="{58723E96-031C-4340-9EE6-A49D4B6374C8}" destId="{B8D44510-F780-4A66-BDF9-66C877A0189A}" srcOrd="0" destOrd="0" presId="urn:microsoft.com/office/officeart/2005/8/layout/vList4#2"/>
    <dgm:cxn modelId="{ABFD4B2A-4487-497D-A2E0-320C1010239B}" type="presOf" srcId="{4F98E92F-6B09-435C-867E-43DD2713E0EC}" destId="{CBF6E1B0-6054-4AE0-A471-13223130B749}" srcOrd="0" destOrd="0" presId="urn:microsoft.com/office/officeart/2005/8/layout/vList4#2"/>
    <dgm:cxn modelId="{B2485526-C9D5-472F-8877-A51844B90F19}" srcId="{5745596C-8579-42C5-92F6-1EB5A60C8CAA}" destId="{E3790F4F-5637-4EF8-9E52-9D272694183D}" srcOrd="6" destOrd="0" parTransId="{0D12A0FD-8EA0-4085-9B2D-899D928EB222}" sibTransId="{88C5D526-61C6-4116-9037-1A4D1646F004}"/>
    <dgm:cxn modelId="{4A112E3D-313B-4B27-9F77-236529941FA9}" type="presOf" srcId="{58723E96-031C-4340-9EE6-A49D4B6374C8}" destId="{63ECC68D-9127-48AF-A924-CF8DDFFCDB78}" srcOrd="1" destOrd="0" presId="urn:microsoft.com/office/officeart/2005/8/layout/vList4#2"/>
    <dgm:cxn modelId="{1BB5598E-2AC8-4A50-93F5-A56608496BBF}" type="presOf" srcId="{E3790F4F-5637-4EF8-9E52-9D272694183D}" destId="{F20E83E2-248A-45E6-BEA9-58736A2046A7}" srcOrd="0" destOrd="0" presId="urn:microsoft.com/office/officeart/2005/8/layout/vList4#2"/>
    <dgm:cxn modelId="{A347290B-37DF-4E72-B1C7-E5CDC6BFAFA2}" srcId="{5745596C-8579-42C5-92F6-1EB5A60C8CAA}" destId="{AFB60B0B-5ED5-4D78-920B-7006B7EE14C8}" srcOrd="7" destOrd="0" parTransId="{E4C5577C-4B37-4FCE-B463-F0605C246EEF}" sibTransId="{C78F8E89-DCCC-438E-BAA1-EDB5000124EE}"/>
    <dgm:cxn modelId="{D63421E9-4D6D-402A-8F7D-84D235818F9C}" type="presOf" srcId="{AFB60B0B-5ED5-4D78-920B-7006B7EE14C8}" destId="{0A237071-F23C-4FE2-B520-E5B29F278EE0}" srcOrd="1" destOrd="0" presId="urn:microsoft.com/office/officeart/2005/8/layout/vList4#2"/>
    <dgm:cxn modelId="{D9C30402-2C88-4099-A879-9DB5B30B2FEB}" type="presOf" srcId="{5745596C-8579-42C5-92F6-1EB5A60C8CAA}" destId="{C5B53345-63EE-4A87-A177-AC9AF1F1B7CC}" srcOrd="0" destOrd="0" presId="urn:microsoft.com/office/officeart/2005/8/layout/vList4#2"/>
    <dgm:cxn modelId="{541F39F7-EF51-45A2-A122-948606A0B65C}" type="presOf" srcId="{1F32F92D-62B2-4E4B-B5C8-E17DA99F29B0}" destId="{79BA7F2A-7DF9-4492-8BD8-5A1DF6FE94BD}" srcOrd="0" destOrd="0" presId="urn:microsoft.com/office/officeart/2005/8/layout/vList4#2"/>
    <dgm:cxn modelId="{2ACEA86A-7834-4C84-881D-8E4CEA6028E6}" type="presOf" srcId="{4F98E92F-6B09-435C-867E-43DD2713E0EC}" destId="{A828084E-3BB4-4521-91C3-456030E903C0}" srcOrd="1" destOrd="0" presId="urn:microsoft.com/office/officeart/2005/8/layout/vList4#2"/>
    <dgm:cxn modelId="{2AB03644-DF50-4492-BC22-EB7C100F298C}" type="presOf" srcId="{4B3899C7-7409-455D-A0B2-9527E7DB2781}" destId="{DA82BBD1-EE12-4D9F-8513-C9B3FE33373E}" srcOrd="0" destOrd="0" presId="urn:microsoft.com/office/officeart/2005/8/layout/vList4#2"/>
    <dgm:cxn modelId="{43518F9E-6BE3-4A21-AD2B-A9912E9B3B8C}" srcId="{5745596C-8579-42C5-92F6-1EB5A60C8CAA}" destId="{4F98E92F-6B09-435C-867E-43DD2713E0EC}" srcOrd="4" destOrd="0" parTransId="{8316101C-85F1-4E8E-9C81-1CB782DDD0E9}" sibTransId="{CBF820A4-440E-4B98-90FD-1314BF4BBDA1}"/>
    <dgm:cxn modelId="{322A7612-FF66-4459-B288-0C0C5FD043F2}" srcId="{5745596C-8579-42C5-92F6-1EB5A60C8CAA}" destId="{4B3899C7-7409-455D-A0B2-9527E7DB2781}" srcOrd="2" destOrd="0" parTransId="{F399C2C2-9F0B-4020-988C-A455349364D3}" sibTransId="{28B70D50-C572-45B1-8E58-5D50AAE4FEC9}"/>
    <dgm:cxn modelId="{C607B2EC-8834-42A9-98EA-8A1D12E264EE}" type="presOf" srcId="{4B3899C7-7409-455D-A0B2-9527E7DB2781}" destId="{04CD7959-4ED7-4024-9FE7-6095DF805853}" srcOrd="1" destOrd="0" presId="urn:microsoft.com/office/officeart/2005/8/layout/vList4#2"/>
    <dgm:cxn modelId="{43185B55-3ACD-48C5-9AD6-1656A1FF1AB9}" type="presOf" srcId="{6414BA11-1909-4512-8E80-DBBFE4661F4F}" destId="{A52AB1EA-92A8-447D-B501-A9DA517EA8B2}" srcOrd="0" destOrd="0" presId="urn:microsoft.com/office/officeart/2005/8/layout/vList4#2"/>
    <dgm:cxn modelId="{A9919E5A-CB6F-4C3C-8F1E-CA116BD65734}" srcId="{5745596C-8579-42C5-92F6-1EB5A60C8CAA}" destId="{72545B6A-2C9F-4330-968A-35C9B6759E5E}" srcOrd="1" destOrd="0" parTransId="{A9ABD7FC-C026-4DA7-B5B1-6782B33B97F2}" sibTransId="{CE699312-BB6B-4E3C-8E90-49F290A46C29}"/>
    <dgm:cxn modelId="{64A632F0-4E5C-4EB7-B04B-84DABBD32DE5}" type="presOf" srcId="{6414BA11-1909-4512-8E80-DBBFE4661F4F}" destId="{20D31790-651D-4300-9121-53B00FB7608A}" srcOrd="1" destOrd="0" presId="urn:microsoft.com/office/officeart/2005/8/layout/vList4#2"/>
    <dgm:cxn modelId="{4FBE47CE-859F-4703-873C-B9F0EE2F8454}" type="presOf" srcId="{E3790F4F-5637-4EF8-9E52-9D272694183D}" destId="{0DBA5EAB-744F-4D1C-8FF0-AB34753AD1C5}" srcOrd="1" destOrd="0" presId="urn:microsoft.com/office/officeart/2005/8/layout/vList4#2"/>
    <dgm:cxn modelId="{BA00977E-6936-4FD9-9CD7-C6B78224B25D}" type="presOf" srcId="{72545B6A-2C9F-4330-968A-35C9B6759E5E}" destId="{1E9E57C8-E6B0-4CAC-B9B6-0B2996E428D3}" srcOrd="1" destOrd="0" presId="urn:microsoft.com/office/officeart/2005/8/layout/vList4#2"/>
    <dgm:cxn modelId="{7936FF67-BA83-4B63-8E83-437DAF92F9F2}" srcId="{5745596C-8579-42C5-92F6-1EB5A60C8CAA}" destId="{58723E96-031C-4340-9EE6-A49D4B6374C8}" srcOrd="3" destOrd="0" parTransId="{6FAA3612-5D28-45EC-AAB5-7121D419C536}" sibTransId="{DE50B218-A365-460D-B905-644A676F0E8F}"/>
    <dgm:cxn modelId="{FD9DE836-A340-458E-A1CF-994E8F471EA1}" type="presParOf" srcId="{C5B53345-63EE-4A87-A177-AC9AF1F1B7CC}" destId="{59476A95-E577-4D64-92CD-077006CF774D}" srcOrd="0" destOrd="0" presId="urn:microsoft.com/office/officeart/2005/8/layout/vList4#2"/>
    <dgm:cxn modelId="{C1E40A9B-2D2B-41F0-864C-41D4A22F19A0}" type="presParOf" srcId="{59476A95-E577-4D64-92CD-077006CF774D}" destId="{79BA7F2A-7DF9-4492-8BD8-5A1DF6FE94BD}" srcOrd="0" destOrd="0" presId="urn:microsoft.com/office/officeart/2005/8/layout/vList4#2"/>
    <dgm:cxn modelId="{C5D77996-225F-44A3-B572-95EBFF04F141}" type="presParOf" srcId="{59476A95-E577-4D64-92CD-077006CF774D}" destId="{72E4CAAA-DC95-4342-8D8A-7125C5631ED5}" srcOrd="1" destOrd="0" presId="urn:microsoft.com/office/officeart/2005/8/layout/vList4#2"/>
    <dgm:cxn modelId="{5178E0AE-A1AE-4A7E-8385-AC129535A918}" type="presParOf" srcId="{59476A95-E577-4D64-92CD-077006CF774D}" destId="{3609BA34-C9F5-49CB-AE1B-BE5FEC288D4D}" srcOrd="2" destOrd="0" presId="urn:microsoft.com/office/officeart/2005/8/layout/vList4#2"/>
    <dgm:cxn modelId="{02B51D91-B039-4B4C-89D9-86E143A68FB5}" type="presParOf" srcId="{C5B53345-63EE-4A87-A177-AC9AF1F1B7CC}" destId="{10BDBFDC-88D9-4DC9-87A3-A5EBF91FD7BE}" srcOrd="1" destOrd="0" presId="urn:microsoft.com/office/officeart/2005/8/layout/vList4#2"/>
    <dgm:cxn modelId="{F9927B2A-0F02-43E6-BA54-5D0E19236113}" type="presParOf" srcId="{C5B53345-63EE-4A87-A177-AC9AF1F1B7CC}" destId="{A7CDC48E-247C-4742-8396-66B8A42BB9E6}" srcOrd="2" destOrd="0" presId="urn:microsoft.com/office/officeart/2005/8/layout/vList4#2"/>
    <dgm:cxn modelId="{85BD3698-0987-466E-ACC1-C1B8C04ED5FB}" type="presParOf" srcId="{A7CDC48E-247C-4742-8396-66B8A42BB9E6}" destId="{A4827753-0DEE-41C8-BEFC-2948ECC1D487}" srcOrd="0" destOrd="0" presId="urn:microsoft.com/office/officeart/2005/8/layout/vList4#2"/>
    <dgm:cxn modelId="{1F14CD48-EE9D-4979-8E28-B05D70E147A8}" type="presParOf" srcId="{A7CDC48E-247C-4742-8396-66B8A42BB9E6}" destId="{137BFBC0-6B31-4AC2-8057-0666C7C3AC1B}" srcOrd="1" destOrd="0" presId="urn:microsoft.com/office/officeart/2005/8/layout/vList4#2"/>
    <dgm:cxn modelId="{5A64B50C-7539-43C9-B42C-C28A46A4414D}" type="presParOf" srcId="{A7CDC48E-247C-4742-8396-66B8A42BB9E6}" destId="{1E9E57C8-E6B0-4CAC-B9B6-0B2996E428D3}" srcOrd="2" destOrd="0" presId="urn:microsoft.com/office/officeart/2005/8/layout/vList4#2"/>
    <dgm:cxn modelId="{62B12A56-5300-4EB7-AED2-6535FDB5C6E5}" type="presParOf" srcId="{C5B53345-63EE-4A87-A177-AC9AF1F1B7CC}" destId="{920734B9-844B-4958-AE5C-732069C0D943}" srcOrd="3" destOrd="0" presId="urn:microsoft.com/office/officeart/2005/8/layout/vList4#2"/>
    <dgm:cxn modelId="{3C60F683-1325-4DDC-B665-EA7D99C62446}" type="presParOf" srcId="{C5B53345-63EE-4A87-A177-AC9AF1F1B7CC}" destId="{788FF489-1128-47C1-B209-84B83EEC4898}" srcOrd="4" destOrd="0" presId="urn:microsoft.com/office/officeart/2005/8/layout/vList4#2"/>
    <dgm:cxn modelId="{2A0BD0DF-B713-4E74-B7CD-9A61C0566350}" type="presParOf" srcId="{788FF489-1128-47C1-B209-84B83EEC4898}" destId="{DA82BBD1-EE12-4D9F-8513-C9B3FE33373E}" srcOrd="0" destOrd="0" presId="urn:microsoft.com/office/officeart/2005/8/layout/vList4#2"/>
    <dgm:cxn modelId="{E96175CE-E3F9-451B-8EBA-7F0FCE7EA51A}" type="presParOf" srcId="{788FF489-1128-47C1-B209-84B83EEC4898}" destId="{049AE031-7CB9-494B-A123-63E0F8817463}" srcOrd="1" destOrd="0" presId="urn:microsoft.com/office/officeart/2005/8/layout/vList4#2"/>
    <dgm:cxn modelId="{21CC06DD-6040-474A-99AE-56E021C532BA}" type="presParOf" srcId="{788FF489-1128-47C1-B209-84B83EEC4898}" destId="{04CD7959-4ED7-4024-9FE7-6095DF805853}" srcOrd="2" destOrd="0" presId="urn:microsoft.com/office/officeart/2005/8/layout/vList4#2"/>
    <dgm:cxn modelId="{5A5384C0-01EE-425B-94A5-6924A7750135}" type="presParOf" srcId="{C5B53345-63EE-4A87-A177-AC9AF1F1B7CC}" destId="{88C73D52-262D-474D-A7B5-818EDDB9A539}" srcOrd="5" destOrd="0" presId="urn:microsoft.com/office/officeart/2005/8/layout/vList4#2"/>
    <dgm:cxn modelId="{EDEED78B-6F38-40D7-B5B0-FB97BC4623CC}" type="presParOf" srcId="{C5B53345-63EE-4A87-A177-AC9AF1F1B7CC}" destId="{AD5E2589-EDF3-42C0-A176-F6FD5D125981}" srcOrd="6" destOrd="0" presId="urn:microsoft.com/office/officeart/2005/8/layout/vList4#2"/>
    <dgm:cxn modelId="{F1D25809-7BF1-4856-B713-07E401B37D92}" type="presParOf" srcId="{AD5E2589-EDF3-42C0-A176-F6FD5D125981}" destId="{B8D44510-F780-4A66-BDF9-66C877A0189A}" srcOrd="0" destOrd="0" presId="urn:microsoft.com/office/officeart/2005/8/layout/vList4#2"/>
    <dgm:cxn modelId="{97B51980-D4C5-4FFC-A89B-A374EBC4C7F7}" type="presParOf" srcId="{AD5E2589-EDF3-42C0-A176-F6FD5D125981}" destId="{AF51FFB6-E7CC-4163-AC41-268E9056A4FD}" srcOrd="1" destOrd="0" presId="urn:microsoft.com/office/officeart/2005/8/layout/vList4#2"/>
    <dgm:cxn modelId="{9539AB3D-D045-417B-A150-C64473AE93C1}" type="presParOf" srcId="{AD5E2589-EDF3-42C0-A176-F6FD5D125981}" destId="{63ECC68D-9127-48AF-A924-CF8DDFFCDB78}" srcOrd="2" destOrd="0" presId="urn:microsoft.com/office/officeart/2005/8/layout/vList4#2"/>
    <dgm:cxn modelId="{56F4BDE6-9617-4B10-B731-91924CD5F607}" type="presParOf" srcId="{C5B53345-63EE-4A87-A177-AC9AF1F1B7CC}" destId="{E7C90BDC-1935-47C7-849C-B75581DEB3E9}" srcOrd="7" destOrd="0" presId="urn:microsoft.com/office/officeart/2005/8/layout/vList4#2"/>
    <dgm:cxn modelId="{CDC16ADB-D44D-4C4A-B582-AB1DAF0CD66D}" type="presParOf" srcId="{C5B53345-63EE-4A87-A177-AC9AF1F1B7CC}" destId="{67E14AEE-E05F-4FAF-A979-081AB2BD751D}" srcOrd="8" destOrd="0" presId="urn:microsoft.com/office/officeart/2005/8/layout/vList4#2"/>
    <dgm:cxn modelId="{04FB9AAD-5AD7-4FD4-92EB-D5B4DAAB5493}" type="presParOf" srcId="{67E14AEE-E05F-4FAF-A979-081AB2BD751D}" destId="{CBF6E1B0-6054-4AE0-A471-13223130B749}" srcOrd="0" destOrd="0" presId="urn:microsoft.com/office/officeart/2005/8/layout/vList4#2"/>
    <dgm:cxn modelId="{E773749D-833A-44DE-8033-2DD904D6EB88}" type="presParOf" srcId="{67E14AEE-E05F-4FAF-A979-081AB2BD751D}" destId="{A8A931A1-BE08-4784-993A-A6C6895CA2B3}" srcOrd="1" destOrd="0" presId="urn:microsoft.com/office/officeart/2005/8/layout/vList4#2"/>
    <dgm:cxn modelId="{B8FBFC83-60BB-4745-AC98-40E019785AE2}" type="presParOf" srcId="{67E14AEE-E05F-4FAF-A979-081AB2BD751D}" destId="{A828084E-3BB4-4521-91C3-456030E903C0}" srcOrd="2" destOrd="0" presId="urn:microsoft.com/office/officeart/2005/8/layout/vList4#2"/>
    <dgm:cxn modelId="{E909D0C2-DA0F-4D75-A6FE-A16BD9D39A43}" type="presParOf" srcId="{C5B53345-63EE-4A87-A177-AC9AF1F1B7CC}" destId="{B96AC251-2155-49BB-A2CE-62D3DE00C854}" srcOrd="9" destOrd="0" presId="urn:microsoft.com/office/officeart/2005/8/layout/vList4#2"/>
    <dgm:cxn modelId="{7CAAD55B-6EB8-4503-A44B-84A074C00099}" type="presParOf" srcId="{C5B53345-63EE-4A87-A177-AC9AF1F1B7CC}" destId="{8B04ED5F-B7F3-47E0-94F0-980DCC8E41C2}" srcOrd="10" destOrd="0" presId="urn:microsoft.com/office/officeart/2005/8/layout/vList4#2"/>
    <dgm:cxn modelId="{59459DEF-FBEE-43B2-B6D3-31C2D3A118F4}" type="presParOf" srcId="{8B04ED5F-B7F3-47E0-94F0-980DCC8E41C2}" destId="{A52AB1EA-92A8-447D-B501-A9DA517EA8B2}" srcOrd="0" destOrd="0" presId="urn:microsoft.com/office/officeart/2005/8/layout/vList4#2"/>
    <dgm:cxn modelId="{22B516FA-E4DA-491D-80F6-3FC9ACE172BB}" type="presParOf" srcId="{8B04ED5F-B7F3-47E0-94F0-980DCC8E41C2}" destId="{57B1C98A-65AD-4C5A-A41C-8B0C15C497E8}" srcOrd="1" destOrd="0" presId="urn:microsoft.com/office/officeart/2005/8/layout/vList4#2"/>
    <dgm:cxn modelId="{ED8BA47B-B5B0-470A-BDF6-348965FDB4C6}" type="presParOf" srcId="{8B04ED5F-B7F3-47E0-94F0-980DCC8E41C2}" destId="{20D31790-651D-4300-9121-53B00FB7608A}" srcOrd="2" destOrd="0" presId="urn:microsoft.com/office/officeart/2005/8/layout/vList4#2"/>
    <dgm:cxn modelId="{0C74E24C-D875-4D83-BCD3-42AFB3A58AEB}" type="presParOf" srcId="{C5B53345-63EE-4A87-A177-AC9AF1F1B7CC}" destId="{177819F1-069E-4F54-9190-DF3785F40EEF}" srcOrd="11" destOrd="0" presId="urn:microsoft.com/office/officeart/2005/8/layout/vList4#2"/>
    <dgm:cxn modelId="{AD63BD2A-E55A-4DB3-809A-0C7AC88E4C61}" type="presParOf" srcId="{C5B53345-63EE-4A87-A177-AC9AF1F1B7CC}" destId="{5DC92F42-EBC1-4BF9-9E99-8E373DCF5862}" srcOrd="12" destOrd="0" presId="urn:microsoft.com/office/officeart/2005/8/layout/vList4#2"/>
    <dgm:cxn modelId="{8E846731-55E9-41A3-855D-A8EBA356A86A}" type="presParOf" srcId="{5DC92F42-EBC1-4BF9-9E99-8E373DCF5862}" destId="{F20E83E2-248A-45E6-BEA9-58736A2046A7}" srcOrd="0" destOrd="0" presId="urn:microsoft.com/office/officeart/2005/8/layout/vList4#2"/>
    <dgm:cxn modelId="{F04C1751-AEEC-414F-87C3-38F071E306C2}" type="presParOf" srcId="{5DC92F42-EBC1-4BF9-9E99-8E373DCF5862}" destId="{188B4CBE-79F0-4D08-A174-D31B23E0496F}" srcOrd="1" destOrd="0" presId="urn:microsoft.com/office/officeart/2005/8/layout/vList4#2"/>
    <dgm:cxn modelId="{56C1B09F-6C5A-469A-990F-65C10AE23CC8}" type="presParOf" srcId="{5DC92F42-EBC1-4BF9-9E99-8E373DCF5862}" destId="{0DBA5EAB-744F-4D1C-8FF0-AB34753AD1C5}" srcOrd="2" destOrd="0" presId="urn:microsoft.com/office/officeart/2005/8/layout/vList4#2"/>
    <dgm:cxn modelId="{6C9C2279-BD91-4A3A-B080-92BDDDB62362}" type="presParOf" srcId="{C5B53345-63EE-4A87-A177-AC9AF1F1B7CC}" destId="{97FF3D52-5A12-41B6-9CE7-3654BF0E333C}" srcOrd="13" destOrd="0" presId="urn:microsoft.com/office/officeart/2005/8/layout/vList4#2"/>
    <dgm:cxn modelId="{9D3E1365-4DEF-40E6-83F4-9EF52450F4E1}" type="presParOf" srcId="{C5B53345-63EE-4A87-A177-AC9AF1F1B7CC}" destId="{8804BB5F-C327-4DF5-8581-1EC81D89DBCD}" srcOrd="14" destOrd="0" presId="urn:microsoft.com/office/officeart/2005/8/layout/vList4#2"/>
    <dgm:cxn modelId="{01AB2BEC-C9D3-478A-841F-A94BD93D5184}" type="presParOf" srcId="{8804BB5F-C327-4DF5-8581-1EC81D89DBCD}" destId="{3820CD8A-2C13-4FC7-88B7-569E5C69168C}" srcOrd="0" destOrd="0" presId="urn:microsoft.com/office/officeart/2005/8/layout/vList4#2"/>
    <dgm:cxn modelId="{279869A2-A00E-4B9C-8DE6-08AE2A36A1FE}" type="presParOf" srcId="{8804BB5F-C327-4DF5-8581-1EC81D89DBCD}" destId="{62690944-59C1-4DC0-A8E6-4A7911E15A99}" srcOrd="1" destOrd="0" presId="urn:microsoft.com/office/officeart/2005/8/layout/vList4#2"/>
    <dgm:cxn modelId="{46C56844-FE61-4A02-BAD9-DA7A92106CF6}" type="presParOf" srcId="{8804BB5F-C327-4DF5-8581-1EC81D89DBCD}" destId="{0A237071-F23C-4FE2-B520-E5B29F278EE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DEFA81-A3DF-42D6-A97B-75806D3E99A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555DC-63D7-4477-B37E-931E204A9BB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ru-RU" sz="16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Консультационную поддержку субъектов МСП по кредитным продуктам АО «МСП Банк», помощь в выборе подходящей программы кредитования;</a:t>
          </a:r>
          <a:endParaRPr lang="ru-RU" sz="16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398C0697-8E8C-4F86-B953-A4CB8FA645B4}" type="parTrans" cxnId="{CAA24EBE-25D3-4367-8A2E-A6FEDC917B44}">
      <dgm:prSet/>
      <dgm:spPr/>
      <dgm:t>
        <a:bodyPr/>
        <a:lstStyle/>
        <a:p>
          <a:endParaRPr lang="ru-RU"/>
        </a:p>
      </dgm:t>
    </dgm:pt>
    <dgm:pt modelId="{F8F7CFC8-FCCC-4471-86DF-12540AE292B0}" type="sibTrans" cxnId="{CAA24EBE-25D3-4367-8A2E-A6FEDC917B44}">
      <dgm:prSet/>
      <dgm:spPr/>
      <dgm:t>
        <a:bodyPr/>
        <a:lstStyle/>
        <a:p>
          <a:endParaRPr lang="ru-RU"/>
        </a:p>
      </dgm:t>
    </dgm:pt>
    <dgm:pt modelId="{EE0A93E8-549D-4733-BE24-F4E4440F1B7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ru-RU" sz="16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Проверку субъекта МСП на соответствие требованиям Банка, исключение СТОП-ФАКТОРОВ в отношении Заявителя;</a:t>
          </a:r>
          <a:endParaRPr lang="ru-RU" sz="16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119D9DF3-4F67-4DAE-B430-BA635480E36F}" type="parTrans" cxnId="{53D54290-9094-4F1E-9E2B-5AFB4DA5532D}">
      <dgm:prSet/>
      <dgm:spPr/>
      <dgm:t>
        <a:bodyPr/>
        <a:lstStyle/>
        <a:p>
          <a:endParaRPr lang="ru-RU"/>
        </a:p>
      </dgm:t>
    </dgm:pt>
    <dgm:pt modelId="{A3549044-79C1-4F3D-937E-FB8D59FC5B4C}" type="sibTrans" cxnId="{53D54290-9094-4F1E-9E2B-5AFB4DA5532D}">
      <dgm:prSet/>
      <dgm:spPr/>
      <dgm:t>
        <a:bodyPr/>
        <a:lstStyle/>
        <a:p>
          <a:endParaRPr lang="ru-RU"/>
        </a:p>
      </dgm:t>
    </dgm:pt>
    <dgm:pt modelId="{522646E1-4177-46C4-BA01-B4631C7CC30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ru-RU" sz="16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Оформление Заявки на кредитование в программе АИС НГС/ ресурс АО «МСП Банк»;</a:t>
          </a:r>
          <a:endParaRPr lang="ru-RU" sz="16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29DF9BDD-AE97-48E3-893F-63AD159E3990}" type="parTrans" cxnId="{364658D8-205D-4CE4-839D-D7CE2428D4DE}">
      <dgm:prSet/>
      <dgm:spPr/>
      <dgm:t>
        <a:bodyPr/>
        <a:lstStyle/>
        <a:p>
          <a:endParaRPr lang="ru-RU"/>
        </a:p>
      </dgm:t>
    </dgm:pt>
    <dgm:pt modelId="{E6CB2035-AF36-4DC9-9200-FE9A47A445EA}" type="sibTrans" cxnId="{364658D8-205D-4CE4-839D-D7CE2428D4DE}">
      <dgm:prSet/>
      <dgm:spPr/>
      <dgm:t>
        <a:bodyPr/>
        <a:lstStyle/>
        <a:p>
          <a:endParaRPr lang="ru-RU"/>
        </a:p>
      </dgm:t>
    </dgm:pt>
    <dgm:pt modelId="{C7459AD3-97DA-40E9-A969-01EBD5ADCC4A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ru-RU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Оказывает помощь субъекту МСП в процессе  наполнения Заявки на кредитование документами и сопровождает Заявку совместно с  субъектом МСП в процессе рассмотрения Банка до принятия им решения;</a:t>
          </a:r>
          <a:endParaRPr lang="ru-RU" sz="14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62E52E7F-80AE-435F-A3C7-AB50A8C8D98A}" type="parTrans" cxnId="{5FFFB162-4303-40C1-BA3A-DED420726090}">
      <dgm:prSet/>
      <dgm:spPr/>
      <dgm:t>
        <a:bodyPr/>
        <a:lstStyle/>
        <a:p>
          <a:endParaRPr lang="ru-RU"/>
        </a:p>
      </dgm:t>
    </dgm:pt>
    <dgm:pt modelId="{7C8D3523-1580-4DC7-A0F8-BA0DD30DBF8F}" type="sibTrans" cxnId="{5FFFB162-4303-40C1-BA3A-DED420726090}">
      <dgm:prSet/>
      <dgm:spPr/>
      <dgm:t>
        <a:bodyPr/>
        <a:lstStyle/>
        <a:p>
          <a:endParaRPr lang="ru-RU"/>
        </a:p>
      </dgm:t>
    </dgm:pt>
    <dgm:pt modelId="{F8FE135C-07EA-4107-8D9F-6011C45FA59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ru-RU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Организовывает  подписание кредитно-обеспечительной документации и выполняет функции Агента, возложенные  Соглашением в части сопровождения сделки на протяжении всего действия Кредитного договора.</a:t>
          </a:r>
          <a:endParaRPr lang="ru-RU" sz="14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69A72D78-B3C1-4DFB-8087-1297EF0F2AD3}" type="parTrans" cxnId="{76F5DEBF-22FA-4E50-99DD-3C867CA44293}">
      <dgm:prSet/>
      <dgm:spPr/>
      <dgm:t>
        <a:bodyPr/>
        <a:lstStyle/>
        <a:p>
          <a:endParaRPr lang="ru-RU"/>
        </a:p>
      </dgm:t>
    </dgm:pt>
    <dgm:pt modelId="{CFD83116-4132-4C05-8B38-6B437683AC95}" type="sibTrans" cxnId="{76F5DEBF-22FA-4E50-99DD-3C867CA44293}">
      <dgm:prSet/>
      <dgm:spPr/>
      <dgm:t>
        <a:bodyPr/>
        <a:lstStyle/>
        <a:p>
          <a:endParaRPr lang="ru-RU"/>
        </a:p>
      </dgm:t>
    </dgm:pt>
    <dgm:pt modelId="{D8FAEF7E-E266-4525-9260-F9EFBC8C6DFF}" type="pres">
      <dgm:prSet presAssocID="{ABDEFA81-A3DF-42D6-A97B-75806D3E99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323F72-30BB-4518-9E36-31B4B7D35CA0}" type="pres">
      <dgm:prSet presAssocID="{ABDEFA81-A3DF-42D6-A97B-75806D3E99A6}" presName="Name1" presStyleCnt="0"/>
      <dgm:spPr/>
    </dgm:pt>
    <dgm:pt modelId="{4A67D906-DD42-429A-9FAE-2374B1A018F1}" type="pres">
      <dgm:prSet presAssocID="{ABDEFA81-A3DF-42D6-A97B-75806D3E99A6}" presName="cycle" presStyleCnt="0"/>
      <dgm:spPr/>
    </dgm:pt>
    <dgm:pt modelId="{99F1073F-AC3F-4EE9-9E7E-0742C7BDE169}" type="pres">
      <dgm:prSet presAssocID="{ABDEFA81-A3DF-42D6-A97B-75806D3E99A6}" presName="srcNode" presStyleLbl="node1" presStyleIdx="0" presStyleCnt="5"/>
      <dgm:spPr/>
    </dgm:pt>
    <dgm:pt modelId="{2189C3E9-0815-4382-9063-C36A7ABDC5DB}" type="pres">
      <dgm:prSet presAssocID="{ABDEFA81-A3DF-42D6-A97B-75806D3E99A6}" presName="conn" presStyleLbl="parChTrans1D2" presStyleIdx="0" presStyleCnt="1"/>
      <dgm:spPr/>
      <dgm:t>
        <a:bodyPr/>
        <a:lstStyle/>
        <a:p>
          <a:endParaRPr lang="ru-RU"/>
        </a:p>
      </dgm:t>
    </dgm:pt>
    <dgm:pt modelId="{5C1F3735-49B3-4321-BADB-8D3A6CA59206}" type="pres">
      <dgm:prSet presAssocID="{ABDEFA81-A3DF-42D6-A97B-75806D3E99A6}" presName="extraNode" presStyleLbl="node1" presStyleIdx="0" presStyleCnt="5"/>
      <dgm:spPr/>
    </dgm:pt>
    <dgm:pt modelId="{2A09DF01-E889-4658-A8D1-3B9DA8A42FCB}" type="pres">
      <dgm:prSet presAssocID="{ABDEFA81-A3DF-42D6-A97B-75806D3E99A6}" presName="dstNode" presStyleLbl="node1" presStyleIdx="0" presStyleCnt="5"/>
      <dgm:spPr/>
    </dgm:pt>
    <dgm:pt modelId="{34FD80E8-CCF2-4879-BF5F-EEF9AE224A2B}" type="pres">
      <dgm:prSet presAssocID="{5F6555DC-63D7-4477-B37E-931E204A9BBF}" presName="text_1" presStyleLbl="node1" presStyleIdx="0" presStyleCnt="5" custScaleY="123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2195A-C7F7-4423-9862-637E26F5661B}" type="pres">
      <dgm:prSet presAssocID="{5F6555DC-63D7-4477-B37E-931E204A9BBF}" presName="accent_1" presStyleCnt="0"/>
      <dgm:spPr/>
    </dgm:pt>
    <dgm:pt modelId="{4A29B2A2-0934-4FA8-91C3-4A56BA28CD2C}" type="pres">
      <dgm:prSet presAssocID="{5F6555DC-63D7-4477-B37E-931E204A9BBF}" presName="accentRepeatNode" presStyleLbl="solidFgAcc1" presStyleIdx="0" presStyleCnt="5" custScaleX="126688" custScaleY="119629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BD90BB0B-5835-4FD9-B1A0-3AC65B27E31F}" type="pres">
      <dgm:prSet presAssocID="{EE0A93E8-549D-4733-BE24-F4E4440F1B7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1D69F-6AB3-4EAB-ACAF-995007356E55}" type="pres">
      <dgm:prSet presAssocID="{EE0A93E8-549D-4733-BE24-F4E4440F1B77}" presName="accent_2" presStyleCnt="0"/>
      <dgm:spPr/>
    </dgm:pt>
    <dgm:pt modelId="{8B6303D4-CDA8-41C9-A4C4-09AD9B267093}" type="pres">
      <dgm:prSet presAssocID="{EE0A93E8-549D-4733-BE24-F4E4440F1B77}" presName="accentRepeatNode" presStyleLbl="solidFgAcc1" presStyleIdx="1" presStyleCnt="5" custScaleX="128759" custScaleY="118795" custLinFactNeighborX="0" custLinFactNeighborY="-9199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3BF1FFE7-0EFA-4184-BCA8-37E6901FAD5B}" type="pres">
      <dgm:prSet presAssocID="{522646E1-4177-46C4-BA01-B4631C7CC30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3238E-146A-4559-A82A-7A7BA1680BFC}" type="pres">
      <dgm:prSet presAssocID="{522646E1-4177-46C4-BA01-B4631C7CC304}" presName="accent_3" presStyleCnt="0"/>
      <dgm:spPr/>
    </dgm:pt>
    <dgm:pt modelId="{E387E0DC-8817-490C-A15B-7C4C2127F240}" type="pres">
      <dgm:prSet presAssocID="{522646E1-4177-46C4-BA01-B4631C7CC304}" presName="accentRepeatNode" presStyleLbl="solidFgAcc1" presStyleIdx="2" presStyleCnt="5" custScaleX="130420" custScaleY="118046" custLinFactNeighborX="1634" custLinFactNeighborY="-154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341CCDB7-8705-4313-9737-754A857E73C2}" type="pres">
      <dgm:prSet presAssocID="{C7459AD3-97DA-40E9-A969-01EBD5ADCC4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B1E38-8F50-4F8C-8176-3CAC27A7855F}" type="pres">
      <dgm:prSet presAssocID="{C7459AD3-97DA-40E9-A969-01EBD5ADCC4A}" presName="accent_4" presStyleCnt="0"/>
      <dgm:spPr/>
    </dgm:pt>
    <dgm:pt modelId="{DFA1C55C-E61E-4CE4-B962-304A7FCB1AA2}" type="pres">
      <dgm:prSet presAssocID="{C7459AD3-97DA-40E9-A969-01EBD5ADCC4A}" presName="accentRepeatNode" presStyleLbl="solidFgAcc1" presStyleIdx="3" presStyleCnt="5" custScaleX="128813" custScaleY="117296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B2C92BB5-4F30-4081-891F-FF402C83EBB7}" type="pres">
      <dgm:prSet presAssocID="{F8FE135C-07EA-4107-8D9F-6011C45FA5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55ECF-684F-487D-8078-D970ACF8D46D}" type="pres">
      <dgm:prSet presAssocID="{F8FE135C-07EA-4107-8D9F-6011C45FA595}" presName="accent_5" presStyleCnt="0"/>
      <dgm:spPr/>
    </dgm:pt>
    <dgm:pt modelId="{2E40A55F-F1AC-4824-92AA-0F1636BFCB5F}" type="pres">
      <dgm:prSet presAssocID="{F8FE135C-07EA-4107-8D9F-6011C45FA595}" presName="accentRepeatNode" presStyleLbl="solidFgAcc1" presStyleIdx="4" presStyleCnt="5" custScaleX="120776" custScaleY="118399" custLinFactNeighborX="-3049" custLinFactNeighborY="-2114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</dgm:ptLst>
  <dgm:cxnLst>
    <dgm:cxn modelId="{96386798-5B0B-4266-A23B-6C9E292619E2}" type="presOf" srcId="{522646E1-4177-46C4-BA01-B4631C7CC304}" destId="{3BF1FFE7-0EFA-4184-BCA8-37E6901FAD5B}" srcOrd="0" destOrd="0" presId="urn:microsoft.com/office/officeart/2008/layout/VerticalCurvedList"/>
    <dgm:cxn modelId="{5FFFB162-4303-40C1-BA3A-DED420726090}" srcId="{ABDEFA81-A3DF-42D6-A97B-75806D3E99A6}" destId="{C7459AD3-97DA-40E9-A969-01EBD5ADCC4A}" srcOrd="3" destOrd="0" parTransId="{62E52E7F-80AE-435F-A3C7-AB50A8C8D98A}" sibTransId="{7C8D3523-1580-4DC7-A0F8-BA0DD30DBF8F}"/>
    <dgm:cxn modelId="{FEB3620E-EBF3-4982-9DA1-E7DC74E0F810}" type="presOf" srcId="{EE0A93E8-549D-4733-BE24-F4E4440F1B77}" destId="{BD90BB0B-5835-4FD9-B1A0-3AC65B27E31F}" srcOrd="0" destOrd="0" presId="urn:microsoft.com/office/officeart/2008/layout/VerticalCurvedList"/>
    <dgm:cxn modelId="{BD4444E0-5D07-4D66-A65A-8BA49D6497F8}" type="presOf" srcId="{5F6555DC-63D7-4477-B37E-931E204A9BBF}" destId="{34FD80E8-CCF2-4879-BF5F-EEF9AE224A2B}" srcOrd="0" destOrd="0" presId="urn:microsoft.com/office/officeart/2008/layout/VerticalCurvedList"/>
    <dgm:cxn modelId="{CAA24EBE-25D3-4367-8A2E-A6FEDC917B44}" srcId="{ABDEFA81-A3DF-42D6-A97B-75806D3E99A6}" destId="{5F6555DC-63D7-4477-B37E-931E204A9BBF}" srcOrd="0" destOrd="0" parTransId="{398C0697-8E8C-4F86-B953-A4CB8FA645B4}" sibTransId="{F8F7CFC8-FCCC-4471-86DF-12540AE292B0}"/>
    <dgm:cxn modelId="{364658D8-205D-4CE4-839D-D7CE2428D4DE}" srcId="{ABDEFA81-A3DF-42D6-A97B-75806D3E99A6}" destId="{522646E1-4177-46C4-BA01-B4631C7CC304}" srcOrd="2" destOrd="0" parTransId="{29DF9BDD-AE97-48E3-893F-63AD159E3990}" sibTransId="{E6CB2035-AF36-4DC9-9200-FE9A47A445EA}"/>
    <dgm:cxn modelId="{F61BF482-45C0-4EB9-A061-356DEE6BD9C7}" type="presOf" srcId="{ABDEFA81-A3DF-42D6-A97B-75806D3E99A6}" destId="{D8FAEF7E-E266-4525-9260-F9EFBC8C6DFF}" srcOrd="0" destOrd="0" presId="urn:microsoft.com/office/officeart/2008/layout/VerticalCurvedList"/>
    <dgm:cxn modelId="{FE2059D2-3872-4925-80C3-B39BA80EE633}" type="presOf" srcId="{C7459AD3-97DA-40E9-A969-01EBD5ADCC4A}" destId="{341CCDB7-8705-4313-9737-754A857E73C2}" srcOrd="0" destOrd="0" presId="urn:microsoft.com/office/officeart/2008/layout/VerticalCurvedList"/>
    <dgm:cxn modelId="{53D54290-9094-4F1E-9E2B-5AFB4DA5532D}" srcId="{ABDEFA81-A3DF-42D6-A97B-75806D3E99A6}" destId="{EE0A93E8-549D-4733-BE24-F4E4440F1B77}" srcOrd="1" destOrd="0" parTransId="{119D9DF3-4F67-4DAE-B430-BA635480E36F}" sibTransId="{A3549044-79C1-4F3D-937E-FB8D59FC5B4C}"/>
    <dgm:cxn modelId="{758871E3-11C6-4D11-9B7C-565647B0C294}" type="presOf" srcId="{F8FE135C-07EA-4107-8D9F-6011C45FA595}" destId="{B2C92BB5-4F30-4081-891F-FF402C83EBB7}" srcOrd="0" destOrd="0" presId="urn:microsoft.com/office/officeart/2008/layout/VerticalCurvedList"/>
    <dgm:cxn modelId="{572125F8-03CF-48D6-8C3B-534CC99962A8}" type="presOf" srcId="{F8F7CFC8-FCCC-4471-86DF-12540AE292B0}" destId="{2189C3E9-0815-4382-9063-C36A7ABDC5DB}" srcOrd="0" destOrd="0" presId="urn:microsoft.com/office/officeart/2008/layout/VerticalCurvedList"/>
    <dgm:cxn modelId="{76F5DEBF-22FA-4E50-99DD-3C867CA44293}" srcId="{ABDEFA81-A3DF-42D6-A97B-75806D3E99A6}" destId="{F8FE135C-07EA-4107-8D9F-6011C45FA595}" srcOrd="4" destOrd="0" parTransId="{69A72D78-B3C1-4DFB-8087-1297EF0F2AD3}" sibTransId="{CFD83116-4132-4C05-8B38-6B437683AC95}"/>
    <dgm:cxn modelId="{80D36282-3C60-4025-9D5D-091F0754D51C}" type="presParOf" srcId="{D8FAEF7E-E266-4525-9260-F9EFBC8C6DFF}" destId="{DE323F72-30BB-4518-9E36-31B4B7D35CA0}" srcOrd="0" destOrd="0" presId="urn:microsoft.com/office/officeart/2008/layout/VerticalCurvedList"/>
    <dgm:cxn modelId="{9B3D94E9-1F88-47F0-B1F2-41069762974E}" type="presParOf" srcId="{DE323F72-30BB-4518-9E36-31B4B7D35CA0}" destId="{4A67D906-DD42-429A-9FAE-2374B1A018F1}" srcOrd="0" destOrd="0" presId="urn:microsoft.com/office/officeart/2008/layout/VerticalCurvedList"/>
    <dgm:cxn modelId="{C88C8EE2-F36F-48A8-8F7A-016BC1B064A8}" type="presParOf" srcId="{4A67D906-DD42-429A-9FAE-2374B1A018F1}" destId="{99F1073F-AC3F-4EE9-9E7E-0742C7BDE169}" srcOrd="0" destOrd="0" presId="urn:microsoft.com/office/officeart/2008/layout/VerticalCurvedList"/>
    <dgm:cxn modelId="{E00DCB98-AF57-419B-9F99-D7A7331C86DF}" type="presParOf" srcId="{4A67D906-DD42-429A-9FAE-2374B1A018F1}" destId="{2189C3E9-0815-4382-9063-C36A7ABDC5DB}" srcOrd="1" destOrd="0" presId="urn:microsoft.com/office/officeart/2008/layout/VerticalCurvedList"/>
    <dgm:cxn modelId="{265CDA66-C500-4275-99AC-588BFE111736}" type="presParOf" srcId="{4A67D906-DD42-429A-9FAE-2374B1A018F1}" destId="{5C1F3735-49B3-4321-BADB-8D3A6CA59206}" srcOrd="2" destOrd="0" presId="urn:microsoft.com/office/officeart/2008/layout/VerticalCurvedList"/>
    <dgm:cxn modelId="{4A9AC197-8A96-4A84-B369-6EF55CBC1590}" type="presParOf" srcId="{4A67D906-DD42-429A-9FAE-2374B1A018F1}" destId="{2A09DF01-E889-4658-A8D1-3B9DA8A42FCB}" srcOrd="3" destOrd="0" presId="urn:microsoft.com/office/officeart/2008/layout/VerticalCurvedList"/>
    <dgm:cxn modelId="{3A0B2126-967C-4543-B0C2-8C15CD14F642}" type="presParOf" srcId="{DE323F72-30BB-4518-9E36-31B4B7D35CA0}" destId="{34FD80E8-CCF2-4879-BF5F-EEF9AE224A2B}" srcOrd="1" destOrd="0" presId="urn:microsoft.com/office/officeart/2008/layout/VerticalCurvedList"/>
    <dgm:cxn modelId="{A80AC301-2BF1-4D41-9FE2-7194CDB8B831}" type="presParOf" srcId="{DE323F72-30BB-4518-9E36-31B4B7D35CA0}" destId="{B402195A-C7F7-4423-9862-637E26F5661B}" srcOrd="2" destOrd="0" presId="urn:microsoft.com/office/officeart/2008/layout/VerticalCurvedList"/>
    <dgm:cxn modelId="{15D53BF8-79FC-493D-881B-DE2C3BB12F78}" type="presParOf" srcId="{B402195A-C7F7-4423-9862-637E26F5661B}" destId="{4A29B2A2-0934-4FA8-91C3-4A56BA28CD2C}" srcOrd="0" destOrd="0" presId="urn:microsoft.com/office/officeart/2008/layout/VerticalCurvedList"/>
    <dgm:cxn modelId="{A4FA06A6-ABF4-4107-BDEE-9D0223AB6DE8}" type="presParOf" srcId="{DE323F72-30BB-4518-9E36-31B4B7D35CA0}" destId="{BD90BB0B-5835-4FD9-B1A0-3AC65B27E31F}" srcOrd="3" destOrd="0" presId="urn:microsoft.com/office/officeart/2008/layout/VerticalCurvedList"/>
    <dgm:cxn modelId="{B7089335-D495-4E5E-B0E4-A0F9AE4E9C50}" type="presParOf" srcId="{DE323F72-30BB-4518-9E36-31B4B7D35CA0}" destId="{EDF1D69F-6AB3-4EAB-ACAF-995007356E55}" srcOrd="4" destOrd="0" presId="urn:microsoft.com/office/officeart/2008/layout/VerticalCurvedList"/>
    <dgm:cxn modelId="{2D5C8293-536D-4BFE-B5B3-C85A3878AD5F}" type="presParOf" srcId="{EDF1D69F-6AB3-4EAB-ACAF-995007356E55}" destId="{8B6303D4-CDA8-41C9-A4C4-09AD9B267093}" srcOrd="0" destOrd="0" presId="urn:microsoft.com/office/officeart/2008/layout/VerticalCurvedList"/>
    <dgm:cxn modelId="{3302A247-9DF5-4D66-8712-E4F6C2D413BA}" type="presParOf" srcId="{DE323F72-30BB-4518-9E36-31B4B7D35CA0}" destId="{3BF1FFE7-0EFA-4184-BCA8-37E6901FAD5B}" srcOrd="5" destOrd="0" presId="urn:microsoft.com/office/officeart/2008/layout/VerticalCurvedList"/>
    <dgm:cxn modelId="{4CE406D4-F8AE-48DE-B204-A2DBAA35343D}" type="presParOf" srcId="{DE323F72-30BB-4518-9E36-31B4B7D35CA0}" destId="{7863238E-146A-4559-A82A-7A7BA1680BFC}" srcOrd="6" destOrd="0" presId="urn:microsoft.com/office/officeart/2008/layout/VerticalCurvedList"/>
    <dgm:cxn modelId="{BC7A5411-DD9A-4C8D-B214-3B8883C039A3}" type="presParOf" srcId="{7863238E-146A-4559-A82A-7A7BA1680BFC}" destId="{E387E0DC-8817-490C-A15B-7C4C2127F240}" srcOrd="0" destOrd="0" presId="urn:microsoft.com/office/officeart/2008/layout/VerticalCurvedList"/>
    <dgm:cxn modelId="{CB3CB0E1-4EBC-4EAC-9328-B4297DF47F70}" type="presParOf" srcId="{DE323F72-30BB-4518-9E36-31B4B7D35CA0}" destId="{341CCDB7-8705-4313-9737-754A857E73C2}" srcOrd="7" destOrd="0" presId="urn:microsoft.com/office/officeart/2008/layout/VerticalCurvedList"/>
    <dgm:cxn modelId="{7F33D5F8-2032-4321-A5A5-A3476226863D}" type="presParOf" srcId="{DE323F72-30BB-4518-9E36-31B4B7D35CA0}" destId="{C15B1E38-8F50-4F8C-8176-3CAC27A7855F}" srcOrd="8" destOrd="0" presId="urn:microsoft.com/office/officeart/2008/layout/VerticalCurvedList"/>
    <dgm:cxn modelId="{8D1E13C9-3CFD-4B54-8187-DB60E8500312}" type="presParOf" srcId="{C15B1E38-8F50-4F8C-8176-3CAC27A7855F}" destId="{DFA1C55C-E61E-4CE4-B962-304A7FCB1AA2}" srcOrd="0" destOrd="0" presId="urn:microsoft.com/office/officeart/2008/layout/VerticalCurvedList"/>
    <dgm:cxn modelId="{372CA4AC-613A-4CE4-9607-AF83BB6DE2E3}" type="presParOf" srcId="{DE323F72-30BB-4518-9E36-31B4B7D35CA0}" destId="{B2C92BB5-4F30-4081-891F-FF402C83EBB7}" srcOrd="9" destOrd="0" presId="urn:microsoft.com/office/officeart/2008/layout/VerticalCurvedList"/>
    <dgm:cxn modelId="{A6C0ACA1-3B16-4C47-9D57-FCB69501A822}" type="presParOf" srcId="{DE323F72-30BB-4518-9E36-31B4B7D35CA0}" destId="{19D55ECF-684F-487D-8078-D970ACF8D46D}" srcOrd="10" destOrd="0" presId="urn:microsoft.com/office/officeart/2008/layout/VerticalCurvedList"/>
    <dgm:cxn modelId="{F15C1B7B-42B4-4E01-963B-555828B3D7C5}" type="presParOf" srcId="{19D55ECF-684F-487D-8078-D970ACF8D46D}" destId="{2E40A55F-F1AC-4824-92AA-0F1636BFCB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B876C2-055D-4B97-B15D-F100A41B4609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D860EB-75E9-490A-86D3-97D1B3CED7E7}">
      <dgm:prSet phldrT="[Текст]" custT="1"/>
      <dgm:spPr>
        <a:solidFill>
          <a:srgbClr val="FFFF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b="1" dirty="0" smtClean="0">
              <a:solidFill>
                <a:srgbClr val="CC0000"/>
              </a:solidFill>
              <a:latin typeface="+mn-lt"/>
            </a:rPr>
            <a:t>Соответствие требованиям ст.4, ст.14 209-ФЗ, регистрация в Едином </a:t>
          </a:r>
          <a:r>
            <a:rPr lang="ru-RU" sz="1600" b="1" dirty="0" smtClean="0">
              <a:solidFill>
                <a:srgbClr val="CC0000"/>
              </a:solidFill>
              <a:latin typeface="Arial Black" pitchFamily="34" charset="0"/>
            </a:rPr>
            <a:t>реестре МСП;</a:t>
          </a:r>
          <a:endParaRPr lang="ru-RU" sz="1600" b="1" dirty="0">
            <a:solidFill>
              <a:srgbClr val="CC0000"/>
            </a:solidFill>
            <a:latin typeface="Arial Black" pitchFamily="34" charset="0"/>
          </a:endParaRPr>
        </a:p>
      </dgm:t>
    </dgm:pt>
    <dgm:pt modelId="{BE4ADBEB-BA5E-47F3-9BCE-C4A8EFEE5AE9}" type="parTrans" cxnId="{F0C1CF9B-8146-403C-8B1E-1538869ED486}">
      <dgm:prSet/>
      <dgm:spPr/>
      <dgm:t>
        <a:bodyPr/>
        <a:lstStyle/>
        <a:p>
          <a:pPr algn="l"/>
          <a:endParaRPr lang="ru-RU"/>
        </a:p>
      </dgm:t>
    </dgm:pt>
    <dgm:pt modelId="{FCDB796B-BDC5-4958-8E13-DB691F8AF5B8}" type="sibTrans" cxnId="{F0C1CF9B-8146-403C-8B1E-1538869ED486}">
      <dgm:prSet/>
      <dgm:spPr/>
      <dgm:t>
        <a:bodyPr/>
        <a:lstStyle/>
        <a:p>
          <a:pPr algn="l"/>
          <a:endParaRPr lang="ru-RU"/>
        </a:p>
      </dgm:t>
    </dgm:pt>
    <dgm:pt modelId="{01B274AA-BE0D-4698-83B9-C3D8524F2037}">
      <dgm:prSet phldrT="[Текст]" custT="1"/>
      <dgm:spPr>
        <a:solidFill>
          <a:srgbClr val="FFFF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b="1" dirty="0" smtClean="0">
              <a:solidFill>
                <a:srgbClr val="FF0000"/>
              </a:solidFill>
              <a:latin typeface="Arial Black" pitchFamily="34" charset="0"/>
            </a:rPr>
            <a:t>Отсутствие просроченной </a:t>
          </a:r>
          <a:r>
            <a:rPr lang="ru-RU" sz="1600" b="1" dirty="0" smtClean="0">
              <a:solidFill>
                <a:srgbClr val="FF0000"/>
              </a:solidFill>
            </a:rPr>
            <a:t>(неурегулированной) задолженности перед ИФНС и бюджетной системой РФ;</a:t>
          </a:r>
          <a:endParaRPr lang="ru-RU" sz="1600" b="1" dirty="0">
            <a:solidFill>
              <a:srgbClr val="FF0000"/>
            </a:solidFill>
          </a:endParaRPr>
        </a:p>
      </dgm:t>
    </dgm:pt>
    <dgm:pt modelId="{620E232B-BDAE-40CA-BC77-D84BAFE17599}" type="parTrans" cxnId="{06F3BB90-EE2F-49A2-89A0-6C8BDE9BE98B}">
      <dgm:prSet/>
      <dgm:spPr/>
      <dgm:t>
        <a:bodyPr/>
        <a:lstStyle/>
        <a:p>
          <a:pPr algn="l"/>
          <a:endParaRPr lang="ru-RU"/>
        </a:p>
      </dgm:t>
    </dgm:pt>
    <dgm:pt modelId="{BD9035E1-7F30-4789-863E-1A2A94B23B29}" type="sibTrans" cxnId="{06F3BB90-EE2F-49A2-89A0-6C8BDE9BE98B}">
      <dgm:prSet/>
      <dgm:spPr/>
      <dgm:t>
        <a:bodyPr/>
        <a:lstStyle/>
        <a:p>
          <a:pPr algn="l"/>
          <a:endParaRPr lang="ru-RU"/>
        </a:p>
      </dgm:t>
    </dgm:pt>
    <dgm:pt modelId="{6A9A8581-625F-4AD5-B1C0-C21AB0E76031}">
      <dgm:prSet phldrT="[Текст]" custT="1"/>
      <dgm:spPr>
        <a:solidFill>
          <a:srgbClr val="FFFF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b="1" dirty="0" smtClean="0">
              <a:solidFill>
                <a:srgbClr val="C00000"/>
              </a:solidFill>
              <a:latin typeface="Arial Black" pitchFamily="34" charset="0"/>
            </a:rPr>
            <a:t>Положительная кредитная история, </a:t>
          </a:r>
          <a:r>
            <a:rPr lang="ru-RU" sz="1600" b="1" dirty="0" smtClean="0">
              <a:solidFill>
                <a:srgbClr val="C00000"/>
              </a:solidFill>
            </a:rPr>
            <a:t>отсутствие просроченных платежей свыше 30 дней по обязательствам кредитного характера в течении последних 180 дней;</a:t>
          </a:r>
          <a:endParaRPr lang="ru-RU" sz="1600" b="1" dirty="0">
            <a:solidFill>
              <a:srgbClr val="C00000"/>
            </a:solidFill>
          </a:endParaRPr>
        </a:p>
      </dgm:t>
    </dgm:pt>
    <dgm:pt modelId="{EBD1728E-D20A-4B07-9DE4-F06689EA3AE1}" type="parTrans" cxnId="{A63DA364-E676-45BE-983A-E0ED8A644D49}">
      <dgm:prSet/>
      <dgm:spPr/>
      <dgm:t>
        <a:bodyPr/>
        <a:lstStyle/>
        <a:p>
          <a:pPr algn="l"/>
          <a:endParaRPr lang="ru-RU"/>
        </a:p>
      </dgm:t>
    </dgm:pt>
    <dgm:pt modelId="{6F146F12-3CE5-42EE-9513-4FBA8ECAB604}" type="sibTrans" cxnId="{A63DA364-E676-45BE-983A-E0ED8A644D49}">
      <dgm:prSet/>
      <dgm:spPr/>
      <dgm:t>
        <a:bodyPr/>
        <a:lstStyle/>
        <a:p>
          <a:pPr algn="l"/>
          <a:endParaRPr lang="ru-RU"/>
        </a:p>
      </dgm:t>
    </dgm:pt>
    <dgm:pt modelId="{848196FB-05C8-4D10-AC93-A5E24058FF78}">
      <dgm:prSet custT="1"/>
      <dgm:spPr>
        <a:solidFill>
          <a:srgbClr val="FFFF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ru-RU" sz="1600" b="1" i="0" u="none" strike="noStrike" dirty="0" smtClean="0">
              <a:solidFill>
                <a:srgbClr val="FF0000"/>
              </a:solidFill>
              <a:latin typeface="Arial Black" pitchFamily="34" charset="0"/>
            </a:rPr>
            <a:t>Отсутствие процедур ликвидации/банкротства </a:t>
          </a:r>
          <a:r>
            <a:rPr lang="ru-RU" sz="1600" b="1" i="0" u="none" strike="noStrike" dirty="0" smtClean="0">
              <a:solidFill>
                <a:srgbClr val="FF0000"/>
              </a:solidFill>
              <a:latin typeface="+mn-lt"/>
            </a:rPr>
            <a:t>по Заемщику и ГВЗ (ГВЗ- в течении 3 лет), процедур фин.оздоровления, приостановление действия лицензий;</a:t>
          </a:r>
          <a:endParaRPr lang="ru-RU" sz="1600" b="1" i="0" u="none" strike="noStrike" dirty="0">
            <a:solidFill>
              <a:srgbClr val="FF0000"/>
            </a:solidFill>
            <a:latin typeface="+mn-lt"/>
          </a:endParaRPr>
        </a:p>
      </dgm:t>
    </dgm:pt>
    <dgm:pt modelId="{954CE47E-4E8C-40F0-A59A-B4194883BF4B}" type="parTrans" cxnId="{FFA378E5-3BEA-4C06-90FC-A199BCBF0A1E}">
      <dgm:prSet/>
      <dgm:spPr/>
      <dgm:t>
        <a:bodyPr/>
        <a:lstStyle/>
        <a:p>
          <a:pPr algn="l"/>
          <a:endParaRPr lang="ru-RU"/>
        </a:p>
      </dgm:t>
    </dgm:pt>
    <dgm:pt modelId="{703D3D82-8D27-4946-8E05-2AE157EBD7AB}" type="sibTrans" cxnId="{FFA378E5-3BEA-4C06-90FC-A199BCBF0A1E}">
      <dgm:prSet/>
      <dgm:spPr/>
      <dgm:t>
        <a:bodyPr/>
        <a:lstStyle/>
        <a:p>
          <a:pPr algn="l"/>
          <a:endParaRPr lang="ru-RU"/>
        </a:p>
      </dgm:t>
    </dgm:pt>
    <dgm:pt modelId="{B4E9B034-D4A7-4436-9AE5-8A0C5911F073}">
      <dgm:prSet custT="1"/>
      <dgm:spPr>
        <a:solidFill>
          <a:srgbClr val="FFFF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ru-RU" sz="1600" b="1" i="0" u="none" strike="noStrike" dirty="0" smtClean="0">
              <a:solidFill>
                <a:srgbClr val="C00000"/>
              </a:solidFill>
              <a:latin typeface="+mn-lt"/>
            </a:rPr>
            <a:t>Срок деятельности Заемщика </a:t>
          </a:r>
          <a:r>
            <a:rPr lang="ru-RU" sz="1600" b="1" i="0" u="none" strike="noStrike" dirty="0" smtClean="0">
              <a:solidFill>
                <a:srgbClr val="C00000"/>
              </a:solidFill>
              <a:latin typeface="Arial Black" pitchFamily="34" charset="0"/>
            </a:rPr>
            <a:t>не менее 6 мес.</a:t>
          </a:r>
          <a:endParaRPr lang="ru-RU" sz="1600" b="1" i="0" u="none" strike="noStrike" dirty="0">
            <a:solidFill>
              <a:srgbClr val="C00000"/>
            </a:solidFill>
            <a:latin typeface="Arial Black" pitchFamily="34" charset="0"/>
          </a:endParaRPr>
        </a:p>
      </dgm:t>
    </dgm:pt>
    <dgm:pt modelId="{58557F7C-0710-442C-90B3-728A9A36927A}" type="parTrans" cxnId="{47908899-AC6A-4F8A-87F4-CF9A8763F96E}">
      <dgm:prSet/>
      <dgm:spPr/>
      <dgm:t>
        <a:bodyPr/>
        <a:lstStyle/>
        <a:p>
          <a:pPr algn="l"/>
          <a:endParaRPr lang="ru-RU"/>
        </a:p>
      </dgm:t>
    </dgm:pt>
    <dgm:pt modelId="{F07A94EB-21DF-48EB-BDF4-57ACC1396065}" type="sibTrans" cxnId="{47908899-AC6A-4F8A-87F4-CF9A8763F96E}">
      <dgm:prSet/>
      <dgm:spPr/>
      <dgm:t>
        <a:bodyPr/>
        <a:lstStyle/>
        <a:p>
          <a:pPr algn="l"/>
          <a:endParaRPr lang="ru-RU"/>
        </a:p>
      </dgm:t>
    </dgm:pt>
    <dgm:pt modelId="{A55A0192-066D-45AE-89E1-85FFE3F6F490}">
      <dgm:prSet custT="1"/>
      <dgm:spPr>
        <a:solidFill>
          <a:srgbClr val="FFFF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ru-RU" sz="1600" b="1" i="0" u="none" strike="noStrike" dirty="0" smtClean="0">
              <a:solidFill>
                <a:srgbClr val="C00000"/>
              </a:solidFill>
              <a:latin typeface="Arial Black" pitchFamily="34" charset="0"/>
            </a:rPr>
            <a:t>Регистрация на портале «БИЗНЕС-НАВИГАТОР"</a:t>
          </a:r>
          <a:endParaRPr lang="ru-RU" sz="1600" b="1" i="0" u="none" strike="noStrike" dirty="0">
            <a:solidFill>
              <a:srgbClr val="C00000"/>
            </a:solidFill>
            <a:latin typeface="Arial Black" pitchFamily="34" charset="0"/>
          </a:endParaRPr>
        </a:p>
      </dgm:t>
    </dgm:pt>
    <dgm:pt modelId="{FB8CB61A-619B-4A8F-AE5C-B5FCB9EF586B}" type="parTrans" cxnId="{5216A10B-A1FF-4F07-9BAE-FE8518E9B47E}">
      <dgm:prSet/>
      <dgm:spPr/>
      <dgm:t>
        <a:bodyPr/>
        <a:lstStyle/>
        <a:p>
          <a:pPr algn="l"/>
          <a:endParaRPr lang="ru-RU"/>
        </a:p>
      </dgm:t>
    </dgm:pt>
    <dgm:pt modelId="{4771434A-F181-4518-AD8B-55BF374EF32E}" type="sibTrans" cxnId="{5216A10B-A1FF-4F07-9BAE-FE8518E9B47E}">
      <dgm:prSet/>
      <dgm:spPr/>
      <dgm:t>
        <a:bodyPr/>
        <a:lstStyle/>
        <a:p>
          <a:pPr algn="l"/>
          <a:endParaRPr lang="ru-RU"/>
        </a:p>
      </dgm:t>
    </dgm:pt>
    <dgm:pt modelId="{D3D83647-2FAD-4AB4-952B-313824F46580}">
      <dgm:prSet custT="1"/>
      <dgm:spPr>
        <a:solidFill>
          <a:srgbClr val="FFFF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ru-RU" sz="1600" b="1" i="0" u="none" strike="noStrike" dirty="0" smtClean="0">
              <a:latin typeface="+mn-lt"/>
            </a:rPr>
            <a:t> </a:t>
          </a:r>
          <a:r>
            <a:rPr lang="ru-RU" sz="1600" b="1" i="0" u="none" strike="noStrike" dirty="0" smtClean="0">
              <a:solidFill>
                <a:srgbClr val="FF0000"/>
              </a:solidFill>
              <a:latin typeface="+mn-lt"/>
            </a:rPr>
            <a:t>Наличие у Заемщика </a:t>
          </a:r>
          <a:r>
            <a:rPr lang="ru-RU" sz="1600" b="1" i="0" u="none" strike="noStrike" dirty="0" smtClean="0">
              <a:solidFill>
                <a:srgbClr val="FF0000"/>
              </a:solidFill>
              <a:latin typeface="Arial Black" pitchFamily="34" charset="0"/>
            </a:rPr>
            <a:t>положительных чистых активов и положительных финансовых </a:t>
          </a:r>
          <a:r>
            <a:rPr lang="ru-RU" sz="1600" b="1" i="0" u="none" strike="noStrike" dirty="0" smtClean="0">
              <a:solidFill>
                <a:srgbClr val="FF0000"/>
              </a:solidFill>
              <a:latin typeface="+mn-lt"/>
            </a:rPr>
            <a:t>результатов по итогам последнего отчетного периода ;</a:t>
          </a:r>
          <a:endParaRPr lang="ru-RU" sz="1600" b="1" i="0" u="none" strike="noStrike" dirty="0">
            <a:solidFill>
              <a:srgbClr val="FF0000"/>
            </a:solidFill>
            <a:latin typeface="+mn-lt"/>
          </a:endParaRPr>
        </a:p>
      </dgm:t>
    </dgm:pt>
    <dgm:pt modelId="{FB144DEF-1C4B-489F-A8B0-865933CE93F9}" type="parTrans" cxnId="{05328183-44CD-4879-85E8-1BA2B1E2F77F}">
      <dgm:prSet/>
      <dgm:spPr/>
      <dgm:t>
        <a:bodyPr/>
        <a:lstStyle/>
        <a:p>
          <a:pPr algn="l"/>
          <a:endParaRPr lang="ru-RU"/>
        </a:p>
      </dgm:t>
    </dgm:pt>
    <dgm:pt modelId="{0FC1E126-5787-4731-9CA0-8DBA7342C92F}" type="sibTrans" cxnId="{05328183-44CD-4879-85E8-1BA2B1E2F77F}">
      <dgm:prSet/>
      <dgm:spPr/>
      <dgm:t>
        <a:bodyPr/>
        <a:lstStyle/>
        <a:p>
          <a:pPr algn="l"/>
          <a:endParaRPr lang="ru-RU"/>
        </a:p>
      </dgm:t>
    </dgm:pt>
    <dgm:pt modelId="{29243996-8EE7-4EE2-8D8B-A843B6CD5813}" type="pres">
      <dgm:prSet presAssocID="{A0B876C2-055D-4B97-B15D-F100A41B460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067C53-EF8C-49CB-9754-BC8A6B5FD764}" type="pres">
      <dgm:prSet presAssocID="{48D860EB-75E9-490A-86D3-97D1B3CED7E7}" presName="composite" presStyleCnt="0"/>
      <dgm:spPr/>
      <dgm:t>
        <a:bodyPr/>
        <a:lstStyle/>
        <a:p>
          <a:endParaRPr lang="ru-RU"/>
        </a:p>
      </dgm:t>
    </dgm:pt>
    <dgm:pt modelId="{6E7BC7C3-4006-43C2-86A0-D76E855B5BFF}" type="pres">
      <dgm:prSet presAssocID="{48D860EB-75E9-490A-86D3-97D1B3CED7E7}" presName="imgShp" presStyleLbl="fgImgPlace1" presStyleIdx="0" presStyleCnt="7" custScaleX="192053" custScaleY="188826" custLinFactNeighborX="52383" custLinFactNeighborY="4428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285578CC-6F88-4E9A-8CB2-ED6EBCB7E477}" type="pres">
      <dgm:prSet presAssocID="{48D860EB-75E9-490A-86D3-97D1B3CED7E7}" presName="txShp" presStyleLbl="node1" presStyleIdx="0" presStyleCnt="7" custScaleX="115597" custScaleY="148998" custLinFactNeighborX="17101" custLinFactNeighborY="41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6E118-9694-4E04-B19D-B61DB444099C}" type="pres">
      <dgm:prSet presAssocID="{FCDB796B-BDC5-4958-8E13-DB691F8AF5B8}" presName="spacing" presStyleCnt="0"/>
      <dgm:spPr/>
      <dgm:t>
        <a:bodyPr/>
        <a:lstStyle/>
        <a:p>
          <a:endParaRPr lang="ru-RU"/>
        </a:p>
      </dgm:t>
    </dgm:pt>
    <dgm:pt modelId="{A9C27777-257E-4A4B-A1CE-35CEB21FAF23}" type="pres">
      <dgm:prSet presAssocID="{01B274AA-BE0D-4698-83B9-C3D8524F2037}" presName="composite" presStyleCnt="0"/>
      <dgm:spPr/>
      <dgm:t>
        <a:bodyPr/>
        <a:lstStyle/>
        <a:p>
          <a:endParaRPr lang="ru-RU"/>
        </a:p>
      </dgm:t>
    </dgm:pt>
    <dgm:pt modelId="{DD78777B-1C4C-4B72-A8EE-F199D17D5AA8}" type="pres">
      <dgm:prSet presAssocID="{01B274AA-BE0D-4698-83B9-C3D8524F2037}" presName="imgShp" presStyleLbl="fgImgPlace1" presStyleIdx="1" presStyleCnt="7" custScaleX="190942" custScaleY="195774" custLinFactNeighborX="49828" custLinFactNeighborY="3180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7A41BC8-EC21-4948-BD85-8E0D8320EF2B}" type="pres">
      <dgm:prSet presAssocID="{01B274AA-BE0D-4698-83B9-C3D8524F2037}" presName="txShp" presStyleLbl="node1" presStyleIdx="1" presStyleCnt="7" custScaleX="115120" custScaleY="159570" custLinFactNeighborX="16862" custLinFactNeighborY="28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6F3AB-7733-437F-AD67-95CCD47CF3DE}" type="pres">
      <dgm:prSet presAssocID="{BD9035E1-7F30-4789-863E-1A2A94B23B29}" presName="spacing" presStyleCnt="0"/>
      <dgm:spPr/>
      <dgm:t>
        <a:bodyPr/>
        <a:lstStyle/>
        <a:p>
          <a:endParaRPr lang="ru-RU"/>
        </a:p>
      </dgm:t>
    </dgm:pt>
    <dgm:pt modelId="{B921C1DF-3E7F-4B26-BBC5-90DA9C5F7B45}" type="pres">
      <dgm:prSet presAssocID="{6A9A8581-625F-4AD5-B1C0-C21AB0E76031}" presName="composite" presStyleCnt="0"/>
      <dgm:spPr/>
      <dgm:t>
        <a:bodyPr/>
        <a:lstStyle/>
        <a:p>
          <a:endParaRPr lang="ru-RU"/>
        </a:p>
      </dgm:t>
    </dgm:pt>
    <dgm:pt modelId="{03ACD8C1-9DE9-43C1-9D6E-88620EB0B1B1}" type="pres">
      <dgm:prSet presAssocID="{6A9A8581-625F-4AD5-B1C0-C21AB0E76031}" presName="imgShp" presStyleLbl="fgImgPlace1" presStyleIdx="2" presStyleCnt="7" custScaleX="189282" custScaleY="165894" custLinFactNeighborX="48770" custLinFactNeighborY="1855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D8D2B6E5-2111-4358-A69B-7917E7BD5E7B}" type="pres">
      <dgm:prSet presAssocID="{6A9A8581-625F-4AD5-B1C0-C21AB0E76031}" presName="txShp" presStyleLbl="node1" presStyleIdx="2" presStyleCnt="7" custScaleX="116444" custScaleY="180257" custLinFactNeighborX="17524" custLinFactNeighborY="25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E08D5-DDC2-4187-8161-B03F34C23D06}" type="pres">
      <dgm:prSet presAssocID="{6F146F12-3CE5-42EE-9513-4FBA8ECAB604}" presName="spacing" presStyleCnt="0"/>
      <dgm:spPr/>
      <dgm:t>
        <a:bodyPr/>
        <a:lstStyle/>
        <a:p>
          <a:endParaRPr lang="ru-RU"/>
        </a:p>
      </dgm:t>
    </dgm:pt>
    <dgm:pt modelId="{4A368935-0D68-4E58-A708-20EBF7C6B0A7}" type="pres">
      <dgm:prSet presAssocID="{848196FB-05C8-4D10-AC93-A5E24058FF78}" presName="composite" presStyleCnt="0"/>
      <dgm:spPr/>
      <dgm:t>
        <a:bodyPr/>
        <a:lstStyle/>
        <a:p>
          <a:endParaRPr lang="ru-RU"/>
        </a:p>
      </dgm:t>
    </dgm:pt>
    <dgm:pt modelId="{03DA92BD-2EB4-4C69-95B6-480AD84746BC}" type="pres">
      <dgm:prSet presAssocID="{848196FB-05C8-4D10-AC93-A5E24058FF78}" presName="imgShp" presStyleLbl="fgImgPlace1" presStyleIdx="3" presStyleCnt="7" custScaleX="202689" custScaleY="174567" custLinFactNeighborX="55473" custLinFactNeighborY="174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BCB5EB5C-FECE-4E56-A5D5-5CE7FEDF0AF5}" type="pres">
      <dgm:prSet presAssocID="{848196FB-05C8-4D10-AC93-A5E24058FF78}" presName="txShp" presStyleLbl="node1" presStyleIdx="3" presStyleCnt="7" custScaleX="114845" custScaleY="167515" custLinFactNeighborX="17978" custLinFactNeighborY="20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BC146-FA82-42E7-BAD7-9A476F6111DC}" type="pres">
      <dgm:prSet presAssocID="{703D3D82-8D27-4946-8E05-2AE157EBD7AB}" presName="spacing" presStyleCnt="0"/>
      <dgm:spPr/>
      <dgm:t>
        <a:bodyPr/>
        <a:lstStyle/>
        <a:p>
          <a:endParaRPr lang="ru-RU"/>
        </a:p>
      </dgm:t>
    </dgm:pt>
    <dgm:pt modelId="{95C03416-D9FC-4E24-881B-6C8587761C0C}" type="pres">
      <dgm:prSet presAssocID="{B4E9B034-D4A7-4436-9AE5-8A0C5911F073}" presName="composite" presStyleCnt="0"/>
      <dgm:spPr/>
      <dgm:t>
        <a:bodyPr/>
        <a:lstStyle/>
        <a:p>
          <a:endParaRPr lang="ru-RU"/>
        </a:p>
      </dgm:t>
    </dgm:pt>
    <dgm:pt modelId="{C8F237BD-A8C7-4B71-86B3-577E439D926C}" type="pres">
      <dgm:prSet presAssocID="{B4E9B034-D4A7-4436-9AE5-8A0C5911F073}" presName="imgShp" presStyleLbl="fgImgPlace1" presStyleIdx="4" presStyleCnt="7" custScaleX="193387" custScaleY="182393" custLinFactNeighborX="50452" custLinFactNeighborY="-529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F41B500-A8E4-404F-8FF3-C9D3AE21821E}" type="pres">
      <dgm:prSet presAssocID="{B4E9B034-D4A7-4436-9AE5-8A0C5911F073}" presName="txShp" presStyleLbl="node1" presStyleIdx="4" presStyleCnt="7" custScaleX="115541" custScaleY="122092" custLinFactNeighborX="18326" custLinFactNeighborY="-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E776C-C412-4B0A-975B-D3658EC6AD50}" type="pres">
      <dgm:prSet presAssocID="{F07A94EB-21DF-48EB-BDF4-57ACC1396065}" presName="spacing" presStyleCnt="0"/>
      <dgm:spPr/>
      <dgm:t>
        <a:bodyPr/>
        <a:lstStyle/>
        <a:p>
          <a:endParaRPr lang="ru-RU"/>
        </a:p>
      </dgm:t>
    </dgm:pt>
    <dgm:pt modelId="{A7CAEA15-E958-438A-BE45-FBD581F6FF11}" type="pres">
      <dgm:prSet presAssocID="{A55A0192-066D-45AE-89E1-85FFE3F6F490}" presName="composite" presStyleCnt="0"/>
      <dgm:spPr/>
      <dgm:t>
        <a:bodyPr/>
        <a:lstStyle/>
        <a:p>
          <a:endParaRPr lang="ru-RU"/>
        </a:p>
      </dgm:t>
    </dgm:pt>
    <dgm:pt modelId="{28166B4A-4C4F-4556-AD35-3B948625A673}" type="pres">
      <dgm:prSet presAssocID="{A55A0192-066D-45AE-89E1-85FFE3F6F490}" presName="imgShp" presStyleLbl="fgImgPlace1" presStyleIdx="5" presStyleCnt="7" custScaleX="193919" custScaleY="190089" custLinFactNeighborX="51088" custLinFactNeighborY="-1031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85AD46C-6028-4ABA-9824-96DBB55BAF34}" type="pres">
      <dgm:prSet presAssocID="{A55A0192-066D-45AE-89E1-85FFE3F6F490}" presName="txShp" presStyleLbl="node1" presStyleIdx="5" presStyleCnt="7" custScaleX="114953" custScaleY="133844" custLinFactY="96760" custLinFactNeighborX="1803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B912D-1A28-404C-8776-36A3C6C444D3}" type="pres">
      <dgm:prSet presAssocID="{4771434A-F181-4518-AD8B-55BF374EF32E}" presName="spacing" presStyleCnt="0"/>
      <dgm:spPr/>
      <dgm:t>
        <a:bodyPr/>
        <a:lstStyle/>
        <a:p>
          <a:endParaRPr lang="ru-RU"/>
        </a:p>
      </dgm:t>
    </dgm:pt>
    <dgm:pt modelId="{08979A2B-AA22-42B9-B2F4-B72373BF3639}" type="pres">
      <dgm:prSet presAssocID="{D3D83647-2FAD-4AB4-952B-313824F46580}" presName="composite" presStyleCnt="0"/>
      <dgm:spPr/>
      <dgm:t>
        <a:bodyPr/>
        <a:lstStyle/>
        <a:p>
          <a:endParaRPr lang="ru-RU"/>
        </a:p>
      </dgm:t>
    </dgm:pt>
    <dgm:pt modelId="{CEF80372-7288-477D-B3AC-F78F06FC492B}" type="pres">
      <dgm:prSet presAssocID="{D3D83647-2FAD-4AB4-952B-313824F46580}" presName="imgShp" presStyleLbl="fgImgPlace1" presStyleIdx="6" presStyleCnt="7" custScaleX="195830" custScaleY="194387" custLinFactNeighborX="65450" custLinFactNeighborY="-2098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E00D0460-DF58-4B6B-94E7-4232A61F9B42}" type="pres">
      <dgm:prSet presAssocID="{D3D83647-2FAD-4AB4-952B-313824F46580}" presName="txShp" presStyleLbl="node1" presStyleIdx="6" presStyleCnt="7" custScaleX="114052" custScaleY="171305" custLinFactY="-100000" custLinFactNeighborX="17581" custLinFactNeighborY="-112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908899-AC6A-4F8A-87F4-CF9A8763F96E}" srcId="{A0B876C2-055D-4B97-B15D-F100A41B4609}" destId="{B4E9B034-D4A7-4436-9AE5-8A0C5911F073}" srcOrd="4" destOrd="0" parTransId="{58557F7C-0710-442C-90B3-728A9A36927A}" sibTransId="{F07A94EB-21DF-48EB-BDF4-57ACC1396065}"/>
    <dgm:cxn modelId="{F0C1CF9B-8146-403C-8B1E-1538869ED486}" srcId="{A0B876C2-055D-4B97-B15D-F100A41B4609}" destId="{48D860EB-75E9-490A-86D3-97D1B3CED7E7}" srcOrd="0" destOrd="0" parTransId="{BE4ADBEB-BA5E-47F3-9BCE-C4A8EFEE5AE9}" sibTransId="{FCDB796B-BDC5-4958-8E13-DB691F8AF5B8}"/>
    <dgm:cxn modelId="{06F3BB90-EE2F-49A2-89A0-6C8BDE9BE98B}" srcId="{A0B876C2-055D-4B97-B15D-F100A41B4609}" destId="{01B274AA-BE0D-4698-83B9-C3D8524F2037}" srcOrd="1" destOrd="0" parTransId="{620E232B-BDAE-40CA-BC77-D84BAFE17599}" sibTransId="{BD9035E1-7F30-4789-863E-1A2A94B23B29}"/>
    <dgm:cxn modelId="{9DD41248-FC98-422E-A632-A836B50400F5}" type="presOf" srcId="{A0B876C2-055D-4B97-B15D-F100A41B4609}" destId="{29243996-8EE7-4EE2-8D8B-A843B6CD5813}" srcOrd="0" destOrd="0" presId="urn:microsoft.com/office/officeart/2005/8/layout/vList3#1"/>
    <dgm:cxn modelId="{FFB93EF7-83EC-4135-AF8B-1B8D7C3BAA7A}" type="presOf" srcId="{D3D83647-2FAD-4AB4-952B-313824F46580}" destId="{E00D0460-DF58-4B6B-94E7-4232A61F9B42}" srcOrd="0" destOrd="0" presId="urn:microsoft.com/office/officeart/2005/8/layout/vList3#1"/>
    <dgm:cxn modelId="{FC41666A-BF23-4532-86C7-8289723B0693}" type="presOf" srcId="{B4E9B034-D4A7-4436-9AE5-8A0C5911F073}" destId="{6F41B500-A8E4-404F-8FF3-C9D3AE21821E}" srcOrd="0" destOrd="0" presId="urn:microsoft.com/office/officeart/2005/8/layout/vList3#1"/>
    <dgm:cxn modelId="{05328183-44CD-4879-85E8-1BA2B1E2F77F}" srcId="{A0B876C2-055D-4B97-B15D-F100A41B4609}" destId="{D3D83647-2FAD-4AB4-952B-313824F46580}" srcOrd="6" destOrd="0" parTransId="{FB144DEF-1C4B-489F-A8B0-865933CE93F9}" sibTransId="{0FC1E126-5787-4731-9CA0-8DBA7342C92F}"/>
    <dgm:cxn modelId="{6E311002-3734-440D-98C7-2E2C143CBA02}" type="presOf" srcId="{48D860EB-75E9-490A-86D3-97D1B3CED7E7}" destId="{285578CC-6F88-4E9A-8CB2-ED6EBCB7E477}" srcOrd="0" destOrd="0" presId="urn:microsoft.com/office/officeart/2005/8/layout/vList3#1"/>
    <dgm:cxn modelId="{E7452781-3B4A-4E92-97BC-3A153E765733}" type="presOf" srcId="{01B274AA-BE0D-4698-83B9-C3D8524F2037}" destId="{97A41BC8-EC21-4948-BD85-8E0D8320EF2B}" srcOrd="0" destOrd="0" presId="urn:microsoft.com/office/officeart/2005/8/layout/vList3#1"/>
    <dgm:cxn modelId="{FFA378E5-3BEA-4C06-90FC-A199BCBF0A1E}" srcId="{A0B876C2-055D-4B97-B15D-F100A41B4609}" destId="{848196FB-05C8-4D10-AC93-A5E24058FF78}" srcOrd="3" destOrd="0" parTransId="{954CE47E-4E8C-40F0-A59A-B4194883BF4B}" sibTransId="{703D3D82-8D27-4946-8E05-2AE157EBD7AB}"/>
    <dgm:cxn modelId="{E3F6BBDB-EA94-48E3-83B0-F29C9F2C169A}" type="presOf" srcId="{A55A0192-066D-45AE-89E1-85FFE3F6F490}" destId="{785AD46C-6028-4ABA-9824-96DBB55BAF34}" srcOrd="0" destOrd="0" presId="urn:microsoft.com/office/officeart/2005/8/layout/vList3#1"/>
    <dgm:cxn modelId="{A63DA364-E676-45BE-983A-E0ED8A644D49}" srcId="{A0B876C2-055D-4B97-B15D-F100A41B4609}" destId="{6A9A8581-625F-4AD5-B1C0-C21AB0E76031}" srcOrd="2" destOrd="0" parTransId="{EBD1728E-D20A-4B07-9DE4-F06689EA3AE1}" sibTransId="{6F146F12-3CE5-42EE-9513-4FBA8ECAB604}"/>
    <dgm:cxn modelId="{8294CA4F-14DB-4BEB-954F-72BD043E75D1}" type="presOf" srcId="{848196FB-05C8-4D10-AC93-A5E24058FF78}" destId="{BCB5EB5C-FECE-4E56-A5D5-5CE7FEDF0AF5}" srcOrd="0" destOrd="0" presId="urn:microsoft.com/office/officeart/2005/8/layout/vList3#1"/>
    <dgm:cxn modelId="{5216A10B-A1FF-4F07-9BAE-FE8518E9B47E}" srcId="{A0B876C2-055D-4B97-B15D-F100A41B4609}" destId="{A55A0192-066D-45AE-89E1-85FFE3F6F490}" srcOrd="5" destOrd="0" parTransId="{FB8CB61A-619B-4A8F-AE5C-B5FCB9EF586B}" sibTransId="{4771434A-F181-4518-AD8B-55BF374EF32E}"/>
    <dgm:cxn modelId="{8A016BF1-3B0F-46D7-A27E-F74AE65B262C}" type="presOf" srcId="{6A9A8581-625F-4AD5-B1C0-C21AB0E76031}" destId="{D8D2B6E5-2111-4358-A69B-7917E7BD5E7B}" srcOrd="0" destOrd="0" presId="urn:microsoft.com/office/officeart/2005/8/layout/vList3#1"/>
    <dgm:cxn modelId="{00BCE5E7-B90C-43E0-AE63-29A09040F4D0}" type="presParOf" srcId="{29243996-8EE7-4EE2-8D8B-A843B6CD5813}" destId="{11067C53-EF8C-49CB-9754-BC8A6B5FD764}" srcOrd="0" destOrd="0" presId="urn:microsoft.com/office/officeart/2005/8/layout/vList3#1"/>
    <dgm:cxn modelId="{B38FDF4F-AF8D-4040-BA0C-09E110294244}" type="presParOf" srcId="{11067C53-EF8C-49CB-9754-BC8A6B5FD764}" destId="{6E7BC7C3-4006-43C2-86A0-D76E855B5BFF}" srcOrd="0" destOrd="0" presId="urn:microsoft.com/office/officeart/2005/8/layout/vList3#1"/>
    <dgm:cxn modelId="{449D3EBA-3D2C-4524-BFF9-70C97395D5C1}" type="presParOf" srcId="{11067C53-EF8C-49CB-9754-BC8A6B5FD764}" destId="{285578CC-6F88-4E9A-8CB2-ED6EBCB7E477}" srcOrd="1" destOrd="0" presId="urn:microsoft.com/office/officeart/2005/8/layout/vList3#1"/>
    <dgm:cxn modelId="{888D69DA-A867-4CC5-84A8-32EF57325F6D}" type="presParOf" srcId="{29243996-8EE7-4EE2-8D8B-A843B6CD5813}" destId="{F776E118-9694-4E04-B19D-B61DB444099C}" srcOrd="1" destOrd="0" presId="urn:microsoft.com/office/officeart/2005/8/layout/vList3#1"/>
    <dgm:cxn modelId="{21CFDD3D-E083-47D7-8FFA-DD44F87C27EE}" type="presParOf" srcId="{29243996-8EE7-4EE2-8D8B-A843B6CD5813}" destId="{A9C27777-257E-4A4B-A1CE-35CEB21FAF23}" srcOrd="2" destOrd="0" presId="urn:microsoft.com/office/officeart/2005/8/layout/vList3#1"/>
    <dgm:cxn modelId="{B4459DD3-5E78-4FC7-BF3B-3C7DD18C97D6}" type="presParOf" srcId="{A9C27777-257E-4A4B-A1CE-35CEB21FAF23}" destId="{DD78777B-1C4C-4B72-A8EE-F199D17D5AA8}" srcOrd="0" destOrd="0" presId="urn:microsoft.com/office/officeart/2005/8/layout/vList3#1"/>
    <dgm:cxn modelId="{A0626B01-2349-4B81-B823-C5B140EE399E}" type="presParOf" srcId="{A9C27777-257E-4A4B-A1CE-35CEB21FAF23}" destId="{97A41BC8-EC21-4948-BD85-8E0D8320EF2B}" srcOrd="1" destOrd="0" presId="urn:microsoft.com/office/officeart/2005/8/layout/vList3#1"/>
    <dgm:cxn modelId="{DAB29E37-63C7-4010-B59A-D4F49E07E8F0}" type="presParOf" srcId="{29243996-8EE7-4EE2-8D8B-A843B6CD5813}" destId="{F216F3AB-7733-437F-AD67-95CCD47CF3DE}" srcOrd="3" destOrd="0" presId="urn:microsoft.com/office/officeart/2005/8/layout/vList3#1"/>
    <dgm:cxn modelId="{5048FE2C-3CEC-488D-9F07-9857D02E3E3C}" type="presParOf" srcId="{29243996-8EE7-4EE2-8D8B-A843B6CD5813}" destId="{B921C1DF-3E7F-4B26-BBC5-90DA9C5F7B45}" srcOrd="4" destOrd="0" presId="urn:microsoft.com/office/officeart/2005/8/layout/vList3#1"/>
    <dgm:cxn modelId="{6D1EA8A8-36FC-4E3D-B108-D4C540529993}" type="presParOf" srcId="{B921C1DF-3E7F-4B26-BBC5-90DA9C5F7B45}" destId="{03ACD8C1-9DE9-43C1-9D6E-88620EB0B1B1}" srcOrd="0" destOrd="0" presId="urn:microsoft.com/office/officeart/2005/8/layout/vList3#1"/>
    <dgm:cxn modelId="{7F8A3FED-6568-4567-BD4C-C77BCF0D89F7}" type="presParOf" srcId="{B921C1DF-3E7F-4B26-BBC5-90DA9C5F7B45}" destId="{D8D2B6E5-2111-4358-A69B-7917E7BD5E7B}" srcOrd="1" destOrd="0" presId="urn:microsoft.com/office/officeart/2005/8/layout/vList3#1"/>
    <dgm:cxn modelId="{2E3CAEF6-B8A0-403C-8864-B4F6A9E4B92D}" type="presParOf" srcId="{29243996-8EE7-4EE2-8D8B-A843B6CD5813}" destId="{A5BE08D5-DDC2-4187-8161-B03F34C23D06}" srcOrd="5" destOrd="0" presId="urn:microsoft.com/office/officeart/2005/8/layout/vList3#1"/>
    <dgm:cxn modelId="{4399F77F-0978-477F-A586-FBC213150768}" type="presParOf" srcId="{29243996-8EE7-4EE2-8D8B-A843B6CD5813}" destId="{4A368935-0D68-4E58-A708-20EBF7C6B0A7}" srcOrd="6" destOrd="0" presId="urn:microsoft.com/office/officeart/2005/8/layout/vList3#1"/>
    <dgm:cxn modelId="{14512086-5538-44E3-8405-07E66DA8E3A6}" type="presParOf" srcId="{4A368935-0D68-4E58-A708-20EBF7C6B0A7}" destId="{03DA92BD-2EB4-4C69-95B6-480AD84746BC}" srcOrd="0" destOrd="0" presId="urn:microsoft.com/office/officeart/2005/8/layout/vList3#1"/>
    <dgm:cxn modelId="{8D88FD31-3132-405A-9D62-255379599834}" type="presParOf" srcId="{4A368935-0D68-4E58-A708-20EBF7C6B0A7}" destId="{BCB5EB5C-FECE-4E56-A5D5-5CE7FEDF0AF5}" srcOrd="1" destOrd="0" presId="urn:microsoft.com/office/officeart/2005/8/layout/vList3#1"/>
    <dgm:cxn modelId="{0EE8395D-F9CA-41AB-80D2-3BFAD511772F}" type="presParOf" srcId="{29243996-8EE7-4EE2-8D8B-A843B6CD5813}" destId="{0E9BC146-FA82-42E7-BAD7-9A476F6111DC}" srcOrd="7" destOrd="0" presId="urn:microsoft.com/office/officeart/2005/8/layout/vList3#1"/>
    <dgm:cxn modelId="{7889EFC7-BCEA-4C54-B5FC-BA9A860FBE66}" type="presParOf" srcId="{29243996-8EE7-4EE2-8D8B-A843B6CD5813}" destId="{95C03416-D9FC-4E24-881B-6C8587761C0C}" srcOrd="8" destOrd="0" presId="urn:microsoft.com/office/officeart/2005/8/layout/vList3#1"/>
    <dgm:cxn modelId="{BB6DF975-1DF0-4098-8E13-F7E09EC59128}" type="presParOf" srcId="{95C03416-D9FC-4E24-881B-6C8587761C0C}" destId="{C8F237BD-A8C7-4B71-86B3-577E439D926C}" srcOrd="0" destOrd="0" presId="urn:microsoft.com/office/officeart/2005/8/layout/vList3#1"/>
    <dgm:cxn modelId="{2312BB71-A810-4BE7-8CDB-22BAC8D7A3A0}" type="presParOf" srcId="{95C03416-D9FC-4E24-881B-6C8587761C0C}" destId="{6F41B500-A8E4-404F-8FF3-C9D3AE21821E}" srcOrd="1" destOrd="0" presId="urn:microsoft.com/office/officeart/2005/8/layout/vList3#1"/>
    <dgm:cxn modelId="{EB920708-FDF0-4695-BE4A-07866DBB5A09}" type="presParOf" srcId="{29243996-8EE7-4EE2-8D8B-A843B6CD5813}" destId="{771E776C-C412-4B0A-975B-D3658EC6AD50}" srcOrd="9" destOrd="0" presId="urn:microsoft.com/office/officeart/2005/8/layout/vList3#1"/>
    <dgm:cxn modelId="{873EACF9-82E0-47DA-9D0E-65C623818AB6}" type="presParOf" srcId="{29243996-8EE7-4EE2-8D8B-A843B6CD5813}" destId="{A7CAEA15-E958-438A-BE45-FBD581F6FF11}" srcOrd="10" destOrd="0" presId="urn:microsoft.com/office/officeart/2005/8/layout/vList3#1"/>
    <dgm:cxn modelId="{CFB4B5B4-4A2B-46B0-87B5-F27119B4A100}" type="presParOf" srcId="{A7CAEA15-E958-438A-BE45-FBD581F6FF11}" destId="{28166B4A-4C4F-4556-AD35-3B948625A673}" srcOrd="0" destOrd="0" presId="urn:microsoft.com/office/officeart/2005/8/layout/vList3#1"/>
    <dgm:cxn modelId="{4FF9385A-918C-499F-B9D0-87B07D77B11E}" type="presParOf" srcId="{A7CAEA15-E958-438A-BE45-FBD581F6FF11}" destId="{785AD46C-6028-4ABA-9824-96DBB55BAF34}" srcOrd="1" destOrd="0" presId="urn:microsoft.com/office/officeart/2005/8/layout/vList3#1"/>
    <dgm:cxn modelId="{C19DA25A-E9C6-4F4D-83D6-067CA8E82F16}" type="presParOf" srcId="{29243996-8EE7-4EE2-8D8B-A843B6CD5813}" destId="{CD5B912D-1A28-404C-8776-36A3C6C444D3}" srcOrd="11" destOrd="0" presId="urn:microsoft.com/office/officeart/2005/8/layout/vList3#1"/>
    <dgm:cxn modelId="{267B02B6-2EFB-4FB3-80A6-46627D26B9E8}" type="presParOf" srcId="{29243996-8EE7-4EE2-8D8B-A843B6CD5813}" destId="{08979A2B-AA22-42B9-B2F4-B72373BF3639}" srcOrd="12" destOrd="0" presId="urn:microsoft.com/office/officeart/2005/8/layout/vList3#1"/>
    <dgm:cxn modelId="{4800F388-2F05-47AD-B9E9-74D3EECC4293}" type="presParOf" srcId="{08979A2B-AA22-42B9-B2F4-B72373BF3639}" destId="{CEF80372-7288-477D-B3AC-F78F06FC492B}" srcOrd="0" destOrd="0" presId="urn:microsoft.com/office/officeart/2005/8/layout/vList3#1"/>
    <dgm:cxn modelId="{0F3F2202-923D-4BE9-AA9D-8EA894F7B714}" type="presParOf" srcId="{08979A2B-AA22-42B9-B2F4-B72373BF3639}" destId="{E00D0460-DF58-4B6B-94E7-4232A61F9B4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1F254-15F0-4D13-887E-EFEA1439490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9FB5EF-B932-4398-92FA-3962F66A66DB}">
      <dgm:prSet phldrT="[Текст]" custT="1"/>
      <dgm:spPr>
        <a:solidFill>
          <a:schemeClr val="bg1">
            <a:lumMod val="6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endParaRPr lang="ru-RU" sz="2000" b="1" dirty="0" smtClean="0">
            <a:latin typeface="Arial Black" pitchFamily="34" charset="0"/>
          </a:endParaRPr>
        </a:p>
        <a:p>
          <a:pPr algn="ctr"/>
          <a:r>
            <a:rPr lang="ru-RU" sz="2600" b="1" u="sng" dirty="0" smtClean="0">
              <a:solidFill>
                <a:srgbClr val="002060"/>
              </a:solidFill>
              <a:latin typeface="Arial Black" pitchFamily="34" charset="0"/>
            </a:rPr>
            <a:t>РГО</a:t>
          </a:r>
        </a:p>
        <a:p>
          <a:pPr algn="ctr"/>
          <a:r>
            <a:rPr lang="ru-RU" sz="2300" b="1" dirty="0" smtClean="0">
              <a:solidFill>
                <a:srgbClr val="C00000"/>
              </a:solidFill>
              <a:latin typeface="Arial Black" pitchFamily="34" charset="0"/>
            </a:rPr>
            <a:t>до 25 млн.руб.</a:t>
          </a:r>
          <a:endParaRPr lang="ru-RU" sz="23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5383DAE1-0DA8-42A7-A5DC-567010E58F68}" type="parTrans" cxnId="{33A4B7A1-AA2E-448C-B579-524192AF258D}">
      <dgm:prSet/>
      <dgm:spPr/>
      <dgm:t>
        <a:bodyPr/>
        <a:lstStyle/>
        <a:p>
          <a:endParaRPr lang="ru-RU"/>
        </a:p>
      </dgm:t>
    </dgm:pt>
    <dgm:pt modelId="{B42886D2-8C80-453A-8106-FB7A265C18D9}" type="sibTrans" cxnId="{33A4B7A1-AA2E-448C-B579-524192AF258D}">
      <dgm:prSet/>
      <dgm:spPr/>
      <dgm:t>
        <a:bodyPr/>
        <a:lstStyle/>
        <a:p>
          <a:endParaRPr lang="ru-RU"/>
        </a:p>
      </dgm:t>
    </dgm:pt>
    <dgm:pt modelId="{A0DFD1ED-D2CD-4575-B130-3AC3A2E6B12D}">
      <dgm:prSet phldrT="[Текст]" custT="1"/>
      <dgm:spPr>
        <a:solidFill>
          <a:srgbClr val="00B0F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200" b="1" u="sng" dirty="0" smtClean="0">
            <a:solidFill>
              <a:srgbClr val="002060"/>
            </a:solidFill>
            <a:latin typeface="Arial Black" pitchFamily="34" charset="0"/>
          </a:endParaRPr>
        </a:p>
        <a:p>
          <a:r>
            <a:rPr lang="ru-RU" sz="2300" b="1" u="sng" dirty="0" smtClean="0">
              <a:solidFill>
                <a:srgbClr val="002060"/>
              </a:solidFill>
              <a:latin typeface="Arial Black" pitchFamily="34" charset="0"/>
            </a:rPr>
            <a:t>АО «МСП Банк» </a:t>
          </a:r>
        </a:p>
        <a:p>
          <a:r>
            <a:rPr lang="ru-RU" sz="2300" b="1" dirty="0" smtClean="0">
              <a:solidFill>
                <a:srgbClr val="C00000"/>
              </a:solidFill>
              <a:latin typeface="Arial Black" pitchFamily="34" charset="0"/>
            </a:rPr>
            <a:t>От 25-100 </a:t>
          </a:r>
          <a:r>
            <a:rPr lang="ru-RU" sz="2300" b="1" dirty="0" err="1" smtClean="0">
              <a:solidFill>
                <a:srgbClr val="C00000"/>
              </a:solidFill>
              <a:latin typeface="Arial Black" pitchFamily="34" charset="0"/>
            </a:rPr>
            <a:t>млн.рб</a:t>
          </a:r>
          <a:r>
            <a:rPr lang="ru-RU" sz="2300" b="1" dirty="0" smtClean="0">
              <a:solidFill>
                <a:srgbClr val="C00000"/>
              </a:solidFill>
              <a:latin typeface="Arial Black" pitchFamily="34" charset="0"/>
            </a:rPr>
            <a:t>.</a:t>
          </a:r>
          <a:endParaRPr lang="ru-RU" sz="23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BA931E8B-1A31-410C-AF92-BF3553254B15}" type="parTrans" cxnId="{6F83D3B0-C65A-4C4E-BE69-5712C6E67562}">
      <dgm:prSet/>
      <dgm:spPr/>
      <dgm:t>
        <a:bodyPr/>
        <a:lstStyle/>
        <a:p>
          <a:endParaRPr lang="ru-RU"/>
        </a:p>
      </dgm:t>
    </dgm:pt>
    <dgm:pt modelId="{585E9DCC-C6DF-48B3-9FB3-3E0AF159470C}" type="sibTrans" cxnId="{6F83D3B0-C65A-4C4E-BE69-5712C6E67562}">
      <dgm:prSet/>
      <dgm:spPr/>
      <dgm:t>
        <a:bodyPr/>
        <a:lstStyle/>
        <a:p>
          <a:endParaRPr lang="ru-RU"/>
        </a:p>
      </dgm:t>
    </dgm:pt>
    <dgm:pt modelId="{86735393-0DAD-4FEF-9622-5B2D1EA28144}">
      <dgm:prSet phldrT="[Текст]" custT="1"/>
      <dgm:spPr>
        <a:solidFill>
          <a:srgbClr val="FF505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endParaRPr lang="ru-RU" sz="1200" b="1" u="sng" dirty="0" smtClean="0">
            <a:solidFill>
              <a:srgbClr val="002060"/>
            </a:solidFill>
            <a:latin typeface="Arial Black" pitchFamily="34" charset="0"/>
          </a:endParaRPr>
        </a:p>
        <a:p>
          <a:pPr algn="ctr"/>
          <a:r>
            <a:rPr lang="ru-RU" sz="2300" b="1" u="sng" dirty="0" smtClean="0">
              <a:solidFill>
                <a:srgbClr val="002060"/>
              </a:solidFill>
              <a:latin typeface="Arial Black" pitchFamily="34" charset="0"/>
            </a:rPr>
            <a:t>  АО «КОРПОРАЦИЯ МСП»</a:t>
          </a:r>
        </a:p>
        <a:p>
          <a:pPr algn="ctr"/>
          <a:r>
            <a:rPr lang="ru-RU" sz="2600" b="1" dirty="0" smtClean="0">
              <a:solidFill>
                <a:srgbClr val="860000"/>
              </a:solidFill>
              <a:latin typeface="Arial Black" pitchFamily="34" charset="0"/>
            </a:rPr>
            <a:t>Свыше 100 млн.руб.  </a:t>
          </a:r>
          <a:endParaRPr lang="ru-RU" sz="2600" b="1" dirty="0">
            <a:solidFill>
              <a:srgbClr val="860000"/>
            </a:solidFill>
            <a:latin typeface="Arial Black" pitchFamily="34" charset="0"/>
          </a:endParaRPr>
        </a:p>
      </dgm:t>
    </dgm:pt>
    <dgm:pt modelId="{A831D7F5-127F-4E9A-A152-32283EBD7327}" type="parTrans" cxnId="{644E8EF9-A0AA-4482-B7EE-C677AC0D64BB}">
      <dgm:prSet/>
      <dgm:spPr/>
      <dgm:t>
        <a:bodyPr/>
        <a:lstStyle/>
        <a:p>
          <a:endParaRPr lang="ru-RU"/>
        </a:p>
      </dgm:t>
    </dgm:pt>
    <dgm:pt modelId="{A8DF5B09-D47C-4747-990B-90AD12E9B27A}" type="sibTrans" cxnId="{644E8EF9-A0AA-4482-B7EE-C677AC0D64BB}">
      <dgm:prSet/>
      <dgm:spPr/>
      <dgm:t>
        <a:bodyPr/>
        <a:lstStyle/>
        <a:p>
          <a:endParaRPr lang="ru-RU"/>
        </a:p>
      </dgm:t>
    </dgm:pt>
    <dgm:pt modelId="{C06D4C02-5470-462E-BF42-70695EE7A975}" type="pres">
      <dgm:prSet presAssocID="{E651F254-15F0-4D13-887E-EFEA1439490C}" presName="Name0" presStyleCnt="0">
        <dgm:presLayoutVars>
          <dgm:dir/>
          <dgm:animLvl val="lvl"/>
          <dgm:resizeHandles val="exact"/>
        </dgm:presLayoutVars>
      </dgm:prSet>
      <dgm:spPr/>
    </dgm:pt>
    <dgm:pt modelId="{9F90DF1E-D5A4-4DE5-AE8F-9AA7CDA992D3}" type="pres">
      <dgm:prSet presAssocID="{599FB5EF-B932-4398-92FA-3962F66A66DB}" presName="Name8" presStyleCnt="0"/>
      <dgm:spPr/>
    </dgm:pt>
    <dgm:pt modelId="{19CD6741-643D-49D4-AAE4-B14220F0BB93}" type="pres">
      <dgm:prSet presAssocID="{599FB5EF-B932-4398-92FA-3962F66A66DB}" presName="level" presStyleLbl="node1" presStyleIdx="0" presStyleCnt="3" custScaleY="65403" custLinFactNeighborX="-4626" custLinFactNeighborY="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2C1B7-82C5-4A00-BEAC-97B93AEB8AE6}" type="pres">
      <dgm:prSet presAssocID="{599FB5EF-B932-4398-92FA-3962F66A66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F4288-9965-4A8C-AAE5-67F6E1504A20}" type="pres">
      <dgm:prSet presAssocID="{A0DFD1ED-D2CD-4575-B130-3AC3A2E6B12D}" presName="Name8" presStyleCnt="0"/>
      <dgm:spPr/>
    </dgm:pt>
    <dgm:pt modelId="{D80B4732-0DD1-4540-B488-8A2E066C481C}" type="pres">
      <dgm:prSet presAssocID="{A0DFD1ED-D2CD-4575-B130-3AC3A2E6B12D}" presName="level" presStyleLbl="node1" presStyleIdx="1" presStyleCnt="3" custScaleX="102316" custScaleY="41150" custLinFactNeighborX="-2606" custLinFactNeighborY="-20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C867F-5AAA-40BB-813F-7DF1360436C8}" type="pres">
      <dgm:prSet presAssocID="{A0DFD1ED-D2CD-4575-B130-3AC3A2E6B1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45A96-A94F-4C36-B000-61B97C6AC63F}" type="pres">
      <dgm:prSet presAssocID="{86735393-0DAD-4FEF-9622-5B2D1EA28144}" presName="Name8" presStyleCnt="0"/>
      <dgm:spPr/>
    </dgm:pt>
    <dgm:pt modelId="{1ACE1BA4-158D-48A6-B707-887DB891F7E1}" type="pres">
      <dgm:prSet presAssocID="{86735393-0DAD-4FEF-9622-5B2D1EA28144}" presName="level" presStyleLbl="node1" presStyleIdx="2" presStyleCnt="3" custScaleY="44980" custLinFactNeighborX="-1016" custLinFactNeighborY="-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BB18-D94D-43D4-B979-F4B31CA76479}" type="pres">
      <dgm:prSet presAssocID="{86735393-0DAD-4FEF-9622-5B2D1EA281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BE4D7-E7C6-49A8-8190-04A9048894E4}" type="presOf" srcId="{A0DFD1ED-D2CD-4575-B130-3AC3A2E6B12D}" destId="{9FBC867F-5AAA-40BB-813F-7DF1360436C8}" srcOrd="1" destOrd="0" presId="urn:microsoft.com/office/officeart/2005/8/layout/pyramid1"/>
    <dgm:cxn modelId="{731FBFAF-2571-4AC1-974F-4A5BB5A40271}" type="presOf" srcId="{86735393-0DAD-4FEF-9622-5B2D1EA28144}" destId="{4F9EBB18-D94D-43D4-B979-F4B31CA76479}" srcOrd="1" destOrd="0" presId="urn:microsoft.com/office/officeart/2005/8/layout/pyramid1"/>
    <dgm:cxn modelId="{6F83D3B0-C65A-4C4E-BE69-5712C6E67562}" srcId="{E651F254-15F0-4D13-887E-EFEA1439490C}" destId="{A0DFD1ED-D2CD-4575-B130-3AC3A2E6B12D}" srcOrd="1" destOrd="0" parTransId="{BA931E8B-1A31-410C-AF92-BF3553254B15}" sibTransId="{585E9DCC-C6DF-48B3-9FB3-3E0AF159470C}"/>
    <dgm:cxn modelId="{4F1CD86F-60CB-41DF-86AC-5BCF7941098E}" type="presOf" srcId="{599FB5EF-B932-4398-92FA-3962F66A66DB}" destId="{19CD6741-643D-49D4-AAE4-B14220F0BB93}" srcOrd="0" destOrd="0" presId="urn:microsoft.com/office/officeart/2005/8/layout/pyramid1"/>
    <dgm:cxn modelId="{644E8EF9-A0AA-4482-B7EE-C677AC0D64BB}" srcId="{E651F254-15F0-4D13-887E-EFEA1439490C}" destId="{86735393-0DAD-4FEF-9622-5B2D1EA28144}" srcOrd="2" destOrd="0" parTransId="{A831D7F5-127F-4E9A-A152-32283EBD7327}" sibTransId="{A8DF5B09-D47C-4747-990B-90AD12E9B27A}"/>
    <dgm:cxn modelId="{33A4B7A1-AA2E-448C-B579-524192AF258D}" srcId="{E651F254-15F0-4D13-887E-EFEA1439490C}" destId="{599FB5EF-B932-4398-92FA-3962F66A66DB}" srcOrd="0" destOrd="0" parTransId="{5383DAE1-0DA8-42A7-A5DC-567010E58F68}" sibTransId="{B42886D2-8C80-453A-8106-FB7A265C18D9}"/>
    <dgm:cxn modelId="{0EB317FB-E93F-4163-9836-CC8EFEE04DB3}" type="presOf" srcId="{86735393-0DAD-4FEF-9622-5B2D1EA28144}" destId="{1ACE1BA4-158D-48A6-B707-887DB891F7E1}" srcOrd="0" destOrd="0" presId="urn:microsoft.com/office/officeart/2005/8/layout/pyramid1"/>
    <dgm:cxn modelId="{25E52C9C-100E-442B-BC25-2754F3738976}" type="presOf" srcId="{599FB5EF-B932-4398-92FA-3962F66A66DB}" destId="{F512C1B7-82C5-4A00-BEAC-97B93AEB8AE6}" srcOrd="1" destOrd="0" presId="urn:microsoft.com/office/officeart/2005/8/layout/pyramid1"/>
    <dgm:cxn modelId="{CF24F8FC-0B0A-4A4F-BA71-EAE8B237AEEE}" type="presOf" srcId="{E651F254-15F0-4D13-887E-EFEA1439490C}" destId="{C06D4C02-5470-462E-BF42-70695EE7A975}" srcOrd="0" destOrd="0" presId="urn:microsoft.com/office/officeart/2005/8/layout/pyramid1"/>
    <dgm:cxn modelId="{02DD8124-D8B2-412B-B752-4F1911443D0B}" type="presOf" srcId="{A0DFD1ED-D2CD-4575-B130-3AC3A2E6B12D}" destId="{D80B4732-0DD1-4540-B488-8A2E066C481C}" srcOrd="0" destOrd="0" presId="urn:microsoft.com/office/officeart/2005/8/layout/pyramid1"/>
    <dgm:cxn modelId="{DA9FC42D-FE23-4184-9BB8-F0268C3B5B4B}" type="presParOf" srcId="{C06D4C02-5470-462E-BF42-70695EE7A975}" destId="{9F90DF1E-D5A4-4DE5-AE8F-9AA7CDA992D3}" srcOrd="0" destOrd="0" presId="urn:microsoft.com/office/officeart/2005/8/layout/pyramid1"/>
    <dgm:cxn modelId="{1CC106CC-0BAB-49AC-B66B-1A034581303F}" type="presParOf" srcId="{9F90DF1E-D5A4-4DE5-AE8F-9AA7CDA992D3}" destId="{19CD6741-643D-49D4-AAE4-B14220F0BB93}" srcOrd="0" destOrd="0" presId="urn:microsoft.com/office/officeart/2005/8/layout/pyramid1"/>
    <dgm:cxn modelId="{E3EB7FB4-7B45-4F9A-B0BD-1B43927097E7}" type="presParOf" srcId="{9F90DF1E-D5A4-4DE5-AE8F-9AA7CDA992D3}" destId="{F512C1B7-82C5-4A00-BEAC-97B93AEB8AE6}" srcOrd="1" destOrd="0" presId="urn:microsoft.com/office/officeart/2005/8/layout/pyramid1"/>
    <dgm:cxn modelId="{EBD1DC9E-701E-4207-9CDB-C813157DDBF5}" type="presParOf" srcId="{C06D4C02-5470-462E-BF42-70695EE7A975}" destId="{ACFF4288-9965-4A8C-AAE5-67F6E1504A20}" srcOrd="1" destOrd="0" presId="urn:microsoft.com/office/officeart/2005/8/layout/pyramid1"/>
    <dgm:cxn modelId="{B58497D9-24F1-4B17-8728-004488F36CBA}" type="presParOf" srcId="{ACFF4288-9965-4A8C-AAE5-67F6E1504A20}" destId="{D80B4732-0DD1-4540-B488-8A2E066C481C}" srcOrd="0" destOrd="0" presId="urn:microsoft.com/office/officeart/2005/8/layout/pyramid1"/>
    <dgm:cxn modelId="{E586AC6F-C9D8-4397-828C-BEEE49591F96}" type="presParOf" srcId="{ACFF4288-9965-4A8C-AAE5-67F6E1504A20}" destId="{9FBC867F-5AAA-40BB-813F-7DF1360436C8}" srcOrd="1" destOrd="0" presId="urn:microsoft.com/office/officeart/2005/8/layout/pyramid1"/>
    <dgm:cxn modelId="{C14923C6-B047-45AB-BE9A-9D8B23890408}" type="presParOf" srcId="{C06D4C02-5470-462E-BF42-70695EE7A975}" destId="{99C45A96-A94F-4C36-B000-61B97C6AC63F}" srcOrd="2" destOrd="0" presId="urn:microsoft.com/office/officeart/2005/8/layout/pyramid1"/>
    <dgm:cxn modelId="{5D6E8632-1135-42E0-B0AE-FBFC2D2475D1}" type="presParOf" srcId="{99C45A96-A94F-4C36-B000-61B97C6AC63F}" destId="{1ACE1BA4-158D-48A6-B707-887DB891F7E1}" srcOrd="0" destOrd="0" presId="urn:microsoft.com/office/officeart/2005/8/layout/pyramid1"/>
    <dgm:cxn modelId="{B5BC1FFC-6B8C-4517-9009-D41CB4A0CE71}" type="presParOf" srcId="{99C45A96-A94F-4C36-B000-61B97C6AC63F}" destId="{4F9EBB18-D94D-43D4-B979-F4B31CA7647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E6506-B2E0-4E19-9D52-88D4AF448B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102FA-162F-42D9-9E37-CF2996E3450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2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по кредитным договорам/ </a:t>
          </a:r>
        </a:p>
        <a:p>
          <a:r>
            <a:rPr lang="ru-RU" sz="22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договорам займа</a:t>
          </a:r>
        </a:p>
      </dgm:t>
    </dgm:pt>
    <dgm:pt modelId="{2632F9A2-3490-46E5-961F-401E2DE90698}" type="parTrans" cxnId="{7411A316-59A5-4903-9C4F-477A1D5910AF}">
      <dgm:prSet/>
      <dgm:spPr/>
      <dgm:t>
        <a:bodyPr/>
        <a:lstStyle/>
        <a:p>
          <a:endParaRPr lang="ru-RU"/>
        </a:p>
      </dgm:t>
    </dgm:pt>
    <dgm:pt modelId="{7D127DBD-057C-4B11-A96C-19A5975F1FBF}" type="sibTrans" cxnId="{7411A316-59A5-4903-9C4F-477A1D5910AF}">
      <dgm:prSet/>
      <dgm:spPr/>
      <dgm:t>
        <a:bodyPr/>
        <a:lstStyle/>
        <a:p>
          <a:endParaRPr lang="ru-RU"/>
        </a:p>
      </dgm:t>
    </dgm:pt>
    <dgm:pt modelId="{81D2CB5F-DAC0-4107-8E6E-8C084D69395F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pPr algn="just"/>
          <a:r>
            <a:rPr lang="ru-RU" sz="1850" b="1" dirty="0" smtClean="0">
              <a:latin typeface="Arial" pitchFamily="34" charset="0"/>
              <a:cs typeface="Arial" pitchFamily="34" charset="0"/>
            </a:rPr>
            <a:t>на цели: финансирования текущей деятельности </a:t>
          </a:r>
          <a:r>
            <a:rPr lang="ru-RU" sz="1850" b="0" i="1" dirty="0" smtClean="0">
              <a:latin typeface="Arial" pitchFamily="34" charset="0"/>
              <a:cs typeface="Arial" pitchFamily="34" charset="0"/>
            </a:rPr>
            <a:t>(на приобретение сырья, материалов и пр.), </a:t>
          </a:r>
          <a:endParaRPr lang="ru-RU" sz="1850" b="0" i="1" dirty="0">
            <a:latin typeface="Arial" pitchFamily="34" charset="0"/>
            <a:cs typeface="Arial" pitchFamily="34" charset="0"/>
          </a:endParaRPr>
        </a:p>
      </dgm:t>
    </dgm:pt>
    <dgm:pt modelId="{42B2CF67-E5F5-4DD1-B186-22221B2640FC}" type="parTrans" cxnId="{A92DCED3-421A-4BEB-836E-D56D49DEDF58}">
      <dgm:prSet/>
      <dgm:spPr/>
      <dgm:t>
        <a:bodyPr/>
        <a:lstStyle/>
        <a:p>
          <a:endParaRPr lang="ru-RU"/>
        </a:p>
      </dgm:t>
    </dgm:pt>
    <dgm:pt modelId="{746C3A94-4641-466E-81D9-D5D8FFE070C1}" type="sibTrans" cxnId="{A92DCED3-421A-4BEB-836E-D56D49DEDF58}">
      <dgm:prSet/>
      <dgm:spPr/>
      <dgm:t>
        <a:bodyPr/>
        <a:lstStyle/>
        <a:p>
          <a:endParaRPr lang="ru-RU"/>
        </a:p>
      </dgm:t>
    </dgm:pt>
    <dgm:pt modelId="{609FFBCD-2075-4512-AC94-D52FC86E3976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pPr algn="just"/>
          <a:r>
            <a:rPr lang="ru-RU" sz="1850" b="1" dirty="0" smtClean="0">
              <a:latin typeface="Arial" pitchFamily="34" charset="0"/>
              <a:cs typeface="Arial" pitchFamily="34" charset="0"/>
            </a:rPr>
            <a:t>на цели инвестиционного характера </a:t>
          </a:r>
          <a:r>
            <a:rPr lang="ru-RU" sz="1850" b="0" i="1" dirty="0" smtClean="0">
              <a:latin typeface="Arial" pitchFamily="34" charset="0"/>
              <a:cs typeface="Arial" pitchFamily="34" charset="0"/>
            </a:rPr>
            <a:t>(вложения в основные фонды, строительство, ремонт и пр.),</a:t>
          </a:r>
          <a:endParaRPr lang="ru-RU" sz="1850" b="0" i="1" dirty="0">
            <a:latin typeface="Arial" pitchFamily="34" charset="0"/>
            <a:cs typeface="Arial" pitchFamily="34" charset="0"/>
          </a:endParaRPr>
        </a:p>
      </dgm:t>
    </dgm:pt>
    <dgm:pt modelId="{525BD752-2CF3-4F02-B232-9B1DAEC688AE}" type="parTrans" cxnId="{C0D7DD4D-F52C-475A-9760-04E05A35E7FF}">
      <dgm:prSet/>
      <dgm:spPr/>
      <dgm:t>
        <a:bodyPr/>
        <a:lstStyle/>
        <a:p>
          <a:endParaRPr lang="ru-RU"/>
        </a:p>
      </dgm:t>
    </dgm:pt>
    <dgm:pt modelId="{339815EC-0860-45F5-97D2-ED3D67FAC2AB}" type="sibTrans" cxnId="{C0D7DD4D-F52C-475A-9760-04E05A35E7FF}">
      <dgm:prSet/>
      <dgm:spPr/>
      <dgm:t>
        <a:bodyPr/>
        <a:lstStyle/>
        <a:p>
          <a:endParaRPr lang="ru-RU"/>
        </a:p>
      </dgm:t>
    </dgm:pt>
    <dgm:pt modelId="{6FE3FBDA-62CA-4C36-9336-C5CAF746E75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2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по договорам предоставления банковской гарантии</a:t>
          </a:r>
          <a:endParaRPr lang="ru-RU" sz="22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CA1F2657-9530-450E-BE8A-114417C64E15}" type="parTrans" cxnId="{4CD3633B-86A5-425A-8546-FA7447DEDCAC}">
      <dgm:prSet/>
      <dgm:spPr/>
      <dgm:t>
        <a:bodyPr/>
        <a:lstStyle/>
        <a:p>
          <a:endParaRPr lang="ru-RU"/>
        </a:p>
      </dgm:t>
    </dgm:pt>
    <dgm:pt modelId="{66C40674-2C66-4AE2-ACD9-7572514743DF}" type="sibTrans" cxnId="{4CD3633B-86A5-425A-8546-FA7447DEDCAC}">
      <dgm:prSet/>
      <dgm:spPr/>
      <dgm:t>
        <a:bodyPr/>
        <a:lstStyle/>
        <a:p>
          <a:endParaRPr lang="ru-RU"/>
        </a:p>
      </dgm:t>
    </dgm:pt>
    <dgm:pt modelId="{7E38CAE0-DBDE-42E5-8AD4-79764ACB72E6}">
      <dgm:prSet phldrT="[Текст]" custT="1"/>
      <dgm:spPr>
        <a:solidFill>
          <a:srgbClr val="CCECFF">
            <a:alpha val="90000"/>
          </a:srgbClr>
        </a:solidFill>
      </dgm:spPr>
      <dgm:t>
        <a:bodyPr/>
        <a:lstStyle/>
        <a:p>
          <a:pPr algn="just"/>
          <a:r>
            <a:rPr lang="ru-RU" sz="1850" b="1" dirty="0" smtClean="0">
              <a:latin typeface="Arial" pitchFamily="34" charset="0"/>
              <a:cs typeface="Arial" pitchFamily="34" charset="0"/>
            </a:rPr>
            <a:t>в том числе, на цели исполнения субъектом МСП обязательств в рамках ФЗ-44, ФЗ-223;</a:t>
          </a:r>
          <a:endParaRPr lang="ru-RU" sz="1850" b="1" dirty="0">
            <a:latin typeface="Arial" pitchFamily="34" charset="0"/>
            <a:cs typeface="Arial" pitchFamily="34" charset="0"/>
          </a:endParaRPr>
        </a:p>
      </dgm:t>
    </dgm:pt>
    <dgm:pt modelId="{98EE75A2-A19D-4139-9372-33E89EFAB04E}" type="parTrans" cxnId="{A085E1BC-EAAF-4A3A-97D4-31B2BB648ED4}">
      <dgm:prSet/>
      <dgm:spPr/>
      <dgm:t>
        <a:bodyPr/>
        <a:lstStyle/>
        <a:p>
          <a:endParaRPr lang="ru-RU"/>
        </a:p>
      </dgm:t>
    </dgm:pt>
    <dgm:pt modelId="{DC253F1A-5271-46B7-B2C7-8479A4FAC5BF}" type="sibTrans" cxnId="{A085E1BC-EAAF-4A3A-97D4-31B2BB648ED4}">
      <dgm:prSet/>
      <dgm:spPr/>
      <dgm:t>
        <a:bodyPr/>
        <a:lstStyle/>
        <a:p>
          <a:endParaRPr lang="ru-RU"/>
        </a:p>
      </dgm:t>
    </dgm:pt>
    <dgm:pt modelId="{BC34EC35-36E4-4F42-9E71-4A20A6DCCBE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2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по договорам финансовой аренды (лизинга)</a:t>
          </a:r>
          <a:endParaRPr lang="ru-RU" sz="22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7FB067D8-C980-4CA3-8996-B9284BEC010E}" type="parTrans" cxnId="{7012BE19-AE5A-432A-92B5-A8E8B55B9D4F}">
      <dgm:prSet/>
      <dgm:spPr/>
      <dgm:t>
        <a:bodyPr/>
        <a:lstStyle/>
        <a:p>
          <a:endParaRPr lang="ru-RU"/>
        </a:p>
      </dgm:t>
    </dgm:pt>
    <dgm:pt modelId="{4AFB8113-B0EF-44F8-9CE7-C8EB55ACAE43}" type="sibTrans" cxnId="{7012BE19-AE5A-432A-92B5-A8E8B55B9D4F}">
      <dgm:prSet/>
      <dgm:spPr/>
      <dgm:t>
        <a:bodyPr/>
        <a:lstStyle/>
        <a:p>
          <a:endParaRPr lang="ru-RU"/>
        </a:p>
      </dgm:t>
    </dgm:pt>
    <dgm:pt modelId="{4152AD20-D0AF-4C9F-B7F9-0B212182927D}">
      <dgm:prSet phldrT="[Текст]" custT="1"/>
      <dgm:spPr>
        <a:solidFill>
          <a:srgbClr val="CCECFF">
            <a:alpha val="90000"/>
          </a:srgbClr>
        </a:solidFill>
      </dgm:spPr>
      <dgm:t>
        <a:bodyPr/>
        <a:lstStyle/>
        <a:p>
          <a:pPr algn="l"/>
          <a:r>
            <a:rPr lang="ru-RU" sz="1850" b="1" dirty="0" smtClean="0">
              <a:latin typeface="Arial" pitchFamily="34" charset="0"/>
              <a:cs typeface="Arial" pitchFamily="34" charset="0"/>
            </a:rPr>
            <a:t>с целью приобретения в лизинг оборудования, автотранспорта, спецтехники и пр.</a:t>
          </a:r>
          <a:endParaRPr lang="ru-RU" sz="1850" b="1" dirty="0">
            <a:latin typeface="Arial" pitchFamily="34" charset="0"/>
            <a:cs typeface="Arial" pitchFamily="34" charset="0"/>
          </a:endParaRPr>
        </a:p>
      </dgm:t>
    </dgm:pt>
    <dgm:pt modelId="{3217FE5E-92DD-466F-B1D4-AA4ED891A3A4}" type="parTrans" cxnId="{26E519D6-3571-4B5D-9875-D2505545A758}">
      <dgm:prSet/>
      <dgm:spPr/>
      <dgm:t>
        <a:bodyPr/>
        <a:lstStyle/>
        <a:p>
          <a:endParaRPr lang="ru-RU"/>
        </a:p>
      </dgm:t>
    </dgm:pt>
    <dgm:pt modelId="{D94F8813-A3A9-45A7-A08E-76A0ADC8A0D5}" type="sibTrans" cxnId="{26E519D6-3571-4B5D-9875-D2505545A758}">
      <dgm:prSet/>
      <dgm:spPr/>
      <dgm:t>
        <a:bodyPr/>
        <a:lstStyle/>
        <a:p>
          <a:endParaRPr lang="ru-RU"/>
        </a:p>
      </dgm:t>
    </dgm:pt>
    <dgm:pt modelId="{EE3C5872-1393-4147-A050-CC48A88C9606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pPr algn="just"/>
          <a:r>
            <a:rPr lang="ru-RU" sz="1850" b="1" dirty="0" smtClean="0">
              <a:latin typeface="Arial" pitchFamily="34" charset="0"/>
              <a:cs typeface="Arial" pitchFamily="34" charset="0"/>
            </a:rPr>
            <a:t>на пополнение портфеля займов </a:t>
          </a:r>
          <a:r>
            <a:rPr lang="ru-RU" sz="1850" b="0" i="1" dirty="0" smtClean="0">
              <a:latin typeface="Arial" pitchFamily="34" charset="0"/>
              <a:cs typeface="Arial" pitchFamily="34" charset="0"/>
            </a:rPr>
            <a:t>(для </a:t>
          </a:r>
          <a:r>
            <a:rPr lang="ru-RU" sz="1850" b="0" i="1" dirty="0" err="1" smtClean="0">
              <a:latin typeface="Arial" pitchFamily="34" charset="0"/>
              <a:cs typeface="Arial" pitchFamily="34" charset="0"/>
            </a:rPr>
            <a:t>микрофинансовых</a:t>
          </a:r>
          <a:r>
            <a:rPr lang="ru-RU" sz="1850" b="0" i="1" dirty="0" smtClean="0">
              <a:latin typeface="Arial" pitchFamily="34" charset="0"/>
              <a:cs typeface="Arial" pitchFamily="34" charset="0"/>
            </a:rPr>
            <a:t> организаций);</a:t>
          </a:r>
          <a:endParaRPr lang="ru-RU" sz="1850" b="0" i="1" dirty="0">
            <a:latin typeface="Arial" pitchFamily="34" charset="0"/>
            <a:cs typeface="Arial" pitchFamily="34" charset="0"/>
          </a:endParaRPr>
        </a:p>
      </dgm:t>
    </dgm:pt>
    <dgm:pt modelId="{EB84BF50-03C5-48C3-B792-FD822A8A4963}" type="parTrans" cxnId="{D262AF39-1F62-409E-A018-21C70BB27CC4}">
      <dgm:prSet/>
      <dgm:spPr/>
      <dgm:t>
        <a:bodyPr/>
        <a:lstStyle/>
        <a:p>
          <a:endParaRPr lang="ru-RU"/>
        </a:p>
      </dgm:t>
    </dgm:pt>
    <dgm:pt modelId="{9DA20CD8-A9A4-4D98-A248-3B782117B94D}" type="sibTrans" cxnId="{D262AF39-1F62-409E-A018-21C70BB27CC4}">
      <dgm:prSet/>
      <dgm:spPr/>
      <dgm:t>
        <a:bodyPr/>
        <a:lstStyle/>
        <a:p>
          <a:endParaRPr lang="ru-RU"/>
        </a:p>
      </dgm:t>
    </dgm:pt>
    <dgm:pt modelId="{A5772927-BDF4-4700-918B-56A11DFCDC19}">
      <dgm:prSet phldrT="[Текст]" custT="1"/>
      <dgm:spPr>
        <a:solidFill>
          <a:srgbClr val="CCECFF">
            <a:alpha val="89804"/>
          </a:srgbClr>
        </a:solidFill>
      </dgm:spPr>
      <dgm:t>
        <a:bodyPr/>
        <a:lstStyle/>
        <a:p>
          <a:pPr algn="just"/>
          <a:r>
            <a:rPr lang="ru-RU" sz="1850" b="1" dirty="0" smtClean="0">
              <a:latin typeface="Arial" pitchFamily="34" charset="0"/>
              <a:cs typeface="Arial" pitchFamily="34" charset="0"/>
            </a:rPr>
            <a:t>на цели рефинансирования  ранее оформленных кредитов/займов,</a:t>
          </a:r>
          <a:endParaRPr lang="ru-RU" sz="1850" b="1" dirty="0">
            <a:latin typeface="Arial" pitchFamily="34" charset="0"/>
            <a:cs typeface="Arial" pitchFamily="34" charset="0"/>
          </a:endParaRPr>
        </a:p>
      </dgm:t>
    </dgm:pt>
    <dgm:pt modelId="{C0E594A1-644F-446E-B3ED-B62BF6469CE0}" type="parTrans" cxnId="{5D92D107-5F31-4FC2-86A6-834C3489E9FC}">
      <dgm:prSet/>
      <dgm:spPr/>
    </dgm:pt>
    <dgm:pt modelId="{1018B200-D76D-440C-BC22-41DFEF757E9C}" type="sibTrans" cxnId="{5D92D107-5F31-4FC2-86A6-834C3489E9FC}">
      <dgm:prSet/>
      <dgm:spPr/>
    </dgm:pt>
    <dgm:pt modelId="{051A253A-F417-4F44-80A7-8B468FC2D51D}" type="pres">
      <dgm:prSet presAssocID="{D61E6506-B2E0-4E19-9D52-88D4AF448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04A6D-B126-437D-9319-1EEFC96CDA2B}" type="pres">
      <dgm:prSet presAssocID="{F80102FA-162F-42D9-9E37-CF2996E34507}" presName="linNode" presStyleCnt="0"/>
      <dgm:spPr/>
    </dgm:pt>
    <dgm:pt modelId="{8A23247F-CCB8-49DB-AE7C-DFB8D33FED9C}" type="pres">
      <dgm:prSet presAssocID="{F80102FA-162F-42D9-9E37-CF2996E34507}" presName="parentText" presStyleLbl="node1" presStyleIdx="0" presStyleCnt="3" custScaleX="85158" custScaleY="84203" custLinFactNeighborX="-56" custLinFactNeighborY="-20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1BC8D-B0D8-4BD4-A6D5-0EE8382D023D}" type="pres">
      <dgm:prSet presAssocID="{F80102FA-162F-42D9-9E37-CF2996E34507}" presName="descendantText" presStyleLbl="alignAccFollowNode1" presStyleIdx="0" presStyleCnt="3" custScaleX="151737" custScaleY="110224" custLinFactNeighborX="2590" custLinFactNeighborY="-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5F51-9CAB-4EAF-8AF7-AEB691C1548B}" type="pres">
      <dgm:prSet presAssocID="{7D127DBD-057C-4B11-A96C-19A5975F1FBF}" presName="sp" presStyleCnt="0"/>
      <dgm:spPr/>
    </dgm:pt>
    <dgm:pt modelId="{C1DDAD76-625D-496B-BD1C-20BECE27D36C}" type="pres">
      <dgm:prSet presAssocID="{6FE3FBDA-62CA-4C36-9336-C5CAF746E755}" presName="linNode" presStyleCnt="0"/>
      <dgm:spPr/>
    </dgm:pt>
    <dgm:pt modelId="{5E732F99-9577-4C80-BAD7-909243C969B6}" type="pres">
      <dgm:prSet presAssocID="{6FE3FBDA-62CA-4C36-9336-C5CAF746E755}" presName="parentText" presStyleLbl="node1" presStyleIdx="1" presStyleCnt="3" custScaleX="85655" custScaleY="47816" custLinFactNeighborX="1248" custLinFactNeighborY="-2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4993-5AB9-4EC4-982E-BB70AEDD000C}" type="pres">
      <dgm:prSet presAssocID="{6FE3FBDA-62CA-4C36-9336-C5CAF746E755}" presName="descendantText" presStyleLbl="alignAccFollowNode1" presStyleIdx="1" presStyleCnt="3" custScaleX="89237" custScaleY="50355" custLinFactNeighborX="6095" custLinFactNeighborY="-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AA909-E4E6-4A52-875F-0A85D73BE803}" type="pres">
      <dgm:prSet presAssocID="{66C40674-2C66-4AE2-ACD9-7572514743DF}" presName="sp" presStyleCnt="0"/>
      <dgm:spPr/>
    </dgm:pt>
    <dgm:pt modelId="{FD03E0AB-9B22-43E6-8048-99F23E2E110E}" type="pres">
      <dgm:prSet presAssocID="{BC34EC35-36E4-4F42-9E71-4A20A6DCCBE4}" presName="linNode" presStyleCnt="0"/>
      <dgm:spPr/>
    </dgm:pt>
    <dgm:pt modelId="{259F4A7C-9CEC-4336-A734-5DAE0957348C}" type="pres">
      <dgm:prSet presAssocID="{BC34EC35-36E4-4F42-9E71-4A20A6DCCBE4}" presName="parentText" presStyleLbl="node1" presStyleIdx="2" presStyleCnt="3" custScaleX="98934" custScaleY="52498" custLinFactNeighborX="-44" custLinFactNeighborY="-5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3576C-9786-4CD0-8126-3D0CE816671D}" type="pres">
      <dgm:prSet presAssocID="{BC34EC35-36E4-4F42-9E71-4A20A6DCCBE4}" presName="descendantText" presStyleLbl="alignAccFollowNode1" presStyleIdx="2" presStyleCnt="3" custScaleX="59102" custScaleY="71173" custLinFactNeighborX="1998" custLinFactNeighborY="-8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519D6-3571-4B5D-9875-D2505545A758}" srcId="{BC34EC35-36E4-4F42-9E71-4A20A6DCCBE4}" destId="{4152AD20-D0AF-4C9F-B7F9-0B212182927D}" srcOrd="0" destOrd="0" parTransId="{3217FE5E-92DD-466F-B1D4-AA4ED891A3A4}" sibTransId="{D94F8813-A3A9-45A7-A08E-76A0ADC8A0D5}"/>
    <dgm:cxn modelId="{B6A16F04-13FA-4FF1-884D-A58C1DEC201B}" type="presOf" srcId="{4152AD20-D0AF-4C9F-B7F9-0B212182927D}" destId="{1403576C-9786-4CD0-8126-3D0CE816671D}" srcOrd="0" destOrd="0" presId="urn:microsoft.com/office/officeart/2005/8/layout/vList5"/>
    <dgm:cxn modelId="{A92DCED3-421A-4BEB-836E-D56D49DEDF58}" srcId="{F80102FA-162F-42D9-9E37-CF2996E34507}" destId="{81D2CB5F-DAC0-4107-8E6E-8C084D69395F}" srcOrd="0" destOrd="0" parTransId="{42B2CF67-E5F5-4DD1-B186-22221B2640FC}" sibTransId="{746C3A94-4641-466E-81D9-D5D8FFE070C1}"/>
    <dgm:cxn modelId="{CCEAEF3C-6801-4724-BA30-849C10B7C313}" type="presOf" srcId="{A5772927-BDF4-4700-918B-56A11DFCDC19}" destId="{ED11BC8D-B0D8-4BD4-A6D5-0EE8382D023D}" srcOrd="0" destOrd="2" presId="urn:microsoft.com/office/officeart/2005/8/layout/vList5"/>
    <dgm:cxn modelId="{A0765C8A-58CE-4574-961C-32D8D7A6C0F0}" type="presOf" srcId="{609FFBCD-2075-4512-AC94-D52FC86E3976}" destId="{ED11BC8D-B0D8-4BD4-A6D5-0EE8382D023D}" srcOrd="0" destOrd="1" presId="urn:microsoft.com/office/officeart/2005/8/layout/vList5"/>
    <dgm:cxn modelId="{D304F08A-BA05-46AF-9900-A91BE04F9408}" type="presOf" srcId="{D61E6506-B2E0-4E19-9D52-88D4AF448BDB}" destId="{051A253A-F417-4F44-80A7-8B468FC2D51D}" srcOrd="0" destOrd="0" presId="urn:microsoft.com/office/officeart/2005/8/layout/vList5"/>
    <dgm:cxn modelId="{25B0DDD7-2D6E-48F6-9237-677FA9FDBE02}" type="presOf" srcId="{BC34EC35-36E4-4F42-9E71-4A20A6DCCBE4}" destId="{259F4A7C-9CEC-4336-A734-5DAE0957348C}" srcOrd="0" destOrd="0" presId="urn:microsoft.com/office/officeart/2005/8/layout/vList5"/>
    <dgm:cxn modelId="{D262AF39-1F62-409E-A018-21C70BB27CC4}" srcId="{F80102FA-162F-42D9-9E37-CF2996E34507}" destId="{EE3C5872-1393-4147-A050-CC48A88C9606}" srcOrd="3" destOrd="0" parTransId="{EB84BF50-03C5-48C3-B792-FD822A8A4963}" sibTransId="{9DA20CD8-A9A4-4D98-A248-3B782117B94D}"/>
    <dgm:cxn modelId="{4CD3633B-86A5-425A-8546-FA7447DEDCAC}" srcId="{D61E6506-B2E0-4E19-9D52-88D4AF448BDB}" destId="{6FE3FBDA-62CA-4C36-9336-C5CAF746E755}" srcOrd="1" destOrd="0" parTransId="{CA1F2657-9530-450E-BE8A-114417C64E15}" sibTransId="{66C40674-2C66-4AE2-ACD9-7572514743DF}"/>
    <dgm:cxn modelId="{40E97A64-35C4-45EC-BC33-36F89983D576}" type="presOf" srcId="{F80102FA-162F-42D9-9E37-CF2996E34507}" destId="{8A23247F-CCB8-49DB-AE7C-DFB8D33FED9C}" srcOrd="0" destOrd="0" presId="urn:microsoft.com/office/officeart/2005/8/layout/vList5"/>
    <dgm:cxn modelId="{A085E1BC-EAAF-4A3A-97D4-31B2BB648ED4}" srcId="{6FE3FBDA-62CA-4C36-9336-C5CAF746E755}" destId="{7E38CAE0-DBDE-42E5-8AD4-79764ACB72E6}" srcOrd="0" destOrd="0" parTransId="{98EE75A2-A19D-4139-9372-33E89EFAB04E}" sibTransId="{DC253F1A-5271-46B7-B2C7-8479A4FAC5BF}"/>
    <dgm:cxn modelId="{273700CA-AF38-48DA-B175-F57A16AEE2AE}" type="presOf" srcId="{7E38CAE0-DBDE-42E5-8AD4-79764ACB72E6}" destId="{BD564993-5AB9-4EC4-982E-BB70AEDD000C}" srcOrd="0" destOrd="0" presId="urn:microsoft.com/office/officeart/2005/8/layout/vList5"/>
    <dgm:cxn modelId="{7012BE19-AE5A-432A-92B5-A8E8B55B9D4F}" srcId="{D61E6506-B2E0-4E19-9D52-88D4AF448BDB}" destId="{BC34EC35-36E4-4F42-9E71-4A20A6DCCBE4}" srcOrd="2" destOrd="0" parTransId="{7FB067D8-C980-4CA3-8996-B9284BEC010E}" sibTransId="{4AFB8113-B0EF-44F8-9CE7-C8EB55ACAE43}"/>
    <dgm:cxn modelId="{4BACA05A-02B2-4725-AB41-8E385342B0C8}" type="presOf" srcId="{EE3C5872-1393-4147-A050-CC48A88C9606}" destId="{ED11BC8D-B0D8-4BD4-A6D5-0EE8382D023D}" srcOrd="0" destOrd="3" presId="urn:microsoft.com/office/officeart/2005/8/layout/vList5"/>
    <dgm:cxn modelId="{5D92D107-5F31-4FC2-86A6-834C3489E9FC}" srcId="{F80102FA-162F-42D9-9E37-CF2996E34507}" destId="{A5772927-BDF4-4700-918B-56A11DFCDC19}" srcOrd="2" destOrd="0" parTransId="{C0E594A1-644F-446E-B3ED-B62BF6469CE0}" sibTransId="{1018B200-D76D-440C-BC22-41DFEF757E9C}"/>
    <dgm:cxn modelId="{3A65AF8D-5F79-406B-8F2F-D1CB5456DB5D}" type="presOf" srcId="{81D2CB5F-DAC0-4107-8E6E-8C084D69395F}" destId="{ED11BC8D-B0D8-4BD4-A6D5-0EE8382D023D}" srcOrd="0" destOrd="0" presId="urn:microsoft.com/office/officeart/2005/8/layout/vList5"/>
    <dgm:cxn modelId="{C0D7DD4D-F52C-475A-9760-04E05A35E7FF}" srcId="{F80102FA-162F-42D9-9E37-CF2996E34507}" destId="{609FFBCD-2075-4512-AC94-D52FC86E3976}" srcOrd="1" destOrd="0" parTransId="{525BD752-2CF3-4F02-B232-9B1DAEC688AE}" sibTransId="{339815EC-0860-45F5-97D2-ED3D67FAC2AB}"/>
    <dgm:cxn modelId="{5751F2A1-543A-4463-9A9F-A9AA628CFC54}" type="presOf" srcId="{6FE3FBDA-62CA-4C36-9336-C5CAF746E755}" destId="{5E732F99-9577-4C80-BAD7-909243C969B6}" srcOrd="0" destOrd="0" presId="urn:microsoft.com/office/officeart/2005/8/layout/vList5"/>
    <dgm:cxn modelId="{7411A316-59A5-4903-9C4F-477A1D5910AF}" srcId="{D61E6506-B2E0-4E19-9D52-88D4AF448BDB}" destId="{F80102FA-162F-42D9-9E37-CF2996E34507}" srcOrd="0" destOrd="0" parTransId="{2632F9A2-3490-46E5-961F-401E2DE90698}" sibTransId="{7D127DBD-057C-4B11-A96C-19A5975F1FBF}"/>
    <dgm:cxn modelId="{D0E09B95-CE28-4180-915A-DDD231D97939}" type="presParOf" srcId="{051A253A-F417-4F44-80A7-8B468FC2D51D}" destId="{13F04A6D-B126-437D-9319-1EEFC96CDA2B}" srcOrd="0" destOrd="0" presId="urn:microsoft.com/office/officeart/2005/8/layout/vList5"/>
    <dgm:cxn modelId="{0E90E8E0-F220-4B29-888E-387394BE33C9}" type="presParOf" srcId="{13F04A6D-B126-437D-9319-1EEFC96CDA2B}" destId="{8A23247F-CCB8-49DB-AE7C-DFB8D33FED9C}" srcOrd="0" destOrd="0" presId="urn:microsoft.com/office/officeart/2005/8/layout/vList5"/>
    <dgm:cxn modelId="{0200228C-09BD-43E2-A509-A1BE1AD54C29}" type="presParOf" srcId="{13F04A6D-B126-437D-9319-1EEFC96CDA2B}" destId="{ED11BC8D-B0D8-4BD4-A6D5-0EE8382D023D}" srcOrd="1" destOrd="0" presId="urn:microsoft.com/office/officeart/2005/8/layout/vList5"/>
    <dgm:cxn modelId="{0E59904F-9765-496B-86E4-504D05B9B260}" type="presParOf" srcId="{051A253A-F417-4F44-80A7-8B468FC2D51D}" destId="{797F5F51-9CAB-4EAF-8AF7-AEB691C1548B}" srcOrd="1" destOrd="0" presId="urn:microsoft.com/office/officeart/2005/8/layout/vList5"/>
    <dgm:cxn modelId="{B21BF1C4-B606-4DED-9436-03300372DB6C}" type="presParOf" srcId="{051A253A-F417-4F44-80A7-8B468FC2D51D}" destId="{C1DDAD76-625D-496B-BD1C-20BECE27D36C}" srcOrd="2" destOrd="0" presId="urn:microsoft.com/office/officeart/2005/8/layout/vList5"/>
    <dgm:cxn modelId="{98DC5089-1EF0-4088-A485-900A2DCA6915}" type="presParOf" srcId="{C1DDAD76-625D-496B-BD1C-20BECE27D36C}" destId="{5E732F99-9577-4C80-BAD7-909243C969B6}" srcOrd="0" destOrd="0" presId="urn:microsoft.com/office/officeart/2005/8/layout/vList5"/>
    <dgm:cxn modelId="{119B9313-703F-43A8-8A1B-0E65AEA79D3F}" type="presParOf" srcId="{C1DDAD76-625D-496B-BD1C-20BECE27D36C}" destId="{BD564993-5AB9-4EC4-982E-BB70AEDD000C}" srcOrd="1" destOrd="0" presId="urn:microsoft.com/office/officeart/2005/8/layout/vList5"/>
    <dgm:cxn modelId="{57F7A682-CF53-49BF-81E3-508C2EB7A850}" type="presParOf" srcId="{051A253A-F417-4F44-80A7-8B468FC2D51D}" destId="{7F8AA909-E4E6-4A52-875F-0A85D73BE803}" srcOrd="3" destOrd="0" presId="urn:microsoft.com/office/officeart/2005/8/layout/vList5"/>
    <dgm:cxn modelId="{A883FAF8-C10B-4269-B006-D56F9AC41631}" type="presParOf" srcId="{051A253A-F417-4F44-80A7-8B468FC2D51D}" destId="{FD03E0AB-9B22-43E6-8048-99F23E2E110E}" srcOrd="4" destOrd="0" presId="urn:microsoft.com/office/officeart/2005/8/layout/vList5"/>
    <dgm:cxn modelId="{FF9DD804-A0E1-4870-B4DF-F883C1BF40C7}" type="presParOf" srcId="{FD03E0AB-9B22-43E6-8048-99F23E2E110E}" destId="{259F4A7C-9CEC-4336-A734-5DAE0957348C}" srcOrd="0" destOrd="0" presId="urn:microsoft.com/office/officeart/2005/8/layout/vList5"/>
    <dgm:cxn modelId="{C0252642-0193-46B5-8324-5B4ED2EECE86}" type="presParOf" srcId="{FD03E0AB-9B22-43E6-8048-99F23E2E110E}" destId="{1403576C-9786-4CD0-8126-3D0CE816671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4EAE6D-1484-4CDB-8C5A-0068F95D23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04E30-A2FA-4E5A-9766-EB4DF42C4577}">
      <dgm:prSet phldrT="[Текст]" custT="1"/>
      <dgm:spPr>
        <a:solidFill>
          <a:srgbClr val="FF66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3500" dirty="0" smtClean="0"/>
        </a:p>
        <a:p>
          <a:r>
            <a:rPr lang="ru-RU" sz="3600" b="1" dirty="0" smtClean="0">
              <a:solidFill>
                <a:schemeClr val="bg1"/>
              </a:solidFill>
            </a:rPr>
            <a:t>1</a:t>
          </a:r>
        </a:p>
      </dgm:t>
    </dgm:pt>
    <dgm:pt modelId="{4C546508-A098-4100-B541-A29FDFA0822B}" type="parTrans" cxnId="{8D15C5F4-1A78-4091-932A-BEB83FA47CAB}">
      <dgm:prSet/>
      <dgm:spPr/>
      <dgm:t>
        <a:bodyPr/>
        <a:lstStyle/>
        <a:p>
          <a:endParaRPr lang="ru-RU"/>
        </a:p>
      </dgm:t>
    </dgm:pt>
    <dgm:pt modelId="{9D54D000-32F5-49BC-93E8-E5809C717C0C}" type="sibTrans" cxnId="{8D15C5F4-1A78-4091-932A-BEB83FA47CAB}">
      <dgm:prSet/>
      <dgm:spPr/>
      <dgm:t>
        <a:bodyPr/>
        <a:lstStyle/>
        <a:p>
          <a:endParaRPr lang="ru-RU"/>
        </a:p>
      </dgm:t>
    </dgm:pt>
    <dgm:pt modelId="{879C3CA5-A03B-44B2-B9C2-96FCD8BE1E93}">
      <dgm:prSet phldrT="[Текст]" custT="1"/>
      <dgm:spPr>
        <a:solidFill>
          <a:srgbClr val="FFFFCC">
            <a:alpha val="89804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A50021"/>
              </a:solidFill>
            </a:rPr>
            <a:t>Соответствие ст.4, ст.14 Федерального закона №209;</a:t>
          </a:r>
          <a:endParaRPr lang="ru-RU" sz="2000" b="1" dirty="0">
            <a:solidFill>
              <a:srgbClr val="A50021"/>
            </a:solidFill>
          </a:endParaRPr>
        </a:p>
      </dgm:t>
    </dgm:pt>
    <dgm:pt modelId="{48A6B4A7-BAEB-4501-8DC4-483B20B28E07}" type="parTrans" cxnId="{4C21AA1C-EE9C-4A24-A037-F5EE91C0C7FF}">
      <dgm:prSet/>
      <dgm:spPr/>
      <dgm:t>
        <a:bodyPr/>
        <a:lstStyle/>
        <a:p>
          <a:endParaRPr lang="ru-RU"/>
        </a:p>
      </dgm:t>
    </dgm:pt>
    <dgm:pt modelId="{ED5F4140-6ACE-4F60-8C61-29E1CD4C9194}" type="sibTrans" cxnId="{4C21AA1C-EE9C-4A24-A037-F5EE91C0C7FF}">
      <dgm:prSet/>
      <dgm:spPr/>
      <dgm:t>
        <a:bodyPr/>
        <a:lstStyle/>
        <a:p>
          <a:endParaRPr lang="ru-RU"/>
        </a:p>
      </dgm:t>
    </dgm:pt>
    <dgm:pt modelId="{C188ADEC-CCB8-4142-9921-EC5F1BCF667E}">
      <dgm:prSet phldrT="[Текст]" custT="1"/>
      <dgm:spPr>
        <a:solidFill>
          <a:srgbClr val="CC0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3500" b="1" dirty="0" smtClean="0">
            <a:solidFill>
              <a:srgbClr val="800000"/>
            </a:solidFill>
          </a:endParaRPr>
        </a:p>
        <a:p>
          <a:r>
            <a:rPr lang="ru-RU" sz="3600" b="1" dirty="0" smtClean="0">
              <a:solidFill>
                <a:schemeClr val="bg1"/>
              </a:solidFill>
            </a:rPr>
            <a:t>2</a:t>
          </a:r>
          <a:endParaRPr lang="ru-RU" sz="3600" b="1" dirty="0">
            <a:solidFill>
              <a:schemeClr val="bg1"/>
            </a:solidFill>
          </a:endParaRPr>
        </a:p>
      </dgm:t>
    </dgm:pt>
    <dgm:pt modelId="{FE029C09-DF26-4A4B-811D-245C625F4057}" type="parTrans" cxnId="{9BE19B18-34B0-482E-8057-479B7D9EB24F}">
      <dgm:prSet/>
      <dgm:spPr/>
      <dgm:t>
        <a:bodyPr/>
        <a:lstStyle/>
        <a:p>
          <a:endParaRPr lang="ru-RU"/>
        </a:p>
      </dgm:t>
    </dgm:pt>
    <dgm:pt modelId="{43F49AE5-D483-4AD9-9989-A61B508E8B17}" type="sibTrans" cxnId="{9BE19B18-34B0-482E-8057-479B7D9EB24F}">
      <dgm:prSet/>
      <dgm:spPr/>
      <dgm:t>
        <a:bodyPr/>
        <a:lstStyle/>
        <a:p>
          <a:endParaRPr lang="ru-RU"/>
        </a:p>
      </dgm:t>
    </dgm:pt>
    <dgm:pt modelId="{7CD29181-72E8-4796-8511-143A60FB1540}">
      <dgm:prSet phldrT="[Текст]" custT="1"/>
      <dgm:spPr>
        <a:solidFill>
          <a:srgbClr val="FFFFCC">
            <a:alpha val="90000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A50021"/>
              </a:solidFill>
            </a:rPr>
            <a:t>Регистрация субъекта МСП  на территории Ростовской области;</a:t>
          </a:r>
        </a:p>
      </dgm:t>
    </dgm:pt>
    <dgm:pt modelId="{58965B8F-856D-4546-A58E-13B93346FFA5}" type="parTrans" cxnId="{8EC49385-2E01-441C-A22D-3B11248D612F}">
      <dgm:prSet/>
      <dgm:spPr/>
      <dgm:t>
        <a:bodyPr/>
        <a:lstStyle/>
        <a:p>
          <a:endParaRPr lang="ru-RU"/>
        </a:p>
      </dgm:t>
    </dgm:pt>
    <dgm:pt modelId="{E259C7FF-17EB-4763-AF20-BC3E4F5720CF}" type="sibTrans" cxnId="{8EC49385-2E01-441C-A22D-3B11248D612F}">
      <dgm:prSet/>
      <dgm:spPr/>
      <dgm:t>
        <a:bodyPr/>
        <a:lstStyle/>
        <a:p>
          <a:endParaRPr lang="ru-RU"/>
        </a:p>
      </dgm:t>
    </dgm:pt>
    <dgm:pt modelId="{93ABE2C4-5333-498C-8C1A-3C7947501ADA}">
      <dgm:prSet phldrT="[Текст]" custT="1"/>
      <dgm:spPr>
        <a:solidFill>
          <a:srgbClr val="CC0066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3500" b="1" dirty="0" smtClean="0">
            <a:solidFill>
              <a:srgbClr val="800000"/>
            </a:solidFill>
          </a:endParaRPr>
        </a:p>
        <a:p>
          <a:r>
            <a:rPr lang="ru-RU" sz="3600" b="1" dirty="0" smtClean="0">
              <a:solidFill>
                <a:schemeClr val="bg1"/>
              </a:solidFill>
            </a:rPr>
            <a:t>3</a:t>
          </a:r>
          <a:endParaRPr lang="ru-RU" sz="3600" b="1" dirty="0">
            <a:solidFill>
              <a:schemeClr val="bg1"/>
            </a:solidFill>
          </a:endParaRPr>
        </a:p>
      </dgm:t>
    </dgm:pt>
    <dgm:pt modelId="{64C007D3-513D-49A7-8ED8-5D5068D36840}" type="parTrans" cxnId="{DDA21808-1398-42E8-BA91-CA72D6B6F852}">
      <dgm:prSet/>
      <dgm:spPr/>
      <dgm:t>
        <a:bodyPr/>
        <a:lstStyle/>
        <a:p>
          <a:endParaRPr lang="ru-RU"/>
        </a:p>
      </dgm:t>
    </dgm:pt>
    <dgm:pt modelId="{70D588C8-EDDD-4F82-920A-1E15FAAB155E}" type="sibTrans" cxnId="{DDA21808-1398-42E8-BA91-CA72D6B6F852}">
      <dgm:prSet/>
      <dgm:spPr/>
      <dgm:t>
        <a:bodyPr/>
        <a:lstStyle/>
        <a:p>
          <a:endParaRPr lang="ru-RU"/>
        </a:p>
      </dgm:t>
    </dgm:pt>
    <dgm:pt modelId="{6FFA797C-B8F1-48BA-B9A8-371D4AE81DEC}">
      <dgm:prSet phldrT="[Текст]" custT="1"/>
      <dgm:spPr>
        <a:solidFill>
          <a:srgbClr val="FFFFCC">
            <a:alpha val="90000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A50021"/>
              </a:solidFill>
            </a:rPr>
            <a:t>Отсутствие просроченной задолженности по налогам, сборам и пр. в </a:t>
          </a:r>
          <a:r>
            <a:rPr lang="ru-RU" sz="2000" b="1" dirty="0" err="1" smtClean="0">
              <a:solidFill>
                <a:srgbClr val="A50021"/>
              </a:solidFill>
            </a:rPr>
            <a:t>бюджет.Фонды</a:t>
          </a:r>
          <a:r>
            <a:rPr lang="ru-RU" sz="2000" b="1" dirty="0" smtClean="0">
              <a:solidFill>
                <a:srgbClr val="A50021"/>
              </a:solidFill>
            </a:rPr>
            <a:t>,</a:t>
          </a:r>
        </a:p>
      </dgm:t>
    </dgm:pt>
    <dgm:pt modelId="{A498F31B-9C53-41D9-9065-C9EC73DD1B24}" type="parTrans" cxnId="{5FB2FC1D-5440-440C-AFCE-6E1464AC239E}">
      <dgm:prSet/>
      <dgm:spPr/>
      <dgm:t>
        <a:bodyPr/>
        <a:lstStyle/>
        <a:p>
          <a:endParaRPr lang="ru-RU"/>
        </a:p>
      </dgm:t>
    </dgm:pt>
    <dgm:pt modelId="{E48E1EDB-AA88-4D56-B9B0-B6D45625426F}" type="sibTrans" cxnId="{5FB2FC1D-5440-440C-AFCE-6E1464AC239E}">
      <dgm:prSet/>
      <dgm:spPr/>
      <dgm:t>
        <a:bodyPr/>
        <a:lstStyle/>
        <a:p>
          <a:endParaRPr lang="ru-RU"/>
        </a:p>
      </dgm:t>
    </dgm:pt>
    <dgm:pt modelId="{CE7CCF51-3EB8-4449-837F-7B8E3E229EC1}">
      <dgm:prSet phldrT="[Текст]" custT="1"/>
      <dgm:spPr>
        <a:solidFill>
          <a:srgbClr val="FFFFCC">
            <a:alpha val="90000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A50021"/>
              </a:solidFill>
            </a:rPr>
            <a:t>Отсутствие отрицательной кредитной истории;</a:t>
          </a:r>
        </a:p>
      </dgm:t>
    </dgm:pt>
    <dgm:pt modelId="{551F1F81-A4E1-4908-89CC-6CCCE8730E40}" type="parTrans" cxnId="{12B68205-2C93-40EA-AE61-E20CAB4115B0}">
      <dgm:prSet/>
      <dgm:spPr/>
      <dgm:t>
        <a:bodyPr/>
        <a:lstStyle/>
        <a:p>
          <a:endParaRPr lang="ru-RU"/>
        </a:p>
      </dgm:t>
    </dgm:pt>
    <dgm:pt modelId="{F07880BB-86A9-4D5A-B523-818AE95B4DFE}" type="sibTrans" cxnId="{12B68205-2C93-40EA-AE61-E20CAB4115B0}">
      <dgm:prSet/>
      <dgm:spPr/>
      <dgm:t>
        <a:bodyPr/>
        <a:lstStyle/>
        <a:p>
          <a:endParaRPr lang="ru-RU"/>
        </a:p>
      </dgm:t>
    </dgm:pt>
    <dgm:pt modelId="{434CDEC1-BA60-42D9-B6DB-BAB0E10C07CF}">
      <dgm:prSet custT="1"/>
      <dgm:spPr>
        <a:solidFill>
          <a:srgbClr val="990033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3500" b="1" dirty="0" smtClean="0">
            <a:solidFill>
              <a:srgbClr val="800000"/>
            </a:solidFill>
          </a:endParaRPr>
        </a:p>
        <a:p>
          <a:r>
            <a:rPr lang="ru-RU" sz="3600" b="1" dirty="0" smtClean="0">
              <a:solidFill>
                <a:schemeClr val="bg1"/>
              </a:solidFill>
            </a:rPr>
            <a:t>4</a:t>
          </a:r>
          <a:endParaRPr lang="ru-RU" sz="3600" b="1" dirty="0">
            <a:solidFill>
              <a:schemeClr val="bg1"/>
            </a:solidFill>
          </a:endParaRPr>
        </a:p>
      </dgm:t>
    </dgm:pt>
    <dgm:pt modelId="{87B38017-F14E-435D-B28C-E2FB6428CE34}" type="parTrans" cxnId="{3CE474C0-B67F-4DDA-B010-C1726AB48BE6}">
      <dgm:prSet/>
      <dgm:spPr/>
      <dgm:t>
        <a:bodyPr/>
        <a:lstStyle/>
        <a:p>
          <a:endParaRPr lang="ru-RU"/>
        </a:p>
      </dgm:t>
    </dgm:pt>
    <dgm:pt modelId="{CC57CDCA-395C-4B11-9AAA-453713522400}" type="sibTrans" cxnId="{3CE474C0-B67F-4DDA-B010-C1726AB48BE6}">
      <dgm:prSet/>
      <dgm:spPr/>
      <dgm:t>
        <a:bodyPr/>
        <a:lstStyle/>
        <a:p>
          <a:endParaRPr lang="ru-RU"/>
        </a:p>
      </dgm:t>
    </dgm:pt>
    <dgm:pt modelId="{19B7E13C-5640-4BBD-B18E-E96E84F5EF4C}">
      <dgm:prSet custT="1"/>
      <dgm:spPr>
        <a:solidFill>
          <a:srgbClr val="FFFFCC">
            <a:alpha val="90000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A50021"/>
              </a:solidFill>
            </a:rPr>
            <a:t>Отсутствие процедур банкротства, финансового оздоровления; </a:t>
          </a:r>
        </a:p>
      </dgm:t>
    </dgm:pt>
    <dgm:pt modelId="{4C2C66E6-61B2-46C0-A37E-BE7FDE85D61E}" type="parTrans" cxnId="{52702214-4C23-475E-B196-2EA99FC39FF0}">
      <dgm:prSet/>
      <dgm:spPr/>
      <dgm:t>
        <a:bodyPr/>
        <a:lstStyle/>
        <a:p>
          <a:endParaRPr lang="ru-RU"/>
        </a:p>
      </dgm:t>
    </dgm:pt>
    <dgm:pt modelId="{13F18EAA-591D-4000-9FDA-5B695295646E}" type="sibTrans" cxnId="{52702214-4C23-475E-B196-2EA99FC39FF0}">
      <dgm:prSet/>
      <dgm:spPr/>
      <dgm:t>
        <a:bodyPr/>
        <a:lstStyle/>
        <a:p>
          <a:endParaRPr lang="ru-RU"/>
        </a:p>
      </dgm:t>
    </dgm:pt>
    <dgm:pt modelId="{97CFA15B-71CA-4B18-96B7-386060875F0F}">
      <dgm:prSet phldrT="[Текст]" custT="1"/>
      <dgm:spPr>
        <a:solidFill>
          <a:srgbClr val="FFFFCC">
            <a:alpha val="89804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A50021"/>
              </a:solidFill>
            </a:rPr>
            <a:t>Регистрация в Едином реестре субъектов малого и среднего предпринимательства;</a:t>
          </a:r>
          <a:endParaRPr lang="ru-RU" sz="2000" b="1" dirty="0">
            <a:solidFill>
              <a:srgbClr val="A50021"/>
            </a:solidFill>
          </a:endParaRPr>
        </a:p>
      </dgm:t>
    </dgm:pt>
    <dgm:pt modelId="{6BA06063-DD92-4F0F-B075-E31AB20C3303}" type="parTrans" cxnId="{31F23FD5-E0D2-4CE5-B281-FEC68092EC9E}">
      <dgm:prSet/>
      <dgm:spPr/>
      <dgm:t>
        <a:bodyPr/>
        <a:lstStyle/>
        <a:p>
          <a:endParaRPr lang="ru-RU"/>
        </a:p>
      </dgm:t>
    </dgm:pt>
    <dgm:pt modelId="{B384DD88-0562-456A-8F79-B17BD205A9FC}" type="sibTrans" cxnId="{31F23FD5-E0D2-4CE5-B281-FEC68092EC9E}">
      <dgm:prSet/>
      <dgm:spPr/>
      <dgm:t>
        <a:bodyPr/>
        <a:lstStyle/>
        <a:p>
          <a:endParaRPr lang="ru-RU"/>
        </a:p>
      </dgm:t>
    </dgm:pt>
    <dgm:pt modelId="{431B0793-39E6-4734-9C19-82FDE3E13214}" type="pres">
      <dgm:prSet presAssocID="{244EAE6D-1484-4CDB-8C5A-0068F95D23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F6718-AE72-45A7-820C-3A7856EBEFCF}" type="pres">
      <dgm:prSet presAssocID="{84E04E30-A2FA-4E5A-9766-EB4DF42C4577}" presName="composite" presStyleCnt="0"/>
      <dgm:spPr/>
    </dgm:pt>
    <dgm:pt modelId="{25551D77-3980-4D45-A053-BC8738E9294C}" type="pres">
      <dgm:prSet presAssocID="{84E04E30-A2FA-4E5A-9766-EB4DF42C4577}" presName="parentText" presStyleLbl="alignNode1" presStyleIdx="0" presStyleCnt="4" custScaleX="150590" custLinFactNeighborX="890" custLinFactNeighborY="-159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70BA5-B570-4C76-945E-206EE41BE233}" type="pres">
      <dgm:prSet presAssocID="{84E04E30-A2FA-4E5A-9766-EB4DF42C4577}" presName="descendantText" presStyleLbl="alignAcc1" presStyleIdx="0" presStyleCnt="4" custScaleX="86902" custScaleY="220534" custLinFactNeighborX="1350" custLinFactNeighborY="-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6D980-FBA4-40BF-BDA0-63C09F15552A}" type="pres">
      <dgm:prSet presAssocID="{9D54D000-32F5-49BC-93E8-E5809C717C0C}" presName="sp" presStyleCnt="0"/>
      <dgm:spPr/>
    </dgm:pt>
    <dgm:pt modelId="{421151D1-F0B4-41D7-89B3-D249AAA87A91}" type="pres">
      <dgm:prSet presAssocID="{C188ADEC-CCB8-4142-9921-EC5F1BCF667E}" presName="composite" presStyleCnt="0"/>
      <dgm:spPr/>
    </dgm:pt>
    <dgm:pt modelId="{D6DD2AD7-4D82-4ED9-B9E0-E8FC5FA0CC67}" type="pres">
      <dgm:prSet presAssocID="{C188ADEC-CCB8-4142-9921-EC5F1BCF667E}" presName="parentText" presStyleLbl="alignNode1" presStyleIdx="1" presStyleCnt="4" custScaleX="147725" custLinFactNeighborX="-915" custLinFactNeighborY="10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E363F-3E2B-42F4-A5D2-366785CF5B24}" type="pres">
      <dgm:prSet presAssocID="{C188ADEC-CCB8-4142-9921-EC5F1BCF667E}" presName="descendantText" presStyleLbl="alignAcc1" presStyleIdx="1" presStyleCnt="4" custScaleX="86624" custScaleY="97061" custLinFactNeighborX="1206" custLinFactNeighborY="39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6E9BC-57E9-41A4-9273-2CA88C7EA707}" type="pres">
      <dgm:prSet presAssocID="{43F49AE5-D483-4AD9-9989-A61B508E8B17}" presName="sp" presStyleCnt="0"/>
      <dgm:spPr/>
    </dgm:pt>
    <dgm:pt modelId="{9DB72118-0753-49FE-A9B6-861546D9F79B}" type="pres">
      <dgm:prSet presAssocID="{93ABE2C4-5333-498C-8C1A-3C7947501ADA}" presName="composite" presStyleCnt="0"/>
      <dgm:spPr/>
    </dgm:pt>
    <dgm:pt modelId="{8FAD8DA4-2FBC-481E-B651-00787F8A6051}" type="pres">
      <dgm:prSet presAssocID="{93ABE2C4-5333-498C-8C1A-3C7947501ADA}" presName="parentText" presStyleLbl="alignNode1" presStyleIdx="2" presStyleCnt="4" custScaleX="150069" custLinFactNeighborX="890" custLinFactNeighborY="2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01377-4E5E-4631-B971-C52105F03F19}" type="pres">
      <dgm:prSet presAssocID="{93ABE2C4-5333-498C-8C1A-3C7947501ADA}" presName="descendantText" presStyleLbl="alignAcc1" presStyleIdx="2" presStyleCnt="4" custScaleX="87274" custScaleY="163569" custLinFactNeighborX="2161" custLinFactNeighborY="35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DC096-593F-462D-B7B7-FED229850A6B}" type="pres">
      <dgm:prSet presAssocID="{70D588C8-EDDD-4F82-920A-1E15FAAB155E}" presName="sp" presStyleCnt="0"/>
      <dgm:spPr/>
    </dgm:pt>
    <dgm:pt modelId="{DA0EC16B-2277-40C4-9B5B-775C8B0113A6}" type="pres">
      <dgm:prSet presAssocID="{434CDEC1-BA60-42D9-B6DB-BAB0E10C07CF}" presName="composite" presStyleCnt="0"/>
      <dgm:spPr/>
    </dgm:pt>
    <dgm:pt modelId="{5F6F3C1D-0AF7-4621-9730-A9ACFE9905B0}" type="pres">
      <dgm:prSet presAssocID="{434CDEC1-BA60-42D9-B6DB-BAB0E10C07CF}" presName="parentText" presStyleLbl="alignNode1" presStyleIdx="3" presStyleCnt="4" custScaleX="148647" custLinFactNeighborX="-915" custLinFactNeighborY="284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ECB2-B7BE-4864-BAEF-E35892ABA561}" type="pres">
      <dgm:prSet presAssocID="{434CDEC1-BA60-42D9-B6DB-BAB0E10C07CF}" presName="descendantText" presStyleLbl="alignAcc1" presStyleIdx="3" presStyleCnt="4" custScaleX="87727" custScaleY="93379" custLinFactNeighborX="2388" custLinFactNeighborY="52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A21808-1398-42E8-BA91-CA72D6B6F852}" srcId="{244EAE6D-1484-4CDB-8C5A-0068F95D23F5}" destId="{93ABE2C4-5333-498C-8C1A-3C7947501ADA}" srcOrd="2" destOrd="0" parTransId="{64C007D3-513D-49A7-8ED8-5D5068D36840}" sibTransId="{70D588C8-EDDD-4F82-920A-1E15FAAB155E}"/>
    <dgm:cxn modelId="{52702214-4C23-475E-B196-2EA99FC39FF0}" srcId="{434CDEC1-BA60-42D9-B6DB-BAB0E10C07CF}" destId="{19B7E13C-5640-4BBD-B18E-E96E84F5EF4C}" srcOrd="0" destOrd="0" parTransId="{4C2C66E6-61B2-46C0-A37E-BE7FDE85D61E}" sibTransId="{13F18EAA-591D-4000-9FDA-5B695295646E}"/>
    <dgm:cxn modelId="{CE6B607D-4ADA-4453-97D9-A1875B9DBF1A}" type="presOf" srcId="{244EAE6D-1484-4CDB-8C5A-0068F95D23F5}" destId="{431B0793-39E6-4734-9C19-82FDE3E13214}" srcOrd="0" destOrd="0" presId="urn:microsoft.com/office/officeart/2005/8/layout/chevron2"/>
    <dgm:cxn modelId="{8EC49385-2E01-441C-A22D-3B11248D612F}" srcId="{C188ADEC-CCB8-4142-9921-EC5F1BCF667E}" destId="{7CD29181-72E8-4796-8511-143A60FB1540}" srcOrd="0" destOrd="0" parTransId="{58965B8F-856D-4546-A58E-13B93346FFA5}" sibTransId="{E259C7FF-17EB-4763-AF20-BC3E4F5720CF}"/>
    <dgm:cxn modelId="{3CE474C0-B67F-4DDA-B010-C1726AB48BE6}" srcId="{244EAE6D-1484-4CDB-8C5A-0068F95D23F5}" destId="{434CDEC1-BA60-42D9-B6DB-BAB0E10C07CF}" srcOrd="3" destOrd="0" parTransId="{87B38017-F14E-435D-B28C-E2FB6428CE34}" sibTransId="{CC57CDCA-395C-4B11-9AAA-453713522400}"/>
    <dgm:cxn modelId="{8D15C5F4-1A78-4091-932A-BEB83FA47CAB}" srcId="{244EAE6D-1484-4CDB-8C5A-0068F95D23F5}" destId="{84E04E30-A2FA-4E5A-9766-EB4DF42C4577}" srcOrd="0" destOrd="0" parTransId="{4C546508-A098-4100-B541-A29FDFA0822B}" sibTransId="{9D54D000-32F5-49BC-93E8-E5809C717C0C}"/>
    <dgm:cxn modelId="{4E3F9BB5-411E-490C-8942-A7176F89BD79}" type="presOf" srcId="{93ABE2C4-5333-498C-8C1A-3C7947501ADA}" destId="{8FAD8DA4-2FBC-481E-B651-00787F8A6051}" srcOrd="0" destOrd="0" presId="urn:microsoft.com/office/officeart/2005/8/layout/chevron2"/>
    <dgm:cxn modelId="{F79E3152-6B08-421D-B69A-A59F9572A5A0}" type="presOf" srcId="{C188ADEC-CCB8-4142-9921-EC5F1BCF667E}" destId="{D6DD2AD7-4D82-4ED9-B9E0-E8FC5FA0CC67}" srcOrd="0" destOrd="0" presId="urn:microsoft.com/office/officeart/2005/8/layout/chevron2"/>
    <dgm:cxn modelId="{B736CAA4-B452-47E6-9EB4-841985941112}" type="presOf" srcId="{97CFA15B-71CA-4B18-96B7-386060875F0F}" destId="{1DE70BA5-B570-4C76-945E-206EE41BE233}" srcOrd="0" destOrd="1" presId="urn:microsoft.com/office/officeart/2005/8/layout/chevron2"/>
    <dgm:cxn modelId="{31F23FD5-E0D2-4CE5-B281-FEC68092EC9E}" srcId="{84E04E30-A2FA-4E5A-9766-EB4DF42C4577}" destId="{97CFA15B-71CA-4B18-96B7-386060875F0F}" srcOrd="1" destOrd="0" parTransId="{6BA06063-DD92-4F0F-B075-E31AB20C3303}" sibTransId="{B384DD88-0562-456A-8F79-B17BD205A9FC}"/>
    <dgm:cxn modelId="{9BE19B18-34B0-482E-8057-479B7D9EB24F}" srcId="{244EAE6D-1484-4CDB-8C5A-0068F95D23F5}" destId="{C188ADEC-CCB8-4142-9921-EC5F1BCF667E}" srcOrd="1" destOrd="0" parTransId="{FE029C09-DF26-4A4B-811D-245C625F4057}" sibTransId="{43F49AE5-D483-4AD9-9989-A61B508E8B17}"/>
    <dgm:cxn modelId="{BD3E4AE5-038A-486E-B21E-1E81D8DADCD2}" type="presOf" srcId="{6FFA797C-B8F1-48BA-B9A8-371D4AE81DEC}" destId="{53001377-4E5E-4631-B971-C52105F03F19}" srcOrd="0" destOrd="0" presId="urn:microsoft.com/office/officeart/2005/8/layout/chevron2"/>
    <dgm:cxn modelId="{6E23656B-6570-414A-80AD-1CAA4508C2E4}" type="presOf" srcId="{434CDEC1-BA60-42D9-B6DB-BAB0E10C07CF}" destId="{5F6F3C1D-0AF7-4621-9730-A9ACFE9905B0}" srcOrd="0" destOrd="0" presId="urn:microsoft.com/office/officeart/2005/8/layout/chevron2"/>
    <dgm:cxn modelId="{E43A635F-AC94-4725-B8AA-EEA4FADDD6DC}" type="presOf" srcId="{CE7CCF51-3EB8-4449-837F-7B8E3E229EC1}" destId="{53001377-4E5E-4631-B971-C52105F03F19}" srcOrd="0" destOrd="1" presId="urn:microsoft.com/office/officeart/2005/8/layout/chevron2"/>
    <dgm:cxn modelId="{0D3B118F-4074-47B7-8D43-A4706BF599E6}" type="presOf" srcId="{7CD29181-72E8-4796-8511-143A60FB1540}" destId="{1CCE363F-3E2B-42F4-A5D2-366785CF5B24}" srcOrd="0" destOrd="0" presId="urn:microsoft.com/office/officeart/2005/8/layout/chevron2"/>
    <dgm:cxn modelId="{12B68205-2C93-40EA-AE61-E20CAB4115B0}" srcId="{93ABE2C4-5333-498C-8C1A-3C7947501ADA}" destId="{CE7CCF51-3EB8-4449-837F-7B8E3E229EC1}" srcOrd="1" destOrd="0" parTransId="{551F1F81-A4E1-4908-89CC-6CCCE8730E40}" sibTransId="{F07880BB-86A9-4D5A-B523-818AE95B4DFE}"/>
    <dgm:cxn modelId="{EDD2FCA9-6BDD-4BAC-8298-66770C67FE6C}" type="presOf" srcId="{879C3CA5-A03B-44B2-B9C2-96FCD8BE1E93}" destId="{1DE70BA5-B570-4C76-945E-206EE41BE233}" srcOrd="0" destOrd="0" presId="urn:microsoft.com/office/officeart/2005/8/layout/chevron2"/>
    <dgm:cxn modelId="{4C21AA1C-EE9C-4A24-A037-F5EE91C0C7FF}" srcId="{84E04E30-A2FA-4E5A-9766-EB4DF42C4577}" destId="{879C3CA5-A03B-44B2-B9C2-96FCD8BE1E93}" srcOrd="0" destOrd="0" parTransId="{48A6B4A7-BAEB-4501-8DC4-483B20B28E07}" sibTransId="{ED5F4140-6ACE-4F60-8C61-29E1CD4C9194}"/>
    <dgm:cxn modelId="{5FB2FC1D-5440-440C-AFCE-6E1464AC239E}" srcId="{93ABE2C4-5333-498C-8C1A-3C7947501ADA}" destId="{6FFA797C-B8F1-48BA-B9A8-371D4AE81DEC}" srcOrd="0" destOrd="0" parTransId="{A498F31B-9C53-41D9-9065-C9EC73DD1B24}" sibTransId="{E48E1EDB-AA88-4D56-B9B0-B6D45625426F}"/>
    <dgm:cxn modelId="{CA914D98-B281-458C-9211-02416BE3E278}" type="presOf" srcId="{84E04E30-A2FA-4E5A-9766-EB4DF42C4577}" destId="{25551D77-3980-4D45-A053-BC8738E9294C}" srcOrd="0" destOrd="0" presId="urn:microsoft.com/office/officeart/2005/8/layout/chevron2"/>
    <dgm:cxn modelId="{A2B43D30-19D3-4986-A0F5-E4D3CED42136}" type="presOf" srcId="{19B7E13C-5640-4BBD-B18E-E96E84F5EF4C}" destId="{1F43ECB2-B7BE-4864-BAEF-E35892ABA561}" srcOrd="0" destOrd="0" presId="urn:microsoft.com/office/officeart/2005/8/layout/chevron2"/>
    <dgm:cxn modelId="{C24C826A-3CDA-4F94-9B87-0A6446F04CBA}" type="presParOf" srcId="{431B0793-39E6-4734-9C19-82FDE3E13214}" destId="{860F6718-AE72-45A7-820C-3A7856EBEFCF}" srcOrd="0" destOrd="0" presId="urn:microsoft.com/office/officeart/2005/8/layout/chevron2"/>
    <dgm:cxn modelId="{0887D3CA-16D6-48A8-B3EC-B27B0A7DF314}" type="presParOf" srcId="{860F6718-AE72-45A7-820C-3A7856EBEFCF}" destId="{25551D77-3980-4D45-A053-BC8738E9294C}" srcOrd="0" destOrd="0" presId="urn:microsoft.com/office/officeart/2005/8/layout/chevron2"/>
    <dgm:cxn modelId="{37FB7644-7225-432C-B62F-54AD6E552B39}" type="presParOf" srcId="{860F6718-AE72-45A7-820C-3A7856EBEFCF}" destId="{1DE70BA5-B570-4C76-945E-206EE41BE233}" srcOrd="1" destOrd="0" presId="urn:microsoft.com/office/officeart/2005/8/layout/chevron2"/>
    <dgm:cxn modelId="{CC33ACD6-079A-43E1-A8F9-A34EF88164ED}" type="presParOf" srcId="{431B0793-39E6-4734-9C19-82FDE3E13214}" destId="{8926D980-FBA4-40BF-BDA0-63C09F15552A}" srcOrd="1" destOrd="0" presId="urn:microsoft.com/office/officeart/2005/8/layout/chevron2"/>
    <dgm:cxn modelId="{0AED98BE-604E-4DED-9A49-C3BD5E742894}" type="presParOf" srcId="{431B0793-39E6-4734-9C19-82FDE3E13214}" destId="{421151D1-F0B4-41D7-89B3-D249AAA87A91}" srcOrd="2" destOrd="0" presId="urn:microsoft.com/office/officeart/2005/8/layout/chevron2"/>
    <dgm:cxn modelId="{4ED42B73-B2AE-4782-BFDA-C43B64AA4327}" type="presParOf" srcId="{421151D1-F0B4-41D7-89B3-D249AAA87A91}" destId="{D6DD2AD7-4D82-4ED9-B9E0-E8FC5FA0CC67}" srcOrd="0" destOrd="0" presId="urn:microsoft.com/office/officeart/2005/8/layout/chevron2"/>
    <dgm:cxn modelId="{C362B166-B9FA-4098-AEE7-1A844FF4CAA5}" type="presParOf" srcId="{421151D1-F0B4-41D7-89B3-D249AAA87A91}" destId="{1CCE363F-3E2B-42F4-A5D2-366785CF5B24}" srcOrd="1" destOrd="0" presId="urn:microsoft.com/office/officeart/2005/8/layout/chevron2"/>
    <dgm:cxn modelId="{9C801EBA-893C-400B-953F-5C56C7E47220}" type="presParOf" srcId="{431B0793-39E6-4734-9C19-82FDE3E13214}" destId="{62A6E9BC-57E9-41A4-9273-2CA88C7EA707}" srcOrd="3" destOrd="0" presId="urn:microsoft.com/office/officeart/2005/8/layout/chevron2"/>
    <dgm:cxn modelId="{AD668363-6F37-4266-BF1C-3907430B0CCE}" type="presParOf" srcId="{431B0793-39E6-4734-9C19-82FDE3E13214}" destId="{9DB72118-0753-49FE-A9B6-861546D9F79B}" srcOrd="4" destOrd="0" presId="urn:microsoft.com/office/officeart/2005/8/layout/chevron2"/>
    <dgm:cxn modelId="{1CACA1EA-D990-4A69-BDDF-88D8AC8DD4C7}" type="presParOf" srcId="{9DB72118-0753-49FE-A9B6-861546D9F79B}" destId="{8FAD8DA4-2FBC-481E-B651-00787F8A6051}" srcOrd="0" destOrd="0" presId="urn:microsoft.com/office/officeart/2005/8/layout/chevron2"/>
    <dgm:cxn modelId="{6E680FC5-6720-493D-BEED-D9B2ECF7B88C}" type="presParOf" srcId="{9DB72118-0753-49FE-A9B6-861546D9F79B}" destId="{53001377-4E5E-4631-B971-C52105F03F19}" srcOrd="1" destOrd="0" presId="urn:microsoft.com/office/officeart/2005/8/layout/chevron2"/>
    <dgm:cxn modelId="{0A6BA954-6833-4097-BA91-44B780C11CBF}" type="presParOf" srcId="{431B0793-39E6-4734-9C19-82FDE3E13214}" destId="{105DC096-593F-462D-B7B7-FED229850A6B}" srcOrd="5" destOrd="0" presId="urn:microsoft.com/office/officeart/2005/8/layout/chevron2"/>
    <dgm:cxn modelId="{07B15CEE-282F-40FB-A1FB-5605AEE20DAF}" type="presParOf" srcId="{431B0793-39E6-4734-9C19-82FDE3E13214}" destId="{DA0EC16B-2277-40C4-9B5B-775C8B0113A6}" srcOrd="6" destOrd="0" presId="urn:microsoft.com/office/officeart/2005/8/layout/chevron2"/>
    <dgm:cxn modelId="{28B4ABB1-6F62-45E0-B87D-03B1034A6BE5}" type="presParOf" srcId="{DA0EC16B-2277-40C4-9B5B-775C8B0113A6}" destId="{5F6F3C1D-0AF7-4621-9730-A9ACFE9905B0}" srcOrd="0" destOrd="0" presId="urn:microsoft.com/office/officeart/2005/8/layout/chevron2"/>
    <dgm:cxn modelId="{D86F17AA-9E83-4EC9-8D41-335376EA1D98}" type="presParOf" srcId="{DA0EC16B-2277-40C4-9B5B-775C8B0113A6}" destId="{1F43ECB2-B7BE-4864-BAEF-E35892ABA5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4BE9C1-13F8-4BB6-9F6C-200AFFE17D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FCB23-7D13-4192-82A2-1BBA7D50CFA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3500" dirty="0" smtClean="0">
              <a:solidFill>
                <a:schemeClr val="bg1"/>
              </a:solidFill>
              <a:latin typeface="Arial Black" pitchFamily="34" charset="0"/>
            </a:rPr>
            <a:t>34</a:t>
          </a:r>
          <a:r>
            <a:rPr lang="ru-RU" sz="3000" dirty="0" smtClean="0">
              <a:solidFill>
                <a:schemeClr val="bg1"/>
              </a:solidFill>
              <a:latin typeface="Arial Black" pitchFamily="34" charset="0"/>
            </a:rPr>
            <a:t>-Банка</a:t>
          </a:r>
          <a:endParaRPr lang="ru-RU" sz="3000" dirty="0">
            <a:solidFill>
              <a:schemeClr val="bg1"/>
            </a:solidFill>
            <a:latin typeface="Arial Black" pitchFamily="34" charset="0"/>
          </a:endParaRPr>
        </a:p>
      </dgm:t>
    </dgm:pt>
    <dgm:pt modelId="{4979BF5A-CE31-4FBF-AF33-F4EF5039C74C}" type="parTrans" cxnId="{2569A466-5C98-40C0-82B2-48839723D70F}">
      <dgm:prSet/>
      <dgm:spPr/>
      <dgm:t>
        <a:bodyPr/>
        <a:lstStyle/>
        <a:p>
          <a:endParaRPr lang="ru-RU"/>
        </a:p>
      </dgm:t>
    </dgm:pt>
    <dgm:pt modelId="{3D7D2EEA-FC2B-4704-B9BA-EECCBC646166}" type="sibTrans" cxnId="{2569A466-5C98-40C0-82B2-48839723D70F}">
      <dgm:prSet/>
      <dgm:spPr/>
      <dgm:t>
        <a:bodyPr/>
        <a:lstStyle/>
        <a:p>
          <a:endParaRPr lang="ru-RU"/>
        </a:p>
      </dgm:t>
    </dgm:pt>
    <dgm:pt modelId="{64E8088E-6FD2-46B0-8C72-D0261343FE0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3500" dirty="0" smtClean="0">
              <a:solidFill>
                <a:schemeClr val="bg1"/>
              </a:solidFill>
              <a:latin typeface="Arial Black" pitchFamily="34" charset="0"/>
            </a:rPr>
            <a:t>2</a:t>
          </a:r>
          <a:r>
            <a:rPr lang="ru-RU" sz="3000" dirty="0" smtClean="0">
              <a:solidFill>
                <a:schemeClr val="bg1"/>
              </a:solidFill>
              <a:latin typeface="Arial Black" pitchFamily="34" charset="0"/>
            </a:rPr>
            <a:t>-МФО</a:t>
          </a:r>
          <a:endParaRPr lang="ru-RU" sz="3000" dirty="0">
            <a:solidFill>
              <a:schemeClr val="bg1"/>
            </a:solidFill>
            <a:latin typeface="Arial Black" pitchFamily="34" charset="0"/>
          </a:endParaRPr>
        </a:p>
      </dgm:t>
    </dgm:pt>
    <dgm:pt modelId="{10DF588C-D672-4844-B1BA-DDFC05A4B5F1}" type="parTrans" cxnId="{02D170A0-D1F1-40F2-ACD3-2EBA27250676}">
      <dgm:prSet/>
      <dgm:spPr/>
      <dgm:t>
        <a:bodyPr/>
        <a:lstStyle/>
        <a:p>
          <a:endParaRPr lang="ru-RU"/>
        </a:p>
      </dgm:t>
    </dgm:pt>
    <dgm:pt modelId="{FCC80644-C00C-45A0-B0FB-3DA8FF130369}" type="sibTrans" cxnId="{02D170A0-D1F1-40F2-ACD3-2EBA27250676}">
      <dgm:prSet/>
      <dgm:spPr/>
      <dgm:t>
        <a:bodyPr/>
        <a:lstStyle/>
        <a:p>
          <a:endParaRPr lang="ru-RU"/>
        </a:p>
      </dgm:t>
    </dgm:pt>
    <dgm:pt modelId="{85990E5C-5A90-4E11-8857-01894255FF2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3000" dirty="0" smtClean="0">
              <a:solidFill>
                <a:schemeClr val="bg1"/>
              </a:solidFill>
              <a:latin typeface="Arial Black" pitchFamily="34" charset="0"/>
            </a:rPr>
            <a:t>1</a:t>
          </a:r>
          <a:r>
            <a:rPr lang="ru-RU" sz="2300" dirty="0" smtClean="0">
              <a:solidFill>
                <a:schemeClr val="bg1"/>
              </a:solidFill>
              <a:latin typeface="Arial Black" pitchFamily="34" charset="0"/>
            </a:rPr>
            <a:t>- лизинговая</a:t>
          </a:r>
          <a:endParaRPr lang="ru-RU" sz="2300" dirty="0">
            <a:solidFill>
              <a:schemeClr val="bg1"/>
            </a:solidFill>
            <a:latin typeface="Arial Black" pitchFamily="34" charset="0"/>
          </a:endParaRPr>
        </a:p>
      </dgm:t>
    </dgm:pt>
    <dgm:pt modelId="{ABEAE349-9E45-441C-BEB7-ACABC48AA26D}" type="parTrans" cxnId="{A3FC2078-85A9-4237-A30D-826C2AFA8609}">
      <dgm:prSet/>
      <dgm:spPr/>
      <dgm:t>
        <a:bodyPr/>
        <a:lstStyle/>
        <a:p>
          <a:endParaRPr lang="ru-RU"/>
        </a:p>
      </dgm:t>
    </dgm:pt>
    <dgm:pt modelId="{40A825A5-A7E9-45E8-9E27-F3CE7AD6976A}" type="sibTrans" cxnId="{A3FC2078-85A9-4237-A30D-826C2AFA8609}">
      <dgm:prSet/>
      <dgm:spPr/>
      <dgm:t>
        <a:bodyPr/>
        <a:lstStyle/>
        <a:p>
          <a:endParaRPr lang="ru-RU"/>
        </a:p>
      </dgm:t>
    </dgm:pt>
    <dgm:pt modelId="{F0337A9E-336B-4E9B-B4A4-40EF987ADE6A}" type="pres">
      <dgm:prSet presAssocID="{544BE9C1-13F8-4BB6-9F6C-200AFFE17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AFB08D-9E70-4FC3-A85C-D971E6AAB8C7}" type="pres">
      <dgm:prSet presAssocID="{CF7FCB23-7D13-4192-82A2-1BBA7D50CFAD}" presName="parentText" presStyleLbl="node1" presStyleIdx="0" presStyleCnt="3" custScaleX="100000" custScaleY="120202" custLinFactNeighborY="5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87DBA-EBA3-43AE-96E6-D6F90313BFEE}" type="pres">
      <dgm:prSet presAssocID="{3D7D2EEA-FC2B-4704-B9BA-EECCBC646166}" presName="spacer" presStyleCnt="0"/>
      <dgm:spPr/>
    </dgm:pt>
    <dgm:pt modelId="{B95E1ECE-A082-44BF-A60D-9A258328C739}" type="pres">
      <dgm:prSet presAssocID="{64E8088E-6FD2-46B0-8C72-D0261343FE02}" presName="parentText" presStyleLbl="node1" presStyleIdx="1" presStyleCnt="3" custScaleX="100000" custScaleY="123250" custLinFactNeighborY="-293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23DA7-85ED-4A07-B773-19064A115A58}" type="pres">
      <dgm:prSet presAssocID="{FCC80644-C00C-45A0-B0FB-3DA8FF130369}" presName="spacer" presStyleCnt="0"/>
      <dgm:spPr/>
    </dgm:pt>
    <dgm:pt modelId="{6CD8636C-6A8B-45DF-B8C8-FF887C824D32}" type="pres">
      <dgm:prSet presAssocID="{85990E5C-5A90-4E11-8857-01894255FF28}" presName="parentText" presStyleLbl="node1" presStyleIdx="2" presStyleCnt="3" custScaleX="100000" custScaleY="112191" custLinFactNeighborY="-45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C08241-06CC-40F2-B4A7-82444C23920A}" type="presOf" srcId="{64E8088E-6FD2-46B0-8C72-D0261343FE02}" destId="{B95E1ECE-A082-44BF-A60D-9A258328C739}" srcOrd="0" destOrd="0" presId="urn:microsoft.com/office/officeart/2005/8/layout/vList2"/>
    <dgm:cxn modelId="{6B2836BA-620F-4DFD-8433-C86A57D075CF}" type="presOf" srcId="{CF7FCB23-7D13-4192-82A2-1BBA7D50CFAD}" destId="{19AFB08D-9E70-4FC3-A85C-D971E6AAB8C7}" srcOrd="0" destOrd="0" presId="urn:microsoft.com/office/officeart/2005/8/layout/vList2"/>
    <dgm:cxn modelId="{2569A466-5C98-40C0-82B2-48839723D70F}" srcId="{544BE9C1-13F8-4BB6-9F6C-200AFFE17DF9}" destId="{CF7FCB23-7D13-4192-82A2-1BBA7D50CFAD}" srcOrd="0" destOrd="0" parTransId="{4979BF5A-CE31-4FBF-AF33-F4EF5039C74C}" sibTransId="{3D7D2EEA-FC2B-4704-B9BA-EECCBC646166}"/>
    <dgm:cxn modelId="{A3FC2078-85A9-4237-A30D-826C2AFA8609}" srcId="{544BE9C1-13F8-4BB6-9F6C-200AFFE17DF9}" destId="{85990E5C-5A90-4E11-8857-01894255FF28}" srcOrd="2" destOrd="0" parTransId="{ABEAE349-9E45-441C-BEB7-ACABC48AA26D}" sibTransId="{40A825A5-A7E9-45E8-9E27-F3CE7AD6976A}"/>
    <dgm:cxn modelId="{16E0F0FF-0E21-49E5-8A31-A823EDCEB8EB}" type="presOf" srcId="{85990E5C-5A90-4E11-8857-01894255FF28}" destId="{6CD8636C-6A8B-45DF-B8C8-FF887C824D32}" srcOrd="0" destOrd="0" presId="urn:microsoft.com/office/officeart/2005/8/layout/vList2"/>
    <dgm:cxn modelId="{8834129C-B8EC-4D51-9490-62FD884F7B9C}" type="presOf" srcId="{544BE9C1-13F8-4BB6-9F6C-200AFFE17DF9}" destId="{F0337A9E-336B-4E9B-B4A4-40EF987ADE6A}" srcOrd="0" destOrd="0" presId="urn:microsoft.com/office/officeart/2005/8/layout/vList2"/>
    <dgm:cxn modelId="{02D170A0-D1F1-40F2-ACD3-2EBA27250676}" srcId="{544BE9C1-13F8-4BB6-9F6C-200AFFE17DF9}" destId="{64E8088E-6FD2-46B0-8C72-D0261343FE02}" srcOrd="1" destOrd="0" parTransId="{10DF588C-D672-4844-B1BA-DDFC05A4B5F1}" sibTransId="{FCC80644-C00C-45A0-B0FB-3DA8FF130369}"/>
    <dgm:cxn modelId="{D929E3AF-E0AF-4CC2-96A3-B962FDAE3C4C}" type="presParOf" srcId="{F0337A9E-336B-4E9B-B4A4-40EF987ADE6A}" destId="{19AFB08D-9E70-4FC3-A85C-D971E6AAB8C7}" srcOrd="0" destOrd="0" presId="urn:microsoft.com/office/officeart/2005/8/layout/vList2"/>
    <dgm:cxn modelId="{04CD772B-8DB0-4619-8958-9F8534485687}" type="presParOf" srcId="{F0337A9E-336B-4E9B-B4A4-40EF987ADE6A}" destId="{0D187DBA-EBA3-43AE-96E6-D6F90313BFEE}" srcOrd="1" destOrd="0" presId="urn:microsoft.com/office/officeart/2005/8/layout/vList2"/>
    <dgm:cxn modelId="{7A749C94-7202-47F3-AB56-1491DAFE61D4}" type="presParOf" srcId="{F0337A9E-336B-4E9B-B4A4-40EF987ADE6A}" destId="{B95E1ECE-A082-44BF-A60D-9A258328C739}" srcOrd="2" destOrd="0" presId="urn:microsoft.com/office/officeart/2005/8/layout/vList2"/>
    <dgm:cxn modelId="{B049652B-EE92-4093-8BC1-536690CF0F0F}" type="presParOf" srcId="{F0337A9E-336B-4E9B-B4A4-40EF987ADE6A}" destId="{5EF23DA7-85ED-4A07-B773-19064A115A58}" srcOrd="3" destOrd="0" presId="urn:microsoft.com/office/officeart/2005/8/layout/vList2"/>
    <dgm:cxn modelId="{119BB6A9-9E06-41D7-A0D6-5D25E3DF9CB6}" type="presParOf" srcId="{F0337A9E-336B-4E9B-B4A4-40EF987ADE6A}" destId="{6CD8636C-6A8B-45DF-B8C8-FF887C824D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65D289-896B-4EFE-89B4-0E1D4EB417F9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6414DF-72DA-4D80-B653-E49309C20E1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800000"/>
              </a:solidFill>
            </a:rPr>
            <a:t>По кредитным договорам на </a:t>
          </a:r>
          <a:r>
            <a:rPr lang="ru-RU" sz="2000" b="1" dirty="0" err="1" smtClean="0">
              <a:solidFill>
                <a:srgbClr val="800000"/>
              </a:solidFill>
            </a:rPr>
            <a:t>инвест</a:t>
          </a:r>
          <a:r>
            <a:rPr lang="ru-RU" sz="2000" b="1" dirty="0" smtClean="0">
              <a:solidFill>
                <a:srgbClr val="800000"/>
              </a:solidFill>
            </a:rPr>
            <a:t>. цели, </a:t>
          </a:r>
          <a:r>
            <a:rPr lang="ru-RU" sz="2000" b="1" dirty="0" err="1" smtClean="0">
              <a:solidFill>
                <a:srgbClr val="800000"/>
              </a:solidFill>
            </a:rPr>
            <a:t>банк.гарантий</a:t>
          </a:r>
          <a:r>
            <a:rPr lang="ru-RU" sz="2000" b="1" dirty="0" smtClean="0">
              <a:solidFill>
                <a:srgbClr val="800000"/>
              </a:solidFill>
            </a:rPr>
            <a:t>, лизинга, займа;</a:t>
          </a:r>
        </a:p>
        <a:p>
          <a:pPr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26CC508F-6108-47C4-9843-1A1E89DC10CC}" type="parTrans" cxnId="{F7B19E85-13CF-4B9A-92CC-4C3C18F7E010}">
      <dgm:prSet/>
      <dgm:spPr/>
      <dgm:t>
        <a:bodyPr/>
        <a:lstStyle/>
        <a:p>
          <a:endParaRPr lang="ru-RU"/>
        </a:p>
      </dgm:t>
    </dgm:pt>
    <dgm:pt modelId="{D44CA80A-95A7-47CC-B3DD-14D6EF452134}" type="sibTrans" cxnId="{F7B19E85-13CF-4B9A-92CC-4C3C18F7E010}">
      <dgm:prSet/>
      <dgm:spPr/>
      <dgm:t>
        <a:bodyPr/>
        <a:lstStyle/>
        <a:p>
          <a:endParaRPr lang="ru-RU"/>
        </a:p>
      </dgm:t>
    </dgm:pt>
    <dgm:pt modelId="{64CEC574-C9F9-4FE7-8A20-4B4488710AEB}">
      <dgm:prSet phldrT="[Текст]" custT="1"/>
      <dgm:spPr>
        <a:noFill/>
        <a:ln cmpd="dbl"/>
      </dgm:spPr>
      <dgm:t>
        <a:bodyPr/>
        <a:lstStyle/>
        <a:p>
          <a:pPr algn="ctr"/>
          <a:r>
            <a:rPr lang="ru-RU" sz="2300" b="1" dirty="0" smtClean="0">
              <a:solidFill>
                <a:srgbClr val="FF0000"/>
              </a:solidFill>
              <a:latin typeface="Arial Black" pitchFamily="34" charset="0"/>
            </a:rPr>
            <a:t>Размер поручительства от суммы обязательств  </a:t>
          </a:r>
          <a:r>
            <a:rPr lang="ru-RU" sz="2300" b="1" u="sng" dirty="0" smtClean="0">
              <a:solidFill>
                <a:srgbClr val="FF0000"/>
              </a:solidFill>
              <a:latin typeface="Arial Black" pitchFamily="34" charset="0"/>
            </a:rPr>
            <a:t>НЕ БОЛЕЕ</a:t>
          </a:r>
          <a:endParaRPr lang="ru-RU" sz="2300" b="1" u="sng" dirty="0">
            <a:solidFill>
              <a:srgbClr val="FF0000"/>
            </a:solidFill>
            <a:latin typeface="Arial Black" pitchFamily="34" charset="0"/>
          </a:endParaRPr>
        </a:p>
      </dgm:t>
    </dgm:pt>
    <dgm:pt modelId="{EAA01FFB-E795-4D85-8C91-720CFA22CCCC}" type="parTrans" cxnId="{B7A0BC2A-8325-4000-88AC-D4A762DC83FA}">
      <dgm:prSet/>
      <dgm:spPr/>
      <dgm:t>
        <a:bodyPr/>
        <a:lstStyle/>
        <a:p>
          <a:endParaRPr lang="ru-RU"/>
        </a:p>
      </dgm:t>
    </dgm:pt>
    <dgm:pt modelId="{7633B80C-521D-47ED-87C8-C6AB8B3E6A56}" type="sibTrans" cxnId="{B7A0BC2A-8325-4000-88AC-D4A762DC83FA}">
      <dgm:prSet/>
      <dgm:spPr/>
      <dgm:t>
        <a:bodyPr/>
        <a:lstStyle/>
        <a:p>
          <a:endParaRPr lang="ru-RU"/>
        </a:p>
      </dgm:t>
    </dgm:pt>
    <dgm:pt modelId="{58E0BF37-8CCA-4E9E-BA69-5E2EC086740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0FF2556-E573-4131-94CF-F56D5BAAF694}" type="parTrans" cxnId="{DEF08831-4531-4F6E-A162-E037A175290E}">
      <dgm:prSet/>
      <dgm:spPr/>
      <dgm:t>
        <a:bodyPr/>
        <a:lstStyle/>
        <a:p>
          <a:endParaRPr lang="ru-RU"/>
        </a:p>
      </dgm:t>
    </dgm:pt>
    <dgm:pt modelId="{0A6B35A0-CA16-455C-AAE9-2965AF81FD1F}" type="sibTrans" cxnId="{DEF08831-4531-4F6E-A162-E037A175290E}">
      <dgm:prSet/>
      <dgm:spPr/>
      <dgm:t>
        <a:bodyPr/>
        <a:lstStyle/>
        <a:p>
          <a:endParaRPr lang="ru-RU"/>
        </a:p>
      </dgm:t>
    </dgm:pt>
    <dgm:pt modelId="{68FCD589-8594-48CD-B44B-9BD67012153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ru-RU" sz="2000" b="1" dirty="0" smtClean="0">
              <a:solidFill>
                <a:srgbClr val="800000"/>
              </a:solidFill>
            </a:rPr>
            <a:t>По кредитным договорам на пополнение оборот. средств, </a:t>
          </a:r>
          <a:r>
            <a:rPr lang="ru-RU" sz="2000" b="1" dirty="0" err="1" smtClean="0">
              <a:solidFill>
                <a:srgbClr val="800000"/>
              </a:solidFill>
            </a:rPr>
            <a:t>рефинанс</a:t>
          </a:r>
          <a:r>
            <a:rPr lang="ru-RU" sz="2000" b="1" dirty="0" smtClean="0">
              <a:solidFill>
                <a:srgbClr val="800000"/>
              </a:solidFill>
            </a:rPr>
            <a:t>.;</a:t>
          </a:r>
          <a:endParaRPr lang="ru-RU" sz="2000" b="1" dirty="0">
            <a:solidFill>
              <a:srgbClr val="800000"/>
            </a:solidFill>
          </a:endParaRPr>
        </a:p>
      </dgm:t>
    </dgm:pt>
    <dgm:pt modelId="{830390A0-DB9D-409C-8546-782DF46D62D3}" type="parTrans" cxnId="{A313F803-C479-4A22-8F9E-0E96E26CF63B}">
      <dgm:prSet/>
      <dgm:spPr/>
      <dgm:t>
        <a:bodyPr/>
        <a:lstStyle/>
        <a:p>
          <a:endParaRPr lang="ru-RU"/>
        </a:p>
      </dgm:t>
    </dgm:pt>
    <dgm:pt modelId="{C298C939-A36C-4F3F-8B49-8268B88606CD}" type="sibTrans" cxnId="{A313F803-C479-4A22-8F9E-0E96E26CF63B}">
      <dgm:prSet/>
      <dgm:spPr/>
      <dgm:t>
        <a:bodyPr/>
        <a:lstStyle/>
        <a:p>
          <a:endParaRPr lang="ru-RU"/>
        </a:p>
      </dgm:t>
    </dgm:pt>
    <dgm:pt modelId="{8460E892-5451-47D6-BE1B-B773B483F09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ru-RU" sz="2000" b="1" dirty="0" smtClean="0">
              <a:solidFill>
                <a:srgbClr val="800000"/>
              </a:solidFill>
            </a:rPr>
            <a:t>По кредитным договорам на пополнение </a:t>
          </a:r>
          <a:r>
            <a:rPr lang="ru-RU" sz="2000" b="1" dirty="0" err="1" smtClean="0">
              <a:solidFill>
                <a:srgbClr val="800000"/>
              </a:solidFill>
            </a:rPr>
            <a:t>оборот.средств</a:t>
          </a:r>
          <a:r>
            <a:rPr lang="ru-RU" sz="2000" b="1" dirty="0" smtClean="0">
              <a:solidFill>
                <a:srgbClr val="800000"/>
              </a:solidFill>
            </a:rPr>
            <a:t>, портфеля займов</a:t>
          </a:r>
        </a:p>
      </dgm:t>
    </dgm:pt>
    <dgm:pt modelId="{B26903E1-D174-496E-8BA1-56426E357764}" type="parTrans" cxnId="{3970F811-C0EF-4B38-9251-D8EC3F934AFA}">
      <dgm:prSet/>
      <dgm:spPr/>
      <dgm:t>
        <a:bodyPr/>
        <a:lstStyle/>
        <a:p>
          <a:endParaRPr lang="ru-RU"/>
        </a:p>
      </dgm:t>
    </dgm:pt>
    <dgm:pt modelId="{2D536ED5-C08D-40F7-B02D-D19C3030BC20}" type="sibTrans" cxnId="{3970F811-C0EF-4B38-9251-D8EC3F934AFA}">
      <dgm:prSet/>
      <dgm:spPr/>
      <dgm:t>
        <a:bodyPr/>
        <a:lstStyle/>
        <a:p>
          <a:endParaRPr lang="ru-RU"/>
        </a:p>
      </dgm:t>
    </dgm:pt>
    <dgm:pt modelId="{F1FCE8F4-70CA-4A05-817C-B499DEC76A7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ru-RU" sz="2000" b="1" dirty="0" smtClean="0">
              <a:solidFill>
                <a:srgbClr val="800000"/>
              </a:solidFill>
            </a:rPr>
            <a:t>По договорам банковской гарантии/ </a:t>
          </a:r>
          <a:r>
            <a:rPr lang="ru-RU" sz="2000" b="1" dirty="0" err="1" smtClean="0">
              <a:solidFill>
                <a:srgbClr val="800000"/>
              </a:solidFill>
            </a:rPr>
            <a:t>инвест.цели</a:t>
          </a:r>
          <a:r>
            <a:rPr lang="ru-RU" sz="2000" b="1" dirty="0" smtClean="0">
              <a:solidFill>
                <a:srgbClr val="800000"/>
              </a:solidFill>
            </a:rPr>
            <a:t>;</a:t>
          </a:r>
          <a:endParaRPr lang="ru-RU" sz="2000" b="1" dirty="0">
            <a:solidFill>
              <a:srgbClr val="800000"/>
            </a:solidFill>
          </a:endParaRPr>
        </a:p>
      </dgm:t>
    </dgm:pt>
    <dgm:pt modelId="{C1351065-F951-4E28-A750-6C5A44FF025C}" type="parTrans" cxnId="{66276E12-F1AC-40DE-8E77-309A70DF812E}">
      <dgm:prSet/>
      <dgm:spPr/>
      <dgm:t>
        <a:bodyPr/>
        <a:lstStyle/>
        <a:p>
          <a:endParaRPr lang="ru-RU"/>
        </a:p>
      </dgm:t>
    </dgm:pt>
    <dgm:pt modelId="{DFE0C1E6-01E3-4889-881D-8F7B7CF83951}" type="sibTrans" cxnId="{66276E12-F1AC-40DE-8E77-309A70DF812E}">
      <dgm:prSet/>
      <dgm:spPr/>
      <dgm:t>
        <a:bodyPr/>
        <a:lstStyle/>
        <a:p>
          <a:endParaRPr lang="ru-RU"/>
        </a:p>
      </dgm:t>
    </dgm:pt>
    <dgm:pt modelId="{C8133672-0C12-42E8-838A-BFCC5D5EFEB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A45BF34-EC20-44DE-9EA5-DA5786354AAC}" type="sibTrans" cxnId="{C632615F-80E2-439A-A92F-854FA9C8FCD1}">
      <dgm:prSet/>
      <dgm:spPr/>
      <dgm:t>
        <a:bodyPr/>
        <a:lstStyle/>
        <a:p>
          <a:endParaRPr lang="ru-RU"/>
        </a:p>
      </dgm:t>
    </dgm:pt>
    <dgm:pt modelId="{11E7892A-CCD8-4545-ACBD-5A9911937980}" type="parTrans" cxnId="{C632615F-80E2-439A-A92F-854FA9C8FCD1}">
      <dgm:prSet/>
      <dgm:spPr/>
      <dgm:t>
        <a:bodyPr/>
        <a:lstStyle/>
        <a:p>
          <a:endParaRPr lang="ru-RU"/>
        </a:p>
      </dgm:t>
    </dgm:pt>
    <dgm:pt modelId="{A1FB2EE7-A381-4356-9BEA-48E4A948EF17}" type="pres">
      <dgm:prSet presAssocID="{F765D289-896B-4EFE-89B4-0E1D4EB417F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C6803E-9929-45B8-80F3-828B3752A379}" type="pres">
      <dgm:prSet presAssocID="{C8133672-0C12-42E8-838A-BFCC5D5EFEB6}" presName="posSpace" presStyleCnt="0"/>
      <dgm:spPr/>
    </dgm:pt>
    <dgm:pt modelId="{1A6A97E8-A4CB-4653-9A00-2838A65A1F4F}" type="pres">
      <dgm:prSet presAssocID="{C8133672-0C12-42E8-838A-BFCC5D5EFEB6}" presName="vertFlow" presStyleCnt="0"/>
      <dgm:spPr/>
    </dgm:pt>
    <dgm:pt modelId="{174B189D-B1EB-44F7-A6DB-87D6F5987FCC}" type="pres">
      <dgm:prSet presAssocID="{C8133672-0C12-42E8-838A-BFCC5D5EFEB6}" presName="topSpace" presStyleCnt="0"/>
      <dgm:spPr/>
    </dgm:pt>
    <dgm:pt modelId="{86130F4F-4067-472A-9C98-8EC9F5C787EF}" type="pres">
      <dgm:prSet presAssocID="{C8133672-0C12-42E8-838A-BFCC5D5EFEB6}" presName="firstComp" presStyleCnt="0"/>
      <dgm:spPr/>
    </dgm:pt>
    <dgm:pt modelId="{6F14886E-4A57-4C57-8BEC-F146FE642CFA}" type="pres">
      <dgm:prSet presAssocID="{C8133672-0C12-42E8-838A-BFCC5D5EFEB6}" presName="firstChild" presStyleLbl="bgAccFollowNode1" presStyleIdx="0" presStyleCnt="5" custScaleX="87425" custScaleY="124503" custLinFactNeighborX="9002" custLinFactNeighborY="-821"/>
      <dgm:spPr/>
      <dgm:t>
        <a:bodyPr/>
        <a:lstStyle/>
        <a:p>
          <a:endParaRPr lang="ru-RU"/>
        </a:p>
      </dgm:t>
    </dgm:pt>
    <dgm:pt modelId="{0EF19566-4285-47EC-B979-E210C0934528}" type="pres">
      <dgm:prSet presAssocID="{C8133672-0C12-42E8-838A-BFCC5D5EFEB6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91B0B-7A26-4C31-925B-0777AB4768F3}" type="pres">
      <dgm:prSet presAssocID="{F1FCE8F4-70CA-4A05-817C-B499DEC76A74}" presName="comp" presStyleCnt="0"/>
      <dgm:spPr/>
    </dgm:pt>
    <dgm:pt modelId="{BDE31210-F479-4A47-99E5-C38D0374F551}" type="pres">
      <dgm:prSet presAssocID="{F1FCE8F4-70CA-4A05-817C-B499DEC76A74}" presName="child" presStyleLbl="bgAccFollowNode1" presStyleIdx="1" presStyleCnt="5" custScaleX="85947" custScaleY="98926" custLinFactNeighborX="10540" custLinFactNeighborY="-14571"/>
      <dgm:spPr/>
      <dgm:t>
        <a:bodyPr/>
        <a:lstStyle/>
        <a:p>
          <a:endParaRPr lang="ru-RU"/>
        </a:p>
      </dgm:t>
    </dgm:pt>
    <dgm:pt modelId="{D7A1FF92-4AC2-4E96-A23F-A7120A67FECB}" type="pres">
      <dgm:prSet presAssocID="{F1FCE8F4-70CA-4A05-817C-B499DEC76A74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935A2-2C76-4980-AB35-6B107084D647}" type="pres">
      <dgm:prSet presAssocID="{64CEC574-C9F9-4FE7-8A20-4B4488710AEB}" presName="comp" presStyleCnt="0"/>
      <dgm:spPr/>
    </dgm:pt>
    <dgm:pt modelId="{3C2BC861-0042-4025-AC13-9D44C77988D3}" type="pres">
      <dgm:prSet presAssocID="{64CEC574-C9F9-4FE7-8A20-4B4488710AEB}" presName="child" presStyleLbl="bgAccFollowNode1" presStyleIdx="2" presStyleCnt="5" custScaleX="157594" custScaleY="50364" custLinFactY="-100000" custLinFactNeighborX="66348" custLinFactNeighborY="-199764"/>
      <dgm:spPr/>
      <dgm:t>
        <a:bodyPr/>
        <a:lstStyle/>
        <a:p>
          <a:endParaRPr lang="ru-RU"/>
        </a:p>
      </dgm:t>
    </dgm:pt>
    <dgm:pt modelId="{085B77F8-01C8-4E4D-A984-31A02A874130}" type="pres">
      <dgm:prSet presAssocID="{64CEC574-C9F9-4FE7-8A20-4B4488710AEB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8295C-C653-494F-A926-3176674BF85C}" type="pres">
      <dgm:prSet presAssocID="{C8133672-0C12-42E8-838A-BFCC5D5EFEB6}" presName="negSpace" presStyleCnt="0"/>
      <dgm:spPr/>
    </dgm:pt>
    <dgm:pt modelId="{4E995441-5E2D-4DAE-9D46-FD809138F6F3}" type="pres">
      <dgm:prSet presAssocID="{C8133672-0C12-42E8-838A-BFCC5D5EFEB6}" presName="circle" presStyleLbl="node1" presStyleIdx="0" presStyleCnt="2" custScaleX="129003" custScaleY="114711" custLinFactNeighborX="-89184" custLinFactNeighborY="23663"/>
      <dgm:spPr/>
      <dgm:t>
        <a:bodyPr/>
        <a:lstStyle/>
        <a:p>
          <a:endParaRPr lang="ru-RU"/>
        </a:p>
      </dgm:t>
    </dgm:pt>
    <dgm:pt modelId="{DA745113-5095-4DAC-8984-6DA360CD7069}" type="pres">
      <dgm:prSet presAssocID="{3A45BF34-EC20-44DE-9EA5-DA5786354AAC}" presName="transSpace" presStyleCnt="0"/>
      <dgm:spPr/>
    </dgm:pt>
    <dgm:pt modelId="{6F9C829E-3286-4E4C-B551-F6DAB72D541E}" type="pres">
      <dgm:prSet presAssocID="{58E0BF37-8CCA-4E9E-BA69-5E2EC0867402}" presName="posSpace" presStyleCnt="0"/>
      <dgm:spPr/>
    </dgm:pt>
    <dgm:pt modelId="{CA3DC846-1FC0-4C96-A66A-E2862A716CCE}" type="pres">
      <dgm:prSet presAssocID="{58E0BF37-8CCA-4E9E-BA69-5E2EC0867402}" presName="vertFlow" presStyleCnt="0"/>
      <dgm:spPr/>
    </dgm:pt>
    <dgm:pt modelId="{FFC24E7D-89CB-4B5C-AC68-6137EA150B99}" type="pres">
      <dgm:prSet presAssocID="{58E0BF37-8CCA-4E9E-BA69-5E2EC0867402}" presName="topSpace" presStyleCnt="0"/>
      <dgm:spPr/>
    </dgm:pt>
    <dgm:pt modelId="{7994B56F-2B08-45AB-A66B-7F300BA20568}" type="pres">
      <dgm:prSet presAssocID="{58E0BF37-8CCA-4E9E-BA69-5E2EC0867402}" presName="firstComp" presStyleCnt="0"/>
      <dgm:spPr/>
    </dgm:pt>
    <dgm:pt modelId="{AE49E5B5-57F5-4941-A399-0C8D660DDD6B}" type="pres">
      <dgm:prSet presAssocID="{58E0BF37-8CCA-4E9E-BA69-5E2EC0867402}" presName="firstChild" presStyleLbl="bgAccFollowNode1" presStyleIdx="3" presStyleCnt="5" custScaleX="122606" custScaleY="114380" custLinFactNeighborX="-51365" custLinFactNeighborY="-1714"/>
      <dgm:spPr/>
      <dgm:t>
        <a:bodyPr/>
        <a:lstStyle/>
        <a:p>
          <a:endParaRPr lang="ru-RU"/>
        </a:p>
      </dgm:t>
    </dgm:pt>
    <dgm:pt modelId="{A2BC3614-58C1-4A51-9269-9E051173B567}" type="pres">
      <dgm:prSet presAssocID="{58E0BF37-8CCA-4E9E-BA69-5E2EC0867402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FF-CCAD-4386-96E6-A9C54530A7BB}" type="pres">
      <dgm:prSet presAssocID="{8460E892-5451-47D6-BE1B-B773B483F098}" presName="comp" presStyleCnt="0"/>
      <dgm:spPr/>
    </dgm:pt>
    <dgm:pt modelId="{C61A8DDF-F1CA-4EFC-A7C1-6DDF3876E44D}" type="pres">
      <dgm:prSet presAssocID="{8460E892-5451-47D6-BE1B-B773B483F098}" presName="child" presStyleLbl="bgAccFollowNode1" presStyleIdx="4" presStyleCnt="5" custScaleX="122075" custScaleY="101792" custLinFactNeighborX="-50247" custLinFactNeighborY="-9259"/>
      <dgm:spPr/>
      <dgm:t>
        <a:bodyPr/>
        <a:lstStyle/>
        <a:p>
          <a:endParaRPr lang="ru-RU"/>
        </a:p>
      </dgm:t>
    </dgm:pt>
    <dgm:pt modelId="{C8F38D4E-18C9-4802-A1BB-92F1B569FB65}" type="pres">
      <dgm:prSet presAssocID="{8460E892-5451-47D6-BE1B-B773B483F098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D3570-4EE9-4997-A4B5-209E1A5C2F45}" type="pres">
      <dgm:prSet presAssocID="{58E0BF37-8CCA-4E9E-BA69-5E2EC0867402}" presName="negSpace" presStyleCnt="0"/>
      <dgm:spPr/>
    </dgm:pt>
    <dgm:pt modelId="{BFB17570-7DBF-4652-807E-81798F04E943}" type="pres">
      <dgm:prSet presAssocID="{58E0BF37-8CCA-4E9E-BA69-5E2EC0867402}" presName="circle" presStyleLbl="node1" presStyleIdx="1" presStyleCnt="2" custScaleX="125548" custScaleY="110489" custLinFactNeighborX="-79674" custLinFactNeighborY="33902"/>
      <dgm:spPr/>
      <dgm:t>
        <a:bodyPr/>
        <a:lstStyle/>
        <a:p>
          <a:endParaRPr lang="ru-RU"/>
        </a:p>
      </dgm:t>
    </dgm:pt>
  </dgm:ptLst>
  <dgm:cxnLst>
    <dgm:cxn modelId="{7964AADC-0F48-4F33-9123-B5197770FE3A}" type="presOf" srcId="{C8133672-0C12-42E8-838A-BFCC5D5EFEB6}" destId="{4E995441-5E2D-4DAE-9D46-FD809138F6F3}" srcOrd="0" destOrd="0" presId="urn:microsoft.com/office/officeart/2005/8/layout/hList9"/>
    <dgm:cxn modelId="{407FDDBE-4EEB-4A5F-9413-7C75237479C9}" type="presOf" srcId="{F1FCE8F4-70CA-4A05-817C-B499DEC76A74}" destId="{D7A1FF92-4AC2-4E96-A23F-A7120A67FECB}" srcOrd="1" destOrd="0" presId="urn:microsoft.com/office/officeart/2005/8/layout/hList9"/>
    <dgm:cxn modelId="{B7A0BC2A-8325-4000-88AC-D4A762DC83FA}" srcId="{C8133672-0C12-42E8-838A-BFCC5D5EFEB6}" destId="{64CEC574-C9F9-4FE7-8A20-4B4488710AEB}" srcOrd="2" destOrd="0" parTransId="{EAA01FFB-E795-4D85-8C91-720CFA22CCCC}" sibTransId="{7633B80C-521D-47ED-87C8-C6AB8B3E6A56}"/>
    <dgm:cxn modelId="{C7A1ED5D-18EE-4736-89B7-BF2024DC2B94}" type="presOf" srcId="{58E0BF37-8CCA-4E9E-BA69-5E2EC0867402}" destId="{BFB17570-7DBF-4652-807E-81798F04E943}" srcOrd="0" destOrd="0" presId="urn:microsoft.com/office/officeart/2005/8/layout/hList9"/>
    <dgm:cxn modelId="{51DB5B5B-EE81-4F71-8B03-FA5C7C47C113}" type="presOf" srcId="{64CEC574-C9F9-4FE7-8A20-4B4488710AEB}" destId="{085B77F8-01C8-4E4D-A984-31A02A874130}" srcOrd="1" destOrd="0" presId="urn:microsoft.com/office/officeart/2005/8/layout/hList9"/>
    <dgm:cxn modelId="{F7B19E85-13CF-4B9A-92CC-4C3C18F7E010}" srcId="{C8133672-0C12-42E8-838A-BFCC5D5EFEB6}" destId="{446414DF-72DA-4D80-B653-E49309C20E16}" srcOrd="0" destOrd="0" parTransId="{26CC508F-6108-47C4-9843-1A1E89DC10CC}" sibTransId="{D44CA80A-95A7-47CC-B3DD-14D6EF452134}"/>
    <dgm:cxn modelId="{F877CD7B-8EA8-47D1-BB39-9784E81AA3F3}" type="presOf" srcId="{446414DF-72DA-4D80-B653-E49309C20E16}" destId="{6F14886E-4A57-4C57-8BEC-F146FE642CFA}" srcOrd="0" destOrd="0" presId="urn:microsoft.com/office/officeart/2005/8/layout/hList9"/>
    <dgm:cxn modelId="{0F38B30C-8DA4-4892-8E98-7DF6F4F9A6BC}" type="presOf" srcId="{68FCD589-8594-48CD-B44B-9BD670121533}" destId="{A2BC3614-58C1-4A51-9269-9E051173B567}" srcOrd="1" destOrd="0" presId="urn:microsoft.com/office/officeart/2005/8/layout/hList9"/>
    <dgm:cxn modelId="{A0AABA56-0FAD-42EC-8F76-CCAE831BF07E}" type="presOf" srcId="{446414DF-72DA-4D80-B653-E49309C20E16}" destId="{0EF19566-4285-47EC-B979-E210C0934528}" srcOrd="1" destOrd="0" presId="urn:microsoft.com/office/officeart/2005/8/layout/hList9"/>
    <dgm:cxn modelId="{C632615F-80E2-439A-A92F-854FA9C8FCD1}" srcId="{F765D289-896B-4EFE-89B4-0E1D4EB417F9}" destId="{C8133672-0C12-42E8-838A-BFCC5D5EFEB6}" srcOrd="0" destOrd="0" parTransId="{11E7892A-CCD8-4545-ACBD-5A9911937980}" sibTransId="{3A45BF34-EC20-44DE-9EA5-DA5786354AAC}"/>
    <dgm:cxn modelId="{1E589628-F22C-4737-AC27-707922F5DAEE}" type="presOf" srcId="{F1FCE8F4-70CA-4A05-817C-B499DEC76A74}" destId="{BDE31210-F479-4A47-99E5-C38D0374F551}" srcOrd="0" destOrd="0" presId="urn:microsoft.com/office/officeart/2005/8/layout/hList9"/>
    <dgm:cxn modelId="{42563564-7502-44C0-AB1B-749D8194B258}" type="presOf" srcId="{64CEC574-C9F9-4FE7-8A20-4B4488710AEB}" destId="{3C2BC861-0042-4025-AC13-9D44C77988D3}" srcOrd="0" destOrd="0" presId="urn:microsoft.com/office/officeart/2005/8/layout/hList9"/>
    <dgm:cxn modelId="{187820EA-64A0-4020-A17A-DBD74055BA33}" type="presOf" srcId="{8460E892-5451-47D6-BE1B-B773B483F098}" destId="{C61A8DDF-F1CA-4EFC-A7C1-6DDF3876E44D}" srcOrd="0" destOrd="0" presId="urn:microsoft.com/office/officeart/2005/8/layout/hList9"/>
    <dgm:cxn modelId="{3970F811-C0EF-4B38-9251-D8EC3F934AFA}" srcId="{58E0BF37-8CCA-4E9E-BA69-5E2EC0867402}" destId="{8460E892-5451-47D6-BE1B-B773B483F098}" srcOrd="1" destOrd="0" parTransId="{B26903E1-D174-496E-8BA1-56426E357764}" sibTransId="{2D536ED5-C08D-40F7-B02D-D19C3030BC20}"/>
    <dgm:cxn modelId="{380CBE24-4AC7-4CBF-B07B-60ADDD8E1C03}" type="presOf" srcId="{68FCD589-8594-48CD-B44B-9BD670121533}" destId="{AE49E5B5-57F5-4941-A399-0C8D660DDD6B}" srcOrd="0" destOrd="0" presId="urn:microsoft.com/office/officeart/2005/8/layout/hList9"/>
    <dgm:cxn modelId="{91BBE351-E0AC-453A-BA76-A5C179A317A5}" type="presOf" srcId="{8460E892-5451-47D6-BE1B-B773B483F098}" destId="{C8F38D4E-18C9-4802-A1BB-92F1B569FB65}" srcOrd="1" destOrd="0" presId="urn:microsoft.com/office/officeart/2005/8/layout/hList9"/>
    <dgm:cxn modelId="{1583A202-E06F-4C26-BD5C-B68FB9EC2628}" type="presOf" srcId="{F765D289-896B-4EFE-89B4-0E1D4EB417F9}" destId="{A1FB2EE7-A381-4356-9BEA-48E4A948EF17}" srcOrd="0" destOrd="0" presId="urn:microsoft.com/office/officeart/2005/8/layout/hList9"/>
    <dgm:cxn modelId="{DEF08831-4531-4F6E-A162-E037A175290E}" srcId="{F765D289-896B-4EFE-89B4-0E1D4EB417F9}" destId="{58E0BF37-8CCA-4E9E-BA69-5E2EC0867402}" srcOrd="1" destOrd="0" parTransId="{30FF2556-E573-4131-94CF-F56D5BAAF694}" sibTransId="{0A6B35A0-CA16-455C-AAE9-2965AF81FD1F}"/>
    <dgm:cxn modelId="{66276E12-F1AC-40DE-8E77-309A70DF812E}" srcId="{C8133672-0C12-42E8-838A-BFCC5D5EFEB6}" destId="{F1FCE8F4-70CA-4A05-817C-B499DEC76A74}" srcOrd="1" destOrd="0" parTransId="{C1351065-F951-4E28-A750-6C5A44FF025C}" sibTransId="{DFE0C1E6-01E3-4889-881D-8F7B7CF83951}"/>
    <dgm:cxn modelId="{A313F803-C479-4A22-8F9E-0E96E26CF63B}" srcId="{58E0BF37-8CCA-4E9E-BA69-5E2EC0867402}" destId="{68FCD589-8594-48CD-B44B-9BD670121533}" srcOrd="0" destOrd="0" parTransId="{830390A0-DB9D-409C-8546-782DF46D62D3}" sibTransId="{C298C939-A36C-4F3F-8B49-8268B88606CD}"/>
    <dgm:cxn modelId="{6BE1B8E2-7901-42F6-BE5E-7C04A1FF2F40}" type="presParOf" srcId="{A1FB2EE7-A381-4356-9BEA-48E4A948EF17}" destId="{12C6803E-9929-45B8-80F3-828B3752A379}" srcOrd="0" destOrd="0" presId="urn:microsoft.com/office/officeart/2005/8/layout/hList9"/>
    <dgm:cxn modelId="{9966BB55-2CF9-442E-A84F-F009E2A18AB8}" type="presParOf" srcId="{A1FB2EE7-A381-4356-9BEA-48E4A948EF17}" destId="{1A6A97E8-A4CB-4653-9A00-2838A65A1F4F}" srcOrd="1" destOrd="0" presId="urn:microsoft.com/office/officeart/2005/8/layout/hList9"/>
    <dgm:cxn modelId="{F01D6C22-6686-49FF-A9A6-F0074628018B}" type="presParOf" srcId="{1A6A97E8-A4CB-4653-9A00-2838A65A1F4F}" destId="{174B189D-B1EB-44F7-A6DB-87D6F5987FCC}" srcOrd="0" destOrd="0" presId="urn:microsoft.com/office/officeart/2005/8/layout/hList9"/>
    <dgm:cxn modelId="{82A47082-E637-428D-8670-F4E8A06DF490}" type="presParOf" srcId="{1A6A97E8-A4CB-4653-9A00-2838A65A1F4F}" destId="{86130F4F-4067-472A-9C98-8EC9F5C787EF}" srcOrd="1" destOrd="0" presId="urn:microsoft.com/office/officeart/2005/8/layout/hList9"/>
    <dgm:cxn modelId="{0C1D9880-9D5E-4574-96DF-A127EA9A57CF}" type="presParOf" srcId="{86130F4F-4067-472A-9C98-8EC9F5C787EF}" destId="{6F14886E-4A57-4C57-8BEC-F146FE642CFA}" srcOrd="0" destOrd="0" presId="urn:microsoft.com/office/officeart/2005/8/layout/hList9"/>
    <dgm:cxn modelId="{11A2A653-7C02-4228-A311-2529EDA06FCE}" type="presParOf" srcId="{86130F4F-4067-472A-9C98-8EC9F5C787EF}" destId="{0EF19566-4285-47EC-B979-E210C0934528}" srcOrd="1" destOrd="0" presId="urn:microsoft.com/office/officeart/2005/8/layout/hList9"/>
    <dgm:cxn modelId="{A4EC22EF-5820-46A5-BF16-3C65179066E4}" type="presParOf" srcId="{1A6A97E8-A4CB-4653-9A00-2838A65A1F4F}" destId="{FAC91B0B-7A26-4C31-925B-0777AB4768F3}" srcOrd="2" destOrd="0" presId="urn:microsoft.com/office/officeart/2005/8/layout/hList9"/>
    <dgm:cxn modelId="{3ACDAD90-7923-444E-9A05-36E113E0691F}" type="presParOf" srcId="{FAC91B0B-7A26-4C31-925B-0777AB4768F3}" destId="{BDE31210-F479-4A47-99E5-C38D0374F551}" srcOrd="0" destOrd="0" presId="urn:microsoft.com/office/officeart/2005/8/layout/hList9"/>
    <dgm:cxn modelId="{F2AE21D8-4A52-4D43-B035-A204B8A9D6E3}" type="presParOf" srcId="{FAC91B0B-7A26-4C31-925B-0777AB4768F3}" destId="{D7A1FF92-4AC2-4E96-A23F-A7120A67FECB}" srcOrd="1" destOrd="0" presId="urn:microsoft.com/office/officeart/2005/8/layout/hList9"/>
    <dgm:cxn modelId="{C0011E14-0B69-46EB-B35B-DB913E229357}" type="presParOf" srcId="{1A6A97E8-A4CB-4653-9A00-2838A65A1F4F}" destId="{9E8935A2-2C76-4980-AB35-6B107084D647}" srcOrd="3" destOrd="0" presId="urn:microsoft.com/office/officeart/2005/8/layout/hList9"/>
    <dgm:cxn modelId="{A5147B57-5665-47BE-852E-126858F81600}" type="presParOf" srcId="{9E8935A2-2C76-4980-AB35-6B107084D647}" destId="{3C2BC861-0042-4025-AC13-9D44C77988D3}" srcOrd="0" destOrd="0" presId="urn:microsoft.com/office/officeart/2005/8/layout/hList9"/>
    <dgm:cxn modelId="{3F92CA3D-F3FB-452B-88DE-2179983E85E8}" type="presParOf" srcId="{9E8935A2-2C76-4980-AB35-6B107084D647}" destId="{085B77F8-01C8-4E4D-A984-31A02A874130}" srcOrd="1" destOrd="0" presId="urn:microsoft.com/office/officeart/2005/8/layout/hList9"/>
    <dgm:cxn modelId="{42A0359A-6CEA-412A-9D41-61EF5012C8A0}" type="presParOf" srcId="{A1FB2EE7-A381-4356-9BEA-48E4A948EF17}" destId="{2A38295C-C653-494F-A926-3176674BF85C}" srcOrd="2" destOrd="0" presId="urn:microsoft.com/office/officeart/2005/8/layout/hList9"/>
    <dgm:cxn modelId="{646A45B0-E45A-4B64-B6B3-19DDB855970E}" type="presParOf" srcId="{A1FB2EE7-A381-4356-9BEA-48E4A948EF17}" destId="{4E995441-5E2D-4DAE-9D46-FD809138F6F3}" srcOrd="3" destOrd="0" presId="urn:microsoft.com/office/officeart/2005/8/layout/hList9"/>
    <dgm:cxn modelId="{8F5B7757-2B22-4F46-9E64-186D6B602234}" type="presParOf" srcId="{A1FB2EE7-A381-4356-9BEA-48E4A948EF17}" destId="{DA745113-5095-4DAC-8984-6DA360CD7069}" srcOrd="4" destOrd="0" presId="urn:microsoft.com/office/officeart/2005/8/layout/hList9"/>
    <dgm:cxn modelId="{20435007-8D15-4575-9945-FF1BBB419D11}" type="presParOf" srcId="{A1FB2EE7-A381-4356-9BEA-48E4A948EF17}" destId="{6F9C829E-3286-4E4C-B551-F6DAB72D541E}" srcOrd="5" destOrd="0" presId="urn:microsoft.com/office/officeart/2005/8/layout/hList9"/>
    <dgm:cxn modelId="{EC805200-3FC0-459C-B7AB-EEFCEFB1103C}" type="presParOf" srcId="{A1FB2EE7-A381-4356-9BEA-48E4A948EF17}" destId="{CA3DC846-1FC0-4C96-A66A-E2862A716CCE}" srcOrd="6" destOrd="0" presId="urn:microsoft.com/office/officeart/2005/8/layout/hList9"/>
    <dgm:cxn modelId="{7BC12A5D-3680-4CA7-B143-D6F82140AAA0}" type="presParOf" srcId="{CA3DC846-1FC0-4C96-A66A-E2862A716CCE}" destId="{FFC24E7D-89CB-4B5C-AC68-6137EA150B99}" srcOrd="0" destOrd="0" presId="urn:microsoft.com/office/officeart/2005/8/layout/hList9"/>
    <dgm:cxn modelId="{0A5C0A48-22AF-449E-B347-C80AB543057B}" type="presParOf" srcId="{CA3DC846-1FC0-4C96-A66A-E2862A716CCE}" destId="{7994B56F-2B08-45AB-A66B-7F300BA20568}" srcOrd="1" destOrd="0" presId="urn:microsoft.com/office/officeart/2005/8/layout/hList9"/>
    <dgm:cxn modelId="{57C19614-F614-4B07-BA73-78DD59B2D3C3}" type="presParOf" srcId="{7994B56F-2B08-45AB-A66B-7F300BA20568}" destId="{AE49E5B5-57F5-4941-A399-0C8D660DDD6B}" srcOrd="0" destOrd="0" presId="urn:microsoft.com/office/officeart/2005/8/layout/hList9"/>
    <dgm:cxn modelId="{562B1493-DE8A-4159-9735-4A318DB43769}" type="presParOf" srcId="{7994B56F-2B08-45AB-A66B-7F300BA20568}" destId="{A2BC3614-58C1-4A51-9269-9E051173B567}" srcOrd="1" destOrd="0" presId="urn:microsoft.com/office/officeart/2005/8/layout/hList9"/>
    <dgm:cxn modelId="{EF2DDCCA-BF5C-4FF7-AA31-62041C152A99}" type="presParOf" srcId="{CA3DC846-1FC0-4C96-A66A-E2862A716CCE}" destId="{3007C7FF-CCAD-4386-96E6-A9C54530A7BB}" srcOrd="2" destOrd="0" presId="urn:microsoft.com/office/officeart/2005/8/layout/hList9"/>
    <dgm:cxn modelId="{6DD11B46-3A4E-4959-989E-0ED6CFFB732F}" type="presParOf" srcId="{3007C7FF-CCAD-4386-96E6-A9C54530A7BB}" destId="{C61A8DDF-F1CA-4EFC-A7C1-6DDF3876E44D}" srcOrd="0" destOrd="0" presId="urn:microsoft.com/office/officeart/2005/8/layout/hList9"/>
    <dgm:cxn modelId="{213E6B14-9B9F-47B4-B4D3-95F33BB93C2B}" type="presParOf" srcId="{3007C7FF-CCAD-4386-96E6-A9C54530A7BB}" destId="{C8F38D4E-18C9-4802-A1BB-92F1B569FB65}" srcOrd="1" destOrd="0" presId="urn:microsoft.com/office/officeart/2005/8/layout/hList9"/>
    <dgm:cxn modelId="{E11A7FCA-C180-455F-8DE3-3CB54AD90583}" type="presParOf" srcId="{A1FB2EE7-A381-4356-9BEA-48E4A948EF17}" destId="{338D3570-4EE9-4997-A4B5-209E1A5C2F45}" srcOrd="7" destOrd="0" presId="urn:microsoft.com/office/officeart/2005/8/layout/hList9"/>
    <dgm:cxn modelId="{92590BC6-2FD4-4808-B3C4-4CF5B0D29815}" type="presParOf" srcId="{A1FB2EE7-A381-4356-9BEA-48E4A948EF17}" destId="{BFB17570-7DBF-4652-807E-81798F04E943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4993CD-21E5-4487-B1DE-4C9B23E5E4A3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08C88356-FFAC-4480-9121-359A54536215}">
      <dgm:prSet phldrT="[Текст]" custT="1"/>
      <dgm:spPr>
        <a:solidFill>
          <a:schemeClr val="bg1">
            <a:lumMod val="75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1200" b="1" dirty="0" smtClean="0">
            <a:solidFill>
              <a:srgbClr val="C00000"/>
            </a:solidFill>
            <a:latin typeface="Arial Black" pitchFamily="34" charset="0"/>
          </a:endParaRPr>
        </a:p>
        <a:p>
          <a:r>
            <a:rPr lang="ru-RU" sz="2700" b="1" dirty="0" smtClean="0">
              <a:solidFill>
                <a:srgbClr val="C00000"/>
              </a:solidFill>
              <a:latin typeface="Arial Black" pitchFamily="34" charset="0"/>
            </a:rPr>
            <a:t>1.</a:t>
          </a:r>
        </a:p>
        <a:p>
          <a:r>
            <a:rPr lang="ru-RU" sz="1300" b="1" dirty="0" smtClean="0">
              <a:solidFill>
                <a:srgbClr val="800000"/>
              </a:solidFill>
            </a:rPr>
            <a:t>Выбор  </a:t>
          </a:r>
          <a:r>
            <a:rPr lang="ru-RU" sz="1400" b="1" dirty="0" smtClean="0">
              <a:solidFill>
                <a:srgbClr val="800000"/>
              </a:solidFill>
            </a:rPr>
            <a:t>программы и Кредитора</a:t>
          </a:r>
          <a:endParaRPr lang="ru-RU" sz="1400" b="1" dirty="0">
            <a:solidFill>
              <a:srgbClr val="800000"/>
            </a:solidFill>
          </a:endParaRPr>
        </a:p>
      </dgm:t>
    </dgm:pt>
    <dgm:pt modelId="{97C984C8-2DE9-46EA-8B38-C145E25FCF05}" type="parTrans" cxnId="{ACC5309E-6EAE-4DF4-8712-971290A7FCDF}">
      <dgm:prSet/>
      <dgm:spPr/>
      <dgm:t>
        <a:bodyPr/>
        <a:lstStyle/>
        <a:p>
          <a:endParaRPr lang="ru-RU"/>
        </a:p>
      </dgm:t>
    </dgm:pt>
    <dgm:pt modelId="{D470FB43-18E6-4095-BE0B-A6D842A089B0}" type="sibTrans" cxnId="{ACC5309E-6EAE-4DF4-8712-971290A7FCDF}">
      <dgm:prSet/>
      <dgm:spPr/>
      <dgm:t>
        <a:bodyPr/>
        <a:lstStyle/>
        <a:p>
          <a:endParaRPr lang="ru-RU"/>
        </a:p>
      </dgm:t>
    </dgm:pt>
    <dgm:pt modelId="{9CCFD37D-B8E3-40C8-9171-851E46D1296D}">
      <dgm:prSet phldrT="[Текст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2500" b="1" dirty="0" smtClean="0">
            <a:solidFill>
              <a:srgbClr val="C00000"/>
            </a:solidFill>
          </a:endParaRPr>
        </a:p>
        <a:p>
          <a:endParaRPr lang="ru-RU" sz="800" b="1" dirty="0" smtClean="0">
            <a:solidFill>
              <a:srgbClr val="C00000"/>
            </a:solidFill>
            <a:latin typeface="Arial Black" pitchFamily="34" charset="0"/>
          </a:endParaRPr>
        </a:p>
        <a:p>
          <a:endParaRPr lang="ru-RU" sz="800" b="1" dirty="0" smtClean="0">
            <a:solidFill>
              <a:srgbClr val="C00000"/>
            </a:solidFill>
            <a:latin typeface="Arial Black" pitchFamily="34" charset="0"/>
          </a:endParaRPr>
        </a:p>
        <a:p>
          <a:r>
            <a:rPr lang="ru-RU" sz="2700" b="1" dirty="0" smtClean="0">
              <a:solidFill>
                <a:srgbClr val="C00000"/>
              </a:solidFill>
              <a:latin typeface="Arial Black" pitchFamily="34" charset="0"/>
            </a:rPr>
            <a:t>2.</a:t>
          </a:r>
        </a:p>
        <a:p>
          <a:r>
            <a:rPr lang="ru-RU" sz="1400" b="1" dirty="0" smtClean="0">
              <a:solidFill>
                <a:srgbClr val="800000"/>
              </a:solidFill>
            </a:rPr>
            <a:t>Подача Заявки</a:t>
          </a:r>
        </a:p>
        <a:p>
          <a:endParaRPr lang="ru-RU" sz="1400" b="1" dirty="0" smtClean="0">
            <a:solidFill>
              <a:srgbClr val="C00000"/>
            </a:solidFill>
          </a:endParaRPr>
        </a:p>
        <a:p>
          <a:endParaRPr lang="ru-RU" sz="1400" b="1" dirty="0" smtClean="0">
            <a:solidFill>
              <a:srgbClr val="C00000"/>
            </a:solidFill>
          </a:endParaRPr>
        </a:p>
        <a:p>
          <a:endParaRPr lang="ru-RU" sz="1400" b="1" dirty="0">
            <a:solidFill>
              <a:srgbClr val="C00000"/>
            </a:solidFill>
          </a:endParaRPr>
        </a:p>
      </dgm:t>
    </dgm:pt>
    <dgm:pt modelId="{A42FAC85-1A72-4B6B-9AD2-2500916F0FF3}" type="parTrans" cxnId="{70F6EB06-AED9-40EE-9EF1-C230211512B4}">
      <dgm:prSet/>
      <dgm:spPr/>
      <dgm:t>
        <a:bodyPr/>
        <a:lstStyle/>
        <a:p>
          <a:endParaRPr lang="ru-RU"/>
        </a:p>
      </dgm:t>
    </dgm:pt>
    <dgm:pt modelId="{02B5898D-7B7C-4E92-A5B7-72619820ACAB}" type="sibTrans" cxnId="{70F6EB06-AED9-40EE-9EF1-C230211512B4}">
      <dgm:prSet/>
      <dgm:spPr/>
      <dgm:t>
        <a:bodyPr/>
        <a:lstStyle/>
        <a:p>
          <a:endParaRPr lang="ru-RU"/>
        </a:p>
      </dgm:t>
    </dgm:pt>
    <dgm:pt modelId="{8CA42A7F-4EAF-48B4-A6D8-3F275AEDD3F3}">
      <dgm:prSet phldrT="[Текст]" custT="1"/>
      <dgm:spPr>
        <a:solidFill>
          <a:schemeClr val="bg1">
            <a:lumMod val="75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2700" b="1" dirty="0" smtClean="0">
            <a:solidFill>
              <a:srgbClr val="C00000"/>
            </a:solidFill>
            <a:latin typeface="Arial Black" pitchFamily="34" charset="0"/>
          </a:endParaRPr>
        </a:p>
        <a:p>
          <a:endParaRPr lang="ru-RU" sz="800" b="1" dirty="0" smtClean="0">
            <a:solidFill>
              <a:srgbClr val="C00000"/>
            </a:solidFill>
            <a:latin typeface="Arial Black" pitchFamily="34" charset="0"/>
          </a:endParaRPr>
        </a:p>
        <a:p>
          <a:r>
            <a:rPr lang="ru-RU" sz="2700" b="1" dirty="0" smtClean="0">
              <a:solidFill>
                <a:srgbClr val="C00000"/>
              </a:solidFill>
              <a:latin typeface="Arial Black" pitchFamily="34" charset="0"/>
            </a:rPr>
            <a:t>3. </a:t>
          </a:r>
          <a:r>
            <a:rPr lang="ru-RU" sz="1400" b="1" dirty="0" smtClean="0">
              <a:solidFill>
                <a:srgbClr val="800000"/>
              </a:solidFill>
            </a:rPr>
            <a:t>Одобрение Заявки, но…</a:t>
          </a:r>
        </a:p>
        <a:p>
          <a:endParaRPr lang="ru-RU" sz="1400" b="1" dirty="0" smtClean="0">
            <a:solidFill>
              <a:srgbClr val="C00000"/>
            </a:solidFill>
          </a:endParaRPr>
        </a:p>
        <a:p>
          <a:endParaRPr lang="ru-RU" sz="1400" b="1" dirty="0" smtClean="0">
            <a:solidFill>
              <a:srgbClr val="C00000"/>
            </a:solidFill>
          </a:endParaRPr>
        </a:p>
        <a:p>
          <a:endParaRPr lang="ru-RU" sz="1400" b="1" dirty="0" smtClean="0">
            <a:solidFill>
              <a:srgbClr val="C00000"/>
            </a:solidFill>
          </a:endParaRPr>
        </a:p>
      </dgm:t>
    </dgm:pt>
    <dgm:pt modelId="{8AFCE885-791A-4704-A169-D5901F3B6CB8}" type="parTrans" cxnId="{68DF96BA-1F58-4C3E-8F8B-580236D18F1A}">
      <dgm:prSet/>
      <dgm:spPr/>
      <dgm:t>
        <a:bodyPr/>
        <a:lstStyle/>
        <a:p>
          <a:endParaRPr lang="ru-RU"/>
        </a:p>
      </dgm:t>
    </dgm:pt>
    <dgm:pt modelId="{33DFBE4E-7257-490A-B5E9-71F4BB081B6A}" type="sibTrans" cxnId="{68DF96BA-1F58-4C3E-8F8B-580236D18F1A}">
      <dgm:prSet/>
      <dgm:spPr/>
      <dgm:t>
        <a:bodyPr/>
        <a:lstStyle/>
        <a:p>
          <a:endParaRPr lang="ru-RU"/>
        </a:p>
      </dgm:t>
    </dgm:pt>
    <dgm:pt modelId="{78F1EB26-F4B7-44A3-83D3-FE48F810CDB6}">
      <dgm:prSet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700" b="1" dirty="0" smtClean="0">
              <a:solidFill>
                <a:srgbClr val="C00000"/>
              </a:solidFill>
              <a:latin typeface="Arial Black" pitchFamily="34" charset="0"/>
            </a:rPr>
            <a:t>4. </a:t>
          </a:r>
          <a:r>
            <a:rPr lang="ru-RU" sz="1400" b="1" dirty="0" smtClean="0">
              <a:solidFill>
                <a:srgbClr val="800000"/>
              </a:solidFill>
              <a:latin typeface="+mj-lt"/>
            </a:rPr>
            <a:t>Обеспечение?</a:t>
          </a:r>
        </a:p>
        <a:p>
          <a:endParaRPr lang="ru-RU" sz="1400" b="1" dirty="0" smtClean="0">
            <a:solidFill>
              <a:srgbClr val="C00000"/>
            </a:solidFill>
            <a:latin typeface="+mj-lt"/>
          </a:endParaRPr>
        </a:p>
        <a:p>
          <a:endParaRPr lang="ru-RU" sz="1400" b="1" dirty="0" smtClean="0">
            <a:solidFill>
              <a:srgbClr val="C00000"/>
            </a:solidFill>
            <a:latin typeface="+mj-lt"/>
          </a:endParaRPr>
        </a:p>
      </dgm:t>
    </dgm:pt>
    <dgm:pt modelId="{09EA106C-3C0D-44BE-9375-C27D9878A471}" type="parTrans" cxnId="{065D54FC-CBF0-459C-9C8A-D1156831CF8B}">
      <dgm:prSet/>
      <dgm:spPr/>
      <dgm:t>
        <a:bodyPr/>
        <a:lstStyle/>
        <a:p>
          <a:endParaRPr lang="ru-RU"/>
        </a:p>
      </dgm:t>
    </dgm:pt>
    <dgm:pt modelId="{0372C669-2E58-4393-BE0F-6E17B0F4C492}" type="sibTrans" cxnId="{065D54FC-CBF0-459C-9C8A-D1156831CF8B}">
      <dgm:prSet/>
      <dgm:spPr/>
      <dgm:t>
        <a:bodyPr/>
        <a:lstStyle/>
        <a:p>
          <a:endParaRPr lang="ru-RU"/>
        </a:p>
      </dgm:t>
    </dgm:pt>
    <dgm:pt modelId="{BD0DE8C2-1F2C-4677-BB9F-F1B7EF16B09F}">
      <dgm:prSet custT="1"/>
      <dgm:spPr>
        <a:solidFill>
          <a:schemeClr val="bg1">
            <a:lumMod val="75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b="1" dirty="0" smtClean="0">
            <a:solidFill>
              <a:srgbClr val="C00000"/>
            </a:solidFill>
            <a:latin typeface="Arial Black" pitchFamily="34" charset="0"/>
          </a:endParaRPr>
        </a:p>
        <a:p>
          <a:r>
            <a:rPr lang="ru-RU" sz="2700" b="1" dirty="0" smtClean="0">
              <a:solidFill>
                <a:srgbClr val="C00000"/>
              </a:solidFill>
              <a:latin typeface="Arial Black" pitchFamily="34" charset="0"/>
            </a:rPr>
            <a:t>5. </a:t>
          </a:r>
          <a:r>
            <a:rPr lang="ru-RU" sz="1400" b="1" dirty="0" smtClean="0">
              <a:solidFill>
                <a:srgbClr val="800000"/>
              </a:solidFill>
              <a:latin typeface="+mj-lt"/>
            </a:rPr>
            <a:t>Подача </a:t>
          </a:r>
          <a:r>
            <a:rPr lang="ru-RU" sz="1400" b="1" dirty="0" smtClean="0">
              <a:solidFill>
                <a:srgbClr val="800000"/>
              </a:solidFill>
              <a:latin typeface="+mj-lt"/>
            </a:rPr>
            <a:t>Банком Заявки </a:t>
          </a:r>
          <a:r>
            <a:rPr lang="ru-RU" sz="1400" b="1" dirty="0" smtClean="0">
              <a:solidFill>
                <a:srgbClr val="800000"/>
              </a:solidFill>
              <a:latin typeface="+mj-lt"/>
            </a:rPr>
            <a:t>в Фонд</a:t>
          </a:r>
        </a:p>
        <a:p>
          <a:endParaRPr lang="ru-RU" sz="27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425596F2-CD7B-491F-A27A-4B62F029A764}" type="parTrans" cxnId="{D6D13B63-44AD-47DE-A24B-C86940C33C6A}">
      <dgm:prSet/>
      <dgm:spPr/>
      <dgm:t>
        <a:bodyPr/>
        <a:lstStyle/>
        <a:p>
          <a:endParaRPr lang="ru-RU"/>
        </a:p>
      </dgm:t>
    </dgm:pt>
    <dgm:pt modelId="{FD209015-0130-45FF-9D5A-1AF0592D1734}" type="sibTrans" cxnId="{D6D13B63-44AD-47DE-A24B-C86940C33C6A}">
      <dgm:prSet/>
      <dgm:spPr/>
      <dgm:t>
        <a:bodyPr/>
        <a:lstStyle/>
        <a:p>
          <a:endParaRPr lang="ru-RU"/>
        </a:p>
      </dgm:t>
    </dgm:pt>
    <dgm:pt modelId="{65F2218D-BC47-4B3D-8D32-9F695D3A2CB8}">
      <dgm:prSet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b="1" dirty="0" smtClean="0">
            <a:solidFill>
              <a:srgbClr val="C00000"/>
            </a:solidFill>
            <a:latin typeface="Arial Black" pitchFamily="34" charset="0"/>
          </a:endParaRPr>
        </a:p>
        <a:p>
          <a:endParaRPr lang="ru-RU" sz="1000" b="1" dirty="0" smtClean="0">
            <a:solidFill>
              <a:srgbClr val="C00000"/>
            </a:solidFill>
            <a:latin typeface="Arial Black" pitchFamily="34" charset="0"/>
          </a:endParaRPr>
        </a:p>
        <a:p>
          <a:r>
            <a:rPr lang="ru-RU" sz="2700" b="1" dirty="0" smtClean="0">
              <a:solidFill>
                <a:srgbClr val="C00000"/>
              </a:solidFill>
              <a:latin typeface="Arial Black" pitchFamily="34" charset="0"/>
            </a:rPr>
            <a:t>6.</a:t>
          </a:r>
          <a:r>
            <a:rPr lang="ru-RU" sz="1400" b="1" dirty="0" smtClean="0">
              <a:solidFill>
                <a:srgbClr val="C00000"/>
              </a:solidFill>
              <a:latin typeface="Arial Black" pitchFamily="34" charset="0"/>
            </a:rPr>
            <a:t> </a:t>
          </a:r>
          <a:r>
            <a:rPr lang="ru-RU" sz="1400" b="1" dirty="0" smtClean="0">
              <a:solidFill>
                <a:srgbClr val="800000"/>
              </a:solidFill>
              <a:latin typeface="+mj-lt"/>
            </a:rPr>
            <a:t>Одобрение Заявки Фондом</a:t>
          </a:r>
        </a:p>
        <a:p>
          <a:endParaRPr lang="ru-RU" sz="1400" b="1" dirty="0" smtClean="0">
            <a:solidFill>
              <a:srgbClr val="C00000"/>
            </a:solidFill>
            <a:latin typeface="+mj-lt"/>
          </a:endParaRPr>
        </a:p>
        <a:p>
          <a:endParaRPr lang="ru-RU" sz="27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AB658A30-4126-4908-A7CC-CF4E1B965128}" type="parTrans" cxnId="{1FB37A0D-2830-4F3D-8172-DE76C920F72C}">
      <dgm:prSet/>
      <dgm:spPr/>
      <dgm:t>
        <a:bodyPr/>
        <a:lstStyle/>
        <a:p>
          <a:endParaRPr lang="ru-RU"/>
        </a:p>
      </dgm:t>
    </dgm:pt>
    <dgm:pt modelId="{81268A27-2886-4484-9BCA-E91E4EB3C41F}" type="sibTrans" cxnId="{1FB37A0D-2830-4F3D-8172-DE76C920F72C}">
      <dgm:prSet/>
      <dgm:spPr/>
      <dgm:t>
        <a:bodyPr/>
        <a:lstStyle/>
        <a:p>
          <a:endParaRPr lang="ru-RU"/>
        </a:p>
      </dgm:t>
    </dgm:pt>
    <dgm:pt modelId="{6E6D5B73-AEC4-4EB7-8679-B3EE1CD8EE5A}">
      <dgm:prSet custT="1"/>
      <dgm:spPr>
        <a:solidFill>
          <a:schemeClr val="bg1">
            <a:lumMod val="75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b="1" dirty="0" smtClean="0">
            <a:solidFill>
              <a:srgbClr val="C00000"/>
            </a:solidFill>
            <a:latin typeface="Arial Black" pitchFamily="34" charset="0"/>
          </a:endParaRPr>
        </a:p>
        <a:p>
          <a:r>
            <a:rPr lang="ru-RU" sz="2700" b="1" dirty="0" smtClean="0">
              <a:solidFill>
                <a:srgbClr val="C00000"/>
              </a:solidFill>
              <a:latin typeface="Arial Black" pitchFamily="34" charset="0"/>
            </a:rPr>
            <a:t>7.</a:t>
          </a:r>
          <a:r>
            <a:rPr lang="ru-RU" sz="1400" b="1" dirty="0" smtClean="0">
              <a:solidFill>
                <a:srgbClr val="C00000"/>
              </a:solidFill>
              <a:latin typeface="+mj-lt"/>
            </a:rPr>
            <a:t> </a:t>
          </a:r>
          <a:r>
            <a:rPr lang="ru-RU" sz="1400" b="1" dirty="0" smtClean="0">
              <a:solidFill>
                <a:srgbClr val="800000"/>
              </a:solidFill>
              <a:latin typeface="+mj-lt"/>
            </a:rPr>
            <a:t>Заключение 3-х стороннего Договора</a:t>
          </a:r>
          <a:endParaRPr lang="ru-RU" sz="2700" b="1" dirty="0">
            <a:solidFill>
              <a:srgbClr val="800000"/>
            </a:solidFill>
            <a:latin typeface="Arial Black" pitchFamily="34" charset="0"/>
          </a:endParaRPr>
        </a:p>
      </dgm:t>
    </dgm:pt>
    <dgm:pt modelId="{D425E67E-8FEE-4521-A6F3-2FF176788477}" type="parTrans" cxnId="{8785E68B-A55C-4206-8E50-63B2CAE443D5}">
      <dgm:prSet/>
      <dgm:spPr/>
      <dgm:t>
        <a:bodyPr/>
        <a:lstStyle/>
        <a:p>
          <a:endParaRPr lang="ru-RU"/>
        </a:p>
      </dgm:t>
    </dgm:pt>
    <dgm:pt modelId="{EBC62D8D-4224-4437-AD49-90E469E12DB5}" type="sibTrans" cxnId="{8785E68B-A55C-4206-8E50-63B2CAE443D5}">
      <dgm:prSet/>
      <dgm:spPr/>
      <dgm:t>
        <a:bodyPr/>
        <a:lstStyle/>
        <a:p>
          <a:endParaRPr lang="ru-RU"/>
        </a:p>
      </dgm:t>
    </dgm:pt>
    <dgm:pt modelId="{A540E48C-B2BC-447E-8535-3A24EDF1E5CE}">
      <dgm:prSet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 smtClean="0">
            <a:solidFill>
              <a:srgbClr val="C00000"/>
            </a:solidFill>
            <a:latin typeface="Arial Black" pitchFamily="34" charset="0"/>
          </a:endParaRPr>
        </a:p>
        <a:p>
          <a:endParaRPr lang="ru-RU" sz="800" dirty="0" smtClean="0">
            <a:solidFill>
              <a:srgbClr val="C00000"/>
            </a:solidFill>
            <a:latin typeface="Arial Black" pitchFamily="34" charset="0"/>
          </a:endParaRPr>
        </a:p>
        <a:p>
          <a:r>
            <a:rPr lang="ru-RU" sz="2700" dirty="0" smtClean="0">
              <a:solidFill>
                <a:srgbClr val="C00000"/>
              </a:solidFill>
              <a:latin typeface="Arial Black" pitchFamily="34" charset="0"/>
            </a:rPr>
            <a:t>8.</a:t>
          </a:r>
          <a:r>
            <a:rPr lang="ru-RU" sz="1400" dirty="0" smtClean="0">
              <a:solidFill>
                <a:srgbClr val="C00000"/>
              </a:solidFill>
              <a:latin typeface="+mj-lt"/>
            </a:rPr>
            <a:t> </a:t>
          </a:r>
          <a:r>
            <a:rPr lang="ru-RU" sz="1400" b="1" dirty="0" smtClean="0">
              <a:solidFill>
                <a:srgbClr val="800000"/>
              </a:solidFill>
              <a:latin typeface="+mj-lt"/>
            </a:rPr>
            <a:t>Оплата вознаграждения </a:t>
          </a:r>
          <a:r>
            <a:rPr lang="ru-RU" sz="1400" b="1" dirty="0" smtClean="0">
              <a:solidFill>
                <a:srgbClr val="800000"/>
              </a:solidFill>
              <a:latin typeface="+mj-lt"/>
            </a:rPr>
            <a:t>Фонду</a:t>
          </a:r>
          <a:endParaRPr lang="ru-RU" sz="1400" b="1" dirty="0" smtClean="0">
            <a:solidFill>
              <a:srgbClr val="800000"/>
            </a:solidFill>
            <a:latin typeface="+mj-lt"/>
          </a:endParaRPr>
        </a:p>
        <a:p>
          <a:endParaRPr lang="ru-RU" sz="27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5FD8D644-381A-4D48-AD8A-8EC8EC589819}" type="parTrans" cxnId="{C57D17F9-2F89-4ADE-AA1A-BE772F6FB97C}">
      <dgm:prSet/>
      <dgm:spPr/>
      <dgm:t>
        <a:bodyPr/>
        <a:lstStyle/>
        <a:p>
          <a:endParaRPr lang="ru-RU"/>
        </a:p>
      </dgm:t>
    </dgm:pt>
    <dgm:pt modelId="{A200318D-CE61-4C8B-B7FF-F60F79E83540}" type="sibTrans" cxnId="{C57D17F9-2F89-4ADE-AA1A-BE772F6FB97C}">
      <dgm:prSet/>
      <dgm:spPr/>
      <dgm:t>
        <a:bodyPr/>
        <a:lstStyle/>
        <a:p>
          <a:endParaRPr lang="ru-RU"/>
        </a:p>
      </dgm:t>
    </dgm:pt>
    <dgm:pt modelId="{B161CDC1-C2BD-4F8B-9A75-72F7F1FC617B}">
      <dgm:prSet custT="1"/>
      <dgm:spPr>
        <a:solidFill>
          <a:schemeClr val="bg1">
            <a:lumMod val="75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 Black" pitchFamily="34" charset="0"/>
            </a:rPr>
            <a:t>ФИНАНСИРОВАНИЕ </a:t>
          </a:r>
          <a:r>
            <a:rPr lang="ru-RU" sz="1400" b="1" dirty="0" smtClean="0">
              <a:solidFill>
                <a:srgbClr val="C00000"/>
              </a:solidFill>
              <a:latin typeface="Arial Black" pitchFamily="34" charset="0"/>
            </a:rPr>
            <a:t>субъекта МСП</a:t>
          </a:r>
          <a:r>
            <a:rPr lang="ru-RU" sz="1400" b="1" dirty="0" smtClean="0">
              <a:solidFill>
                <a:srgbClr val="FF0000"/>
              </a:solidFill>
              <a:latin typeface="Arial Black" pitchFamily="34" charset="0"/>
            </a:rPr>
            <a:t>!!!</a:t>
          </a:r>
          <a:endParaRPr lang="ru-RU" sz="1400" b="1" dirty="0">
            <a:solidFill>
              <a:srgbClr val="FF0000"/>
            </a:solidFill>
            <a:latin typeface="Arial Black" pitchFamily="34" charset="0"/>
          </a:endParaRPr>
        </a:p>
      </dgm:t>
    </dgm:pt>
    <dgm:pt modelId="{F8FF3633-8FCA-42EC-B0E8-29209734C7F0}" type="parTrans" cxnId="{76683D53-26BD-4923-8C9E-C38FABEE511E}">
      <dgm:prSet/>
      <dgm:spPr/>
      <dgm:t>
        <a:bodyPr/>
        <a:lstStyle/>
        <a:p>
          <a:endParaRPr lang="ru-RU"/>
        </a:p>
      </dgm:t>
    </dgm:pt>
    <dgm:pt modelId="{72AE2719-DEED-40B9-8F14-4458B6E85A9F}" type="sibTrans" cxnId="{76683D53-26BD-4923-8C9E-C38FABEE511E}">
      <dgm:prSet/>
      <dgm:spPr/>
      <dgm:t>
        <a:bodyPr/>
        <a:lstStyle/>
        <a:p>
          <a:endParaRPr lang="ru-RU"/>
        </a:p>
      </dgm:t>
    </dgm:pt>
    <dgm:pt modelId="{0D93E070-7CCD-4DDE-A91D-2CD2528F9B57}" type="pres">
      <dgm:prSet presAssocID="{7F4993CD-21E5-4487-B1DE-4C9B23E5E4A3}" presName="Name0" presStyleCnt="0">
        <dgm:presLayoutVars>
          <dgm:dir/>
          <dgm:resizeHandles val="exact"/>
        </dgm:presLayoutVars>
      </dgm:prSet>
      <dgm:spPr/>
    </dgm:pt>
    <dgm:pt modelId="{BAE35B3E-DC00-444F-A6F9-618E4DA6EF77}" type="pres">
      <dgm:prSet presAssocID="{7F4993CD-21E5-4487-B1DE-4C9B23E5E4A3}" presName="fgShape" presStyleLbl="fgShp" presStyleIdx="0" presStyleCnt="1" custScaleX="98219" custLinFactNeighborX="2177" custLinFactNeighborY="27273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0800000" scaled="1"/>
          <a:tileRect/>
        </a:gradFill>
        <a:ln>
          <a:solidFill>
            <a:srgbClr val="A50021"/>
          </a:solidFill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</dgm:pt>
    <dgm:pt modelId="{4109BC38-6883-4000-89C3-AE3B8CBFC06C}" type="pres">
      <dgm:prSet presAssocID="{7F4993CD-21E5-4487-B1DE-4C9B23E5E4A3}" presName="linComp" presStyleCnt="0"/>
      <dgm:spPr/>
    </dgm:pt>
    <dgm:pt modelId="{14180965-43A9-4F5D-9EB8-4F0357A4C499}" type="pres">
      <dgm:prSet presAssocID="{08C88356-FFAC-4480-9121-359A54536215}" presName="compNode" presStyleCnt="0"/>
      <dgm:spPr/>
    </dgm:pt>
    <dgm:pt modelId="{3DEB2CB9-7988-4647-8FFA-3E0A9792DD91}" type="pres">
      <dgm:prSet presAssocID="{08C88356-FFAC-4480-9121-359A54536215}" presName="bkgdShape" presStyleLbl="node1" presStyleIdx="0" presStyleCnt="9" custLinFactNeighborX="-302" custLinFactNeighborY="61364"/>
      <dgm:spPr/>
      <dgm:t>
        <a:bodyPr/>
        <a:lstStyle/>
        <a:p>
          <a:endParaRPr lang="ru-RU"/>
        </a:p>
      </dgm:t>
    </dgm:pt>
    <dgm:pt modelId="{831E0DC0-2294-43AA-AFE4-402C8B11C592}" type="pres">
      <dgm:prSet presAssocID="{08C88356-FFAC-4480-9121-359A54536215}" presName="nodeTx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A2D67-1125-4D73-A85D-160BF1DDEF67}" type="pres">
      <dgm:prSet presAssocID="{08C88356-FFAC-4480-9121-359A54536215}" presName="invisiNode" presStyleLbl="node1" presStyleIdx="0" presStyleCnt="9"/>
      <dgm:spPr/>
    </dgm:pt>
    <dgm:pt modelId="{9B9C87CF-AD81-401C-B301-27485A7E6ABA}" type="pres">
      <dgm:prSet presAssocID="{08C88356-FFAC-4480-9121-359A54536215}" presName="imagNode" presStyleLbl="fgImgPlace1" presStyleIdx="0" presStyleCnt="9" custLinFactNeighborX="-3513" custLinFactNeighborY="-98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4B8DF5-7C63-4FC0-9DCA-7D69BF2BEE9E}" type="pres">
      <dgm:prSet presAssocID="{D470FB43-18E6-4095-BE0B-A6D842A089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D96162-5D88-48A8-B3ED-8B81A366EC10}" type="pres">
      <dgm:prSet presAssocID="{9CCFD37D-B8E3-40C8-9171-851E46D1296D}" presName="compNode" presStyleCnt="0"/>
      <dgm:spPr/>
    </dgm:pt>
    <dgm:pt modelId="{1C34EC38-452D-42E0-9516-D33B567FE436}" type="pres">
      <dgm:prSet presAssocID="{9CCFD37D-B8E3-40C8-9171-851E46D1296D}" presName="bkgdShape" presStyleLbl="node1" presStyleIdx="1" presStyleCnt="9"/>
      <dgm:spPr/>
      <dgm:t>
        <a:bodyPr/>
        <a:lstStyle/>
        <a:p>
          <a:endParaRPr lang="ru-RU"/>
        </a:p>
      </dgm:t>
    </dgm:pt>
    <dgm:pt modelId="{5E186FB4-A121-41E2-B3E8-5DD73AF9B082}" type="pres">
      <dgm:prSet presAssocID="{9CCFD37D-B8E3-40C8-9171-851E46D1296D}" presName="nodeTx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130AC-7383-430D-9446-55ACD0E94F4C}" type="pres">
      <dgm:prSet presAssocID="{9CCFD37D-B8E3-40C8-9171-851E46D1296D}" presName="invisiNode" presStyleLbl="node1" presStyleIdx="1" presStyleCnt="9"/>
      <dgm:spPr/>
    </dgm:pt>
    <dgm:pt modelId="{27048ABE-9899-4D67-8C90-AAA89B422453}" type="pres">
      <dgm:prSet presAssocID="{9CCFD37D-B8E3-40C8-9171-851E46D1296D}" presName="imagNode" presStyleLbl="fgImgPlace1" presStyleIdx="1" presStyleCnt="9" custLinFactNeighborX="-3352" custLinFactNeighborY="-98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822058-A2C5-4C2D-93E2-3E776584EC16}" type="pres">
      <dgm:prSet presAssocID="{02B5898D-7B7C-4E92-A5B7-72619820AC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5121AAE-2980-4519-B6A9-7503C1860BA1}" type="pres">
      <dgm:prSet presAssocID="{8CA42A7F-4EAF-48B4-A6D8-3F275AEDD3F3}" presName="compNode" presStyleCnt="0"/>
      <dgm:spPr/>
    </dgm:pt>
    <dgm:pt modelId="{F91C310A-DCD8-4410-897C-26B1F2B48E53}" type="pres">
      <dgm:prSet presAssocID="{8CA42A7F-4EAF-48B4-A6D8-3F275AEDD3F3}" presName="bkgdShape" presStyleLbl="node1" presStyleIdx="2" presStyleCnt="9" custLinFactNeighborX="-2113"/>
      <dgm:spPr/>
      <dgm:t>
        <a:bodyPr/>
        <a:lstStyle/>
        <a:p>
          <a:endParaRPr lang="ru-RU"/>
        </a:p>
      </dgm:t>
    </dgm:pt>
    <dgm:pt modelId="{BDC34EE1-56EF-45DB-BB1B-C842DD280EE1}" type="pres">
      <dgm:prSet presAssocID="{8CA42A7F-4EAF-48B4-A6D8-3F275AEDD3F3}" presName="nodeT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A8E66-8740-4A2B-B987-2226DB18DC0E}" type="pres">
      <dgm:prSet presAssocID="{8CA42A7F-4EAF-48B4-A6D8-3F275AEDD3F3}" presName="invisiNode" presStyleLbl="node1" presStyleIdx="2" presStyleCnt="9"/>
      <dgm:spPr/>
    </dgm:pt>
    <dgm:pt modelId="{EB521B83-EDF3-4F51-9F7C-50B9B08A32C2}" type="pres">
      <dgm:prSet presAssocID="{8CA42A7F-4EAF-48B4-A6D8-3F275AEDD3F3}" presName="imagNode" presStyleLbl="fgImgPlace1" presStyleIdx="2" presStyleCnt="9" custLinFactNeighborX="-3188" custLinFactNeighborY="-98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344532-BAFD-47EA-AE4E-D23C9F6A6AB5}" type="pres">
      <dgm:prSet presAssocID="{33DFBE4E-7257-490A-B5E9-71F4BB081B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FB7971-37F5-417B-9C6C-ABF3B879BBD6}" type="pres">
      <dgm:prSet presAssocID="{78F1EB26-F4B7-44A3-83D3-FE48F810CDB6}" presName="compNode" presStyleCnt="0"/>
      <dgm:spPr/>
    </dgm:pt>
    <dgm:pt modelId="{1A8DB104-A092-4854-A56D-EA5F8BE865AD}" type="pres">
      <dgm:prSet presAssocID="{78F1EB26-F4B7-44A3-83D3-FE48F810CDB6}" presName="bkgdShape" presStyleLbl="node1" presStyleIdx="3" presStyleCnt="9" custLinFactNeighborX="-1136" custLinFactNeighborY="-2273"/>
      <dgm:spPr/>
      <dgm:t>
        <a:bodyPr/>
        <a:lstStyle/>
        <a:p>
          <a:endParaRPr lang="ru-RU"/>
        </a:p>
      </dgm:t>
    </dgm:pt>
    <dgm:pt modelId="{AF0306E1-5B07-41CC-B2C3-87963B6D2BDD}" type="pres">
      <dgm:prSet presAssocID="{78F1EB26-F4B7-44A3-83D3-FE48F810CDB6}" presName="nodeT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6202-290F-46E4-A886-C287CEC4AB2E}" type="pres">
      <dgm:prSet presAssocID="{78F1EB26-F4B7-44A3-83D3-FE48F810CDB6}" presName="invisiNode" presStyleLbl="node1" presStyleIdx="3" presStyleCnt="9"/>
      <dgm:spPr/>
    </dgm:pt>
    <dgm:pt modelId="{1B4ACBDC-056A-4CB0-9554-4B84A906A699}" type="pres">
      <dgm:prSet presAssocID="{78F1EB26-F4B7-44A3-83D3-FE48F810CDB6}" presName="imagNode" presStyleLbl="fgImgPlace1" presStyleIdx="3" presStyleCnt="9" custLinFactNeighborX="-3024" custLinFactNeighborY="-989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DD7787F-CC9C-431B-A275-C9B1EC551BD8}" type="pres">
      <dgm:prSet presAssocID="{0372C669-2E58-4393-BE0F-6E17B0F4C4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084AB5-61D7-4F73-8288-AA2BD3717788}" type="pres">
      <dgm:prSet presAssocID="{BD0DE8C2-1F2C-4677-BB9F-F1B7EF16B09F}" presName="compNode" presStyleCnt="0"/>
      <dgm:spPr/>
    </dgm:pt>
    <dgm:pt modelId="{A48F5A51-C20C-47A1-B50C-C253B6EA12AD}" type="pres">
      <dgm:prSet presAssocID="{BD0DE8C2-1F2C-4677-BB9F-F1B7EF16B09F}" presName="bkgdShape" presStyleLbl="node1" presStyleIdx="4" presStyleCnt="9" custLinFactNeighborX="-158"/>
      <dgm:spPr/>
      <dgm:t>
        <a:bodyPr/>
        <a:lstStyle/>
        <a:p>
          <a:endParaRPr lang="ru-RU"/>
        </a:p>
      </dgm:t>
    </dgm:pt>
    <dgm:pt modelId="{D844FC96-BCE2-4788-8E27-A6E7B2B360B4}" type="pres">
      <dgm:prSet presAssocID="{BD0DE8C2-1F2C-4677-BB9F-F1B7EF16B09F}" presName="nodeT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F1EDA-8642-4755-B253-9CF59CE89A62}" type="pres">
      <dgm:prSet presAssocID="{BD0DE8C2-1F2C-4677-BB9F-F1B7EF16B09F}" presName="invisiNode" presStyleLbl="node1" presStyleIdx="4" presStyleCnt="9"/>
      <dgm:spPr/>
    </dgm:pt>
    <dgm:pt modelId="{C83AC97D-3CE0-419E-91CC-8AF7CFA091E7}" type="pres">
      <dgm:prSet presAssocID="{BD0DE8C2-1F2C-4677-BB9F-F1B7EF16B09F}" presName="imagNode" presStyleLbl="fgImgPlace1" presStyleIdx="4" presStyleCnt="9" custLinFactNeighborX="-2859" custLinFactNeighborY="-989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B634AF4-F6CC-4C82-BA4F-8CD265899F13}" type="pres">
      <dgm:prSet presAssocID="{FD209015-0130-45FF-9D5A-1AF0592D17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468462-57B8-4E38-BAF4-7EA340146A87}" type="pres">
      <dgm:prSet presAssocID="{65F2218D-BC47-4B3D-8D32-9F695D3A2CB8}" presName="compNode" presStyleCnt="0"/>
      <dgm:spPr/>
    </dgm:pt>
    <dgm:pt modelId="{E863FB34-07A4-47B0-A583-82C8AD8E5B5F}" type="pres">
      <dgm:prSet presAssocID="{65F2218D-BC47-4B3D-8D32-9F695D3A2CB8}" presName="bkgdShape" presStyleLbl="node1" presStyleIdx="5" presStyleCnt="9"/>
      <dgm:spPr/>
      <dgm:t>
        <a:bodyPr/>
        <a:lstStyle/>
        <a:p>
          <a:endParaRPr lang="ru-RU"/>
        </a:p>
      </dgm:t>
    </dgm:pt>
    <dgm:pt modelId="{634B4AC6-47F7-46EA-B699-F7B726ABC1D5}" type="pres">
      <dgm:prSet presAssocID="{65F2218D-BC47-4B3D-8D32-9F695D3A2CB8}" presName="nodeTx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E3E48-B214-40A0-BECF-A81328DBF0B9}" type="pres">
      <dgm:prSet presAssocID="{65F2218D-BC47-4B3D-8D32-9F695D3A2CB8}" presName="invisiNode" presStyleLbl="node1" presStyleIdx="5" presStyleCnt="9"/>
      <dgm:spPr/>
    </dgm:pt>
    <dgm:pt modelId="{AAF0A0E0-429F-4B05-A36C-755E9E007A21}" type="pres">
      <dgm:prSet presAssocID="{65F2218D-BC47-4B3D-8D32-9F695D3A2CB8}" presName="imagNode" presStyleLbl="fgImgPlace1" presStyleIdx="5" presStyleCnt="9" custLinFactNeighborX="-2695" custLinFactNeighborY="-989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04A5B40-DB69-4BE5-8E6A-29E839FDA840}" type="pres">
      <dgm:prSet presAssocID="{81268A27-2886-4484-9BCA-E91E4EB3C41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CD624E-06B7-4D9F-9BC5-A5EEAE9201C2}" type="pres">
      <dgm:prSet presAssocID="{6E6D5B73-AEC4-4EB7-8679-B3EE1CD8EE5A}" presName="compNode" presStyleCnt="0"/>
      <dgm:spPr/>
    </dgm:pt>
    <dgm:pt modelId="{4799A70B-C7AC-476F-BE73-7BC0F486B618}" type="pres">
      <dgm:prSet presAssocID="{6E6D5B73-AEC4-4EB7-8679-B3EE1CD8EE5A}" presName="bkgdShape" presStyleLbl="node1" presStyleIdx="6" presStyleCnt="9"/>
      <dgm:spPr/>
      <dgm:t>
        <a:bodyPr/>
        <a:lstStyle/>
        <a:p>
          <a:endParaRPr lang="ru-RU"/>
        </a:p>
      </dgm:t>
    </dgm:pt>
    <dgm:pt modelId="{2BD4B064-6F35-45C1-BDA1-5C699F34913B}" type="pres">
      <dgm:prSet presAssocID="{6E6D5B73-AEC4-4EB7-8679-B3EE1CD8EE5A}" presName="nodeT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DE985-2130-4417-AB1A-BBB506CD509A}" type="pres">
      <dgm:prSet presAssocID="{6E6D5B73-AEC4-4EB7-8679-B3EE1CD8EE5A}" presName="invisiNode" presStyleLbl="node1" presStyleIdx="6" presStyleCnt="9"/>
      <dgm:spPr/>
    </dgm:pt>
    <dgm:pt modelId="{01E0C210-618D-4541-BF31-C73C76A8791A}" type="pres">
      <dgm:prSet presAssocID="{6E6D5B73-AEC4-4EB7-8679-B3EE1CD8EE5A}" presName="imagNode" presStyleLbl="fgImgPlace1" presStyleIdx="6" presStyleCnt="9" custLinFactNeighborX="-2531" custLinFactNeighborY="-989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DF659BC-EDEA-4D60-96BD-3A37A166139E}" type="pres">
      <dgm:prSet presAssocID="{EBC62D8D-4224-4437-AD49-90E469E12D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328813-1D65-4CA7-AB7F-CE7F444F2F47}" type="pres">
      <dgm:prSet presAssocID="{A540E48C-B2BC-447E-8535-3A24EDF1E5CE}" presName="compNode" presStyleCnt="0"/>
      <dgm:spPr/>
    </dgm:pt>
    <dgm:pt modelId="{6C425C2F-7535-4F95-BF46-858F08871D86}" type="pres">
      <dgm:prSet presAssocID="{A540E48C-B2BC-447E-8535-3A24EDF1E5CE}" presName="bkgdShape" presStyleLbl="node1" presStyleIdx="7" presStyleCnt="9"/>
      <dgm:spPr/>
      <dgm:t>
        <a:bodyPr/>
        <a:lstStyle/>
        <a:p>
          <a:endParaRPr lang="ru-RU"/>
        </a:p>
      </dgm:t>
    </dgm:pt>
    <dgm:pt modelId="{C666C931-A667-406C-8327-B5E0488651C0}" type="pres">
      <dgm:prSet presAssocID="{A540E48C-B2BC-447E-8535-3A24EDF1E5CE}" presName="nodeT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BCF00-FE65-4299-B703-A8135EF88BE0}" type="pres">
      <dgm:prSet presAssocID="{A540E48C-B2BC-447E-8535-3A24EDF1E5CE}" presName="invisiNode" presStyleLbl="node1" presStyleIdx="7" presStyleCnt="9"/>
      <dgm:spPr/>
    </dgm:pt>
    <dgm:pt modelId="{06D5423A-DE6C-48F5-AA5E-FCC3E5925F23}" type="pres">
      <dgm:prSet presAssocID="{A540E48C-B2BC-447E-8535-3A24EDF1E5CE}" presName="imagNode" presStyleLbl="fgImgPlace1" presStyleIdx="7" presStyleCnt="9" custLinFactNeighborX="-2366" custLinFactNeighborY="-989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4B07D786-BA6E-4A2C-ACE4-B4CE648B896B}" type="pres">
      <dgm:prSet presAssocID="{A200318D-CE61-4C8B-B7FF-F60F79E835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87D50D-9019-4AC6-BF2C-335DD56C6B80}" type="pres">
      <dgm:prSet presAssocID="{B161CDC1-C2BD-4F8B-9A75-72F7F1FC617B}" presName="compNode" presStyleCnt="0"/>
      <dgm:spPr/>
    </dgm:pt>
    <dgm:pt modelId="{9D5496DB-16CB-4ADF-83DD-CF5AD8213B05}" type="pres">
      <dgm:prSet presAssocID="{B161CDC1-C2BD-4F8B-9A75-72F7F1FC617B}" presName="bkgdShape" presStyleLbl="node1" presStyleIdx="8" presStyleCnt="9"/>
      <dgm:spPr/>
      <dgm:t>
        <a:bodyPr/>
        <a:lstStyle/>
        <a:p>
          <a:endParaRPr lang="ru-RU"/>
        </a:p>
      </dgm:t>
    </dgm:pt>
    <dgm:pt modelId="{BEE47C8B-22DD-466C-B8F8-FE1E6B97CB26}" type="pres">
      <dgm:prSet presAssocID="{B161CDC1-C2BD-4F8B-9A75-72F7F1FC617B}" presName="nodeT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CC02F-B2C2-45CD-8141-0C674891345E}" type="pres">
      <dgm:prSet presAssocID="{B161CDC1-C2BD-4F8B-9A75-72F7F1FC617B}" presName="invisiNode" presStyleLbl="node1" presStyleIdx="8" presStyleCnt="9"/>
      <dgm:spPr/>
    </dgm:pt>
    <dgm:pt modelId="{6E56CDAC-5F4A-4487-8CF6-12AD8602D777}" type="pres">
      <dgm:prSet presAssocID="{B161CDC1-C2BD-4F8B-9A75-72F7F1FC617B}" presName="imagNode" presStyleLbl="fgImgPlace1" presStyleIdx="8" presStyleCnt="9" custLinFactNeighborX="-2202" custLinFactNeighborY="-9896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</dgm:ptLst>
  <dgm:cxnLst>
    <dgm:cxn modelId="{C73183E5-2ADC-41BE-948C-10B0E2DACCC9}" type="presOf" srcId="{78F1EB26-F4B7-44A3-83D3-FE48F810CDB6}" destId="{1A8DB104-A092-4854-A56D-EA5F8BE865AD}" srcOrd="0" destOrd="0" presId="urn:microsoft.com/office/officeart/2005/8/layout/hList7#1"/>
    <dgm:cxn modelId="{B6E5712D-CA04-4950-8410-B390B208E6DF}" type="presOf" srcId="{08C88356-FFAC-4480-9121-359A54536215}" destId="{831E0DC0-2294-43AA-AFE4-402C8B11C592}" srcOrd="1" destOrd="0" presId="urn:microsoft.com/office/officeart/2005/8/layout/hList7#1"/>
    <dgm:cxn modelId="{D6D13B63-44AD-47DE-A24B-C86940C33C6A}" srcId="{7F4993CD-21E5-4487-B1DE-4C9B23E5E4A3}" destId="{BD0DE8C2-1F2C-4677-BB9F-F1B7EF16B09F}" srcOrd="4" destOrd="0" parTransId="{425596F2-CD7B-491F-A27A-4B62F029A764}" sibTransId="{FD209015-0130-45FF-9D5A-1AF0592D1734}"/>
    <dgm:cxn modelId="{E4E2B643-FEFD-4A65-9B7D-8B340A0AA7D6}" type="presOf" srcId="{FD209015-0130-45FF-9D5A-1AF0592D1734}" destId="{EB634AF4-F6CC-4C82-BA4F-8CD265899F13}" srcOrd="0" destOrd="0" presId="urn:microsoft.com/office/officeart/2005/8/layout/hList7#1"/>
    <dgm:cxn modelId="{68DF96BA-1F58-4C3E-8F8B-580236D18F1A}" srcId="{7F4993CD-21E5-4487-B1DE-4C9B23E5E4A3}" destId="{8CA42A7F-4EAF-48B4-A6D8-3F275AEDD3F3}" srcOrd="2" destOrd="0" parTransId="{8AFCE885-791A-4704-A169-D5901F3B6CB8}" sibTransId="{33DFBE4E-7257-490A-B5E9-71F4BB081B6A}"/>
    <dgm:cxn modelId="{903FCE78-7424-43AF-8A83-69F01F94CEFA}" type="presOf" srcId="{EBC62D8D-4224-4437-AD49-90E469E12DB5}" destId="{1DF659BC-EDEA-4D60-96BD-3A37A166139E}" srcOrd="0" destOrd="0" presId="urn:microsoft.com/office/officeart/2005/8/layout/hList7#1"/>
    <dgm:cxn modelId="{01EE90DF-96DF-4B4A-8048-BBFA3825620F}" type="presOf" srcId="{6E6D5B73-AEC4-4EB7-8679-B3EE1CD8EE5A}" destId="{2BD4B064-6F35-45C1-BDA1-5C699F34913B}" srcOrd="1" destOrd="0" presId="urn:microsoft.com/office/officeart/2005/8/layout/hList7#1"/>
    <dgm:cxn modelId="{21035E89-26E9-4021-9817-F3CFDD177285}" type="presOf" srcId="{8CA42A7F-4EAF-48B4-A6D8-3F275AEDD3F3}" destId="{BDC34EE1-56EF-45DB-BB1B-C842DD280EE1}" srcOrd="1" destOrd="0" presId="urn:microsoft.com/office/officeart/2005/8/layout/hList7#1"/>
    <dgm:cxn modelId="{ACC5309E-6EAE-4DF4-8712-971290A7FCDF}" srcId="{7F4993CD-21E5-4487-B1DE-4C9B23E5E4A3}" destId="{08C88356-FFAC-4480-9121-359A54536215}" srcOrd="0" destOrd="0" parTransId="{97C984C8-2DE9-46EA-8B38-C145E25FCF05}" sibTransId="{D470FB43-18E6-4095-BE0B-A6D842A089B0}"/>
    <dgm:cxn modelId="{C57D17F9-2F89-4ADE-AA1A-BE772F6FB97C}" srcId="{7F4993CD-21E5-4487-B1DE-4C9B23E5E4A3}" destId="{A540E48C-B2BC-447E-8535-3A24EDF1E5CE}" srcOrd="7" destOrd="0" parTransId="{5FD8D644-381A-4D48-AD8A-8EC8EC589819}" sibTransId="{A200318D-CE61-4C8B-B7FF-F60F79E83540}"/>
    <dgm:cxn modelId="{9BFFCB26-7382-47B5-83CB-181FD4F62CF9}" type="presOf" srcId="{78F1EB26-F4B7-44A3-83D3-FE48F810CDB6}" destId="{AF0306E1-5B07-41CC-B2C3-87963B6D2BDD}" srcOrd="1" destOrd="0" presId="urn:microsoft.com/office/officeart/2005/8/layout/hList7#1"/>
    <dgm:cxn modelId="{6EBB6565-6F8B-411B-AC10-F4FD5FA26D74}" type="presOf" srcId="{BD0DE8C2-1F2C-4677-BB9F-F1B7EF16B09F}" destId="{D844FC96-BCE2-4788-8E27-A6E7B2B360B4}" srcOrd="1" destOrd="0" presId="urn:microsoft.com/office/officeart/2005/8/layout/hList7#1"/>
    <dgm:cxn modelId="{8785E68B-A55C-4206-8E50-63B2CAE443D5}" srcId="{7F4993CD-21E5-4487-B1DE-4C9B23E5E4A3}" destId="{6E6D5B73-AEC4-4EB7-8679-B3EE1CD8EE5A}" srcOrd="6" destOrd="0" parTransId="{D425E67E-8FEE-4521-A6F3-2FF176788477}" sibTransId="{EBC62D8D-4224-4437-AD49-90E469E12DB5}"/>
    <dgm:cxn modelId="{25E488CB-A11A-4965-A146-273DF6C0F14C}" type="presOf" srcId="{08C88356-FFAC-4480-9121-359A54536215}" destId="{3DEB2CB9-7988-4647-8FFA-3E0A9792DD91}" srcOrd="0" destOrd="0" presId="urn:microsoft.com/office/officeart/2005/8/layout/hList7#1"/>
    <dgm:cxn modelId="{1FB37A0D-2830-4F3D-8172-DE76C920F72C}" srcId="{7F4993CD-21E5-4487-B1DE-4C9B23E5E4A3}" destId="{65F2218D-BC47-4B3D-8D32-9F695D3A2CB8}" srcOrd="5" destOrd="0" parTransId="{AB658A30-4126-4908-A7CC-CF4E1B965128}" sibTransId="{81268A27-2886-4484-9BCA-E91E4EB3C41F}"/>
    <dgm:cxn modelId="{76683D53-26BD-4923-8C9E-C38FABEE511E}" srcId="{7F4993CD-21E5-4487-B1DE-4C9B23E5E4A3}" destId="{B161CDC1-C2BD-4F8B-9A75-72F7F1FC617B}" srcOrd="8" destOrd="0" parTransId="{F8FF3633-8FCA-42EC-B0E8-29209734C7F0}" sibTransId="{72AE2719-DEED-40B9-8F14-4458B6E85A9F}"/>
    <dgm:cxn modelId="{ACDC061B-7A67-4E9E-A14A-C194DABE5622}" type="presOf" srcId="{7F4993CD-21E5-4487-B1DE-4C9B23E5E4A3}" destId="{0D93E070-7CCD-4DDE-A91D-2CD2528F9B57}" srcOrd="0" destOrd="0" presId="urn:microsoft.com/office/officeart/2005/8/layout/hList7#1"/>
    <dgm:cxn modelId="{70F6EB06-AED9-40EE-9EF1-C230211512B4}" srcId="{7F4993CD-21E5-4487-B1DE-4C9B23E5E4A3}" destId="{9CCFD37D-B8E3-40C8-9171-851E46D1296D}" srcOrd="1" destOrd="0" parTransId="{A42FAC85-1A72-4B6B-9AD2-2500916F0FF3}" sibTransId="{02B5898D-7B7C-4E92-A5B7-72619820ACAB}"/>
    <dgm:cxn modelId="{AEFC6CA0-E49C-484B-B589-D45DE1E1A9E0}" type="presOf" srcId="{A540E48C-B2BC-447E-8535-3A24EDF1E5CE}" destId="{6C425C2F-7535-4F95-BF46-858F08871D86}" srcOrd="0" destOrd="0" presId="urn:microsoft.com/office/officeart/2005/8/layout/hList7#1"/>
    <dgm:cxn modelId="{5A3723C0-10D8-4A58-AD13-B693060E9AA1}" type="presOf" srcId="{9CCFD37D-B8E3-40C8-9171-851E46D1296D}" destId="{5E186FB4-A121-41E2-B3E8-5DD73AF9B082}" srcOrd="1" destOrd="0" presId="urn:microsoft.com/office/officeart/2005/8/layout/hList7#1"/>
    <dgm:cxn modelId="{2F4AA123-4FED-4125-ACC4-27DF319CE39B}" type="presOf" srcId="{D470FB43-18E6-4095-BE0B-A6D842A089B0}" destId="{144B8DF5-7C63-4FC0-9DCA-7D69BF2BEE9E}" srcOrd="0" destOrd="0" presId="urn:microsoft.com/office/officeart/2005/8/layout/hList7#1"/>
    <dgm:cxn modelId="{5ADE37B3-FEF0-4CEF-A57F-0A49645D36A8}" type="presOf" srcId="{6E6D5B73-AEC4-4EB7-8679-B3EE1CD8EE5A}" destId="{4799A70B-C7AC-476F-BE73-7BC0F486B618}" srcOrd="0" destOrd="0" presId="urn:microsoft.com/office/officeart/2005/8/layout/hList7#1"/>
    <dgm:cxn modelId="{7EE83C52-8847-404E-9A1A-D9F3BA755895}" type="presOf" srcId="{65F2218D-BC47-4B3D-8D32-9F695D3A2CB8}" destId="{E863FB34-07A4-47B0-A583-82C8AD8E5B5F}" srcOrd="0" destOrd="0" presId="urn:microsoft.com/office/officeart/2005/8/layout/hList7#1"/>
    <dgm:cxn modelId="{2E0F70E7-ED57-4C19-97A5-ED3AF06100E8}" type="presOf" srcId="{02B5898D-7B7C-4E92-A5B7-72619820ACAB}" destId="{14822058-A2C5-4C2D-93E2-3E776584EC16}" srcOrd="0" destOrd="0" presId="urn:microsoft.com/office/officeart/2005/8/layout/hList7#1"/>
    <dgm:cxn modelId="{84F7F084-3AA4-4451-BA8C-478FED35A17D}" type="presOf" srcId="{9CCFD37D-B8E3-40C8-9171-851E46D1296D}" destId="{1C34EC38-452D-42E0-9516-D33B567FE436}" srcOrd="0" destOrd="0" presId="urn:microsoft.com/office/officeart/2005/8/layout/hList7#1"/>
    <dgm:cxn modelId="{D411D8D1-E8C6-4680-B6ED-41862EC1E3BD}" type="presOf" srcId="{8CA42A7F-4EAF-48B4-A6D8-3F275AEDD3F3}" destId="{F91C310A-DCD8-4410-897C-26B1F2B48E53}" srcOrd="0" destOrd="0" presId="urn:microsoft.com/office/officeart/2005/8/layout/hList7#1"/>
    <dgm:cxn modelId="{5F24FED9-52EE-4E5E-B572-9D517131CAD0}" type="presOf" srcId="{B161CDC1-C2BD-4F8B-9A75-72F7F1FC617B}" destId="{9D5496DB-16CB-4ADF-83DD-CF5AD8213B05}" srcOrd="0" destOrd="0" presId="urn:microsoft.com/office/officeart/2005/8/layout/hList7#1"/>
    <dgm:cxn modelId="{065D54FC-CBF0-459C-9C8A-D1156831CF8B}" srcId="{7F4993CD-21E5-4487-B1DE-4C9B23E5E4A3}" destId="{78F1EB26-F4B7-44A3-83D3-FE48F810CDB6}" srcOrd="3" destOrd="0" parTransId="{09EA106C-3C0D-44BE-9375-C27D9878A471}" sibTransId="{0372C669-2E58-4393-BE0F-6E17B0F4C492}"/>
    <dgm:cxn modelId="{AE5F2731-BFC6-4C97-9389-E6039489AE1A}" type="presOf" srcId="{A200318D-CE61-4C8B-B7FF-F60F79E83540}" destId="{4B07D786-BA6E-4A2C-ACE4-B4CE648B896B}" srcOrd="0" destOrd="0" presId="urn:microsoft.com/office/officeart/2005/8/layout/hList7#1"/>
    <dgm:cxn modelId="{FD356E71-99AF-45E5-BFA8-08B340BF72F2}" type="presOf" srcId="{0372C669-2E58-4393-BE0F-6E17B0F4C492}" destId="{7DD7787F-CC9C-431B-A275-C9B1EC551BD8}" srcOrd="0" destOrd="0" presId="urn:microsoft.com/office/officeart/2005/8/layout/hList7#1"/>
    <dgm:cxn modelId="{A4C99252-C7B0-46DC-A158-76A601D9E15F}" type="presOf" srcId="{33DFBE4E-7257-490A-B5E9-71F4BB081B6A}" destId="{46344532-BAFD-47EA-AE4E-D23C9F6A6AB5}" srcOrd="0" destOrd="0" presId="urn:microsoft.com/office/officeart/2005/8/layout/hList7#1"/>
    <dgm:cxn modelId="{1315FD1D-28C1-4F2A-853D-074928DB44AE}" type="presOf" srcId="{A540E48C-B2BC-447E-8535-3A24EDF1E5CE}" destId="{C666C931-A667-406C-8327-B5E0488651C0}" srcOrd="1" destOrd="0" presId="urn:microsoft.com/office/officeart/2005/8/layout/hList7#1"/>
    <dgm:cxn modelId="{907C6BF0-96FD-4FCC-AAC8-B941B93877E8}" type="presOf" srcId="{B161CDC1-C2BD-4F8B-9A75-72F7F1FC617B}" destId="{BEE47C8B-22DD-466C-B8F8-FE1E6B97CB26}" srcOrd="1" destOrd="0" presId="urn:microsoft.com/office/officeart/2005/8/layout/hList7#1"/>
    <dgm:cxn modelId="{401785AA-BBC2-4B30-9C12-08B363E323E6}" type="presOf" srcId="{BD0DE8C2-1F2C-4677-BB9F-F1B7EF16B09F}" destId="{A48F5A51-C20C-47A1-B50C-C253B6EA12AD}" srcOrd="0" destOrd="0" presId="urn:microsoft.com/office/officeart/2005/8/layout/hList7#1"/>
    <dgm:cxn modelId="{24865DD9-FD1D-4C88-9990-E74FF1260314}" type="presOf" srcId="{65F2218D-BC47-4B3D-8D32-9F695D3A2CB8}" destId="{634B4AC6-47F7-46EA-B699-F7B726ABC1D5}" srcOrd="1" destOrd="0" presId="urn:microsoft.com/office/officeart/2005/8/layout/hList7#1"/>
    <dgm:cxn modelId="{F999F78A-735E-4267-A0AB-80365BF4C341}" type="presOf" srcId="{81268A27-2886-4484-9BCA-E91E4EB3C41F}" destId="{F04A5B40-DB69-4BE5-8E6A-29E839FDA840}" srcOrd="0" destOrd="0" presId="urn:microsoft.com/office/officeart/2005/8/layout/hList7#1"/>
    <dgm:cxn modelId="{B72B1EE5-7594-4387-99F8-A38917646A81}" type="presParOf" srcId="{0D93E070-7CCD-4DDE-A91D-2CD2528F9B57}" destId="{BAE35B3E-DC00-444F-A6F9-618E4DA6EF77}" srcOrd="0" destOrd="0" presId="urn:microsoft.com/office/officeart/2005/8/layout/hList7#1"/>
    <dgm:cxn modelId="{AE4A7167-EE47-4031-BDBE-CEF99BCE7F33}" type="presParOf" srcId="{0D93E070-7CCD-4DDE-A91D-2CD2528F9B57}" destId="{4109BC38-6883-4000-89C3-AE3B8CBFC06C}" srcOrd="1" destOrd="0" presId="urn:microsoft.com/office/officeart/2005/8/layout/hList7#1"/>
    <dgm:cxn modelId="{2564DC09-F7B5-4419-B494-24ED4B8CA02D}" type="presParOf" srcId="{4109BC38-6883-4000-89C3-AE3B8CBFC06C}" destId="{14180965-43A9-4F5D-9EB8-4F0357A4C499}" srcOrd="0" destOrd="0" presId="urn:microsoft.com/office/officeart/2005/8/layout/hList7#1"/>
    <dgm:cxn modelId="{38E293A3-A464-4108-A796-A43696FBE982}" type="presParOf" srcId="{14180965-43A9-4F5D-9EB8-4F0357A4C499}" destId="{3DEB2CB9-7988-4647-8FFA-3E0A9792DD91}" srcOrd="0" destOrd="0" presId="urn:microsoft.com/office/officeart/2005/8/layout/hList7#1"/>
    <dgm:cxn modelId="{0345395A-3F97-4B85-BDB0-DEAA5E27733F}" type="presParOf" srcId="{14180965-43A9-4F5D-9EB8-4F0357A4C499}" destId="{831E0DC0-2294-43AA-AFE4-402C8B11C592}" srcOrd="1" destOrd="0" presId="urn:microsoft.com/office/officeart/2005/8/layout/hList7#1"/>
    <dgm:cxn modelId="{D51AEB96-913C-4928-BF91-BE92EA22DD26}" type="presParOf" srcId="{14180965-43A9-4F5D-9EB8-4F0357A4C499}" destId="{B28A2D67-1125-4D73-A85D-160BF1DDEF67}" srcOrd="2" destOrd="0" presId="urn:microsoft.com/office/officeart/2005/8/layout/hList7#1"/>
    <dgm:cxn modelId="{1451975A-DE36-434B-B174-AD7690BE9B3D}" type="presParOf" srcId="{14180965-43A9-4F5D-9EB8-4F0357A4C499}" destId="{9B9C87CF-AD81-401C-B301-27485A7E6ABA}" srcOrd="3" destOrd="0" presId="urn:microsoft.com/office/officeart/2005/8/layout/hList7#1"/>
    <dgm:cxn modelId="{36EC36CB-58BE-442D-AD4C-00B16B5811E5}" type="presParOf" srcId="{4109BC38-6883-4000-89C3-AE3B8CBFC06C}" destId="{144B8DF5-7C63-4FC0-9DCA-7D69BF2BEE9E}" srcOrd="1" destOrd="0" presId="urn:microsoft.com/office/officeart/2005/8/layout/hList7#1"/>
    <dgm:cxn modelId="{5016D3FC-C41D-4093-8A04-A09C4C1CDB71}" type="presParOf" srcId="{4109BC38-6883-4000-89C3-AE3B8CBFC06C}" destId="{F3D96162-5D88-48A8-B3ED-8B81A366EC10}" srcOrd="2" destOrd="0" presId="urn:microsoft.com/office/officeart/2005/8/layout/hList7#1"/>
    <dgm:cxn modelId="{5CAF341E-5DE9-4CFC-872B-467EAF86EE84}" type="presParOf" srcId="{F3D96162-5D88-48A8-B3ED-8B81A366EC10}" destId="{1C34EC38-452D-42E0-9516-D33B567FE436}" srcOrd="0" destOrd="0" presId="urn:microsoft.com/office/officeart/2005/8/layout/hList7#1"/>
    <dgm:cxn modelId="{477608F8-2E68-4A8B-A386-7CFBFDA0F9DB}" type="presParOf" srcId="{F3D96162-5D88-48A8-B3ED-8B81A366EC10}" destId="{5E186FB4-A121-41E2-B3E8-5DD73AF9B082}" srcOrd="1" destOrd="0" presId="urn:microsoft.com/office/officeart/2005/8/layout/hList7#1"/>
    <dgm:cxn modelId="{21C5423E-D164-4AC4-ACE5-4385CED7AA69}" type="presParOf" srcId="{F3D96162-5D88-48A8-B3ED-8B81A366EC10}" destId="{198130AC-7383-430D-9446-55ACD0E94F4C}" srcOrd="2" destOrd="0" presId="urn:microsoft.com/office/officeart/2005/8/layout/hList7#1"/>
    <dgm:cxn modelId="{15FFB318-1FEB-47EB-87C6-29EE0655F757}" type="presParOf" srcId="{F3D96162-5D88-48A8-B3ED-8B81A366EC10}" destId="{27048ABE-9899-4D67-8C90-AAA89B422453}" srcOrd="3" destOrd="0" presId="urn:microsoft.com/office/officeart/2005/8/layout/hList7#1"/>
    <dgm:cxn modelId="{0C084E44-262F-4457-A943-59446A7560C5}" type="presParOf" srcId="{4109BC38-6883-4000-89C3-AE3B8CBFC06C}" destId="{14822058-A2C5-4C2D-93E2-3E776584EC16}" srcOrd="3" destOrd="0" presId="urn:microsoft.com/office/officeart/2005/8/layout/hList7#1"/>
    <dgm:cxn modelId="{8A0C5506-2EB7-490E-AF40-9B7790A2BF3C}" type="presParOf" srcId="{4109BC38-6883-4000-89C3-AE3B8CBFC06C}" destId="{C5121AAE-2980-4519-B6A9-7503C1860BA1}" srcOrd="4" destOrd="0" presId="urn:microsoft.com/office/officeart/2005/8/layout/hList7#1"/>
    <dgm:cxn modelId="{62D172AA-F13C-462B-9D69-45D225CC3E65}" type="presParOf" srcId="{C5121AAE-2980-4519-B6A9-7503C1860BA1}" destId="{F91C310A-DCD8-4410-897C-26B1F2B48E53}" srcOrd="0" destOrd="0" presId="urn:microsoft.com/office/officeart/2005/8/layout/hList7#1"/>
    <dgm:cxn modelId="{B8FA451A-4AF7-4714-96EB-EC8338E58EB6}" type="presParOf" srcId="{C5121AAE-2980-4519-B6A9-7503C1860BA1}" destId="{BDC34EE1-56EF-45DB-BB1B-C842DD280EE1}" srcOrd="1" destOrd="0" presId="urn:microsoft.com/office/officeart/2005/8/layout/hList7#1"/>
    <dgm:cxn modelId="{CA36278F-1419-4103-B72B-95FA18AC52F5}" type="presParOf" srcId="{C5121AAE-2980-4519-B6A9-7503C1860BA1}" destId="{414A8E66-8740-4A2B-B987-2226DB18DC0E}" srcOrd="2" destOrd="0" presId="urn:microsoft.com/office/officeart/2005/8/layout/hList7#1"/>
    <dgm:cxn modelId="{7D8CB20C-910B-4664-8397-038A7A34B6FD}" type="presParOf" srcId="{C5121AAE-2980-4519-B6A9-7503C1860BA1}" destId="{EB521B83-EDF3-4F51-9F7C-50B9B08A32C2}" srcOrd="3" destOrd="0" presId="urn:microsoft.com/office/officeart/2005/8/layout/hList7#1"/>
    <dgm:cxn modelId="{F916DF0C-6150-49B9-BAE6-0ABB8B03C386}" type="presParOf" srcId="{4109BC38-6883-4000-89C3-AE3B8CBFC06C}" destId="{46344532-BAFD-47EA-AE4E-D23C9F6A6AB5}" srcOrd="5" destOrd="0" presId="urn:microsoft.com/office/officeart/2005/8/layout/hList7#1"/>
    <dgm:cxn modelId="{710D6156-90B1-4901-BDB4-7056B621A3BF}" type="presParOf" srcId="{4109BC38-6883-4000-89C3-AE3B8CBFC06C}" destId="{8DFB7971-37F5-417B-9C6C-ABF3B879BBD6}" srcOrd="6" destOrd="0" presId="urn:microsoft.com/office/officeart/2005/8/layout/hList7#1"/>
    <dgm:cxn modelId="{00CF039A-BA38-4BEA-B36A-AA8880EBBAC0}" type="presParOf" srcId="{8DFB7971-37F5-417B-9C6C-ABF3B879BBD6}" destId="{1A8DB104-A092-4854-A56D-EA5F8BE865AD}" srcOrd="0" destOrd="0" presId="urn:microsoft.com/office/officeart/2005/8/layout/hList7#1"/>
    <dgm:cxn modelId="{BFC35767-A991-47F5-B7D8-34B0CC528517}" type="presParOf" srcId="{8DFB7971-37F5-417B-9C6C-ABF3B879BBD6}" destId="{AF0306E1-5B07-41CC-B2C3-87963B6D2BDD}" srcOrd="1" destOrd="0" presId="urn:microsoft.com/office/officeart/2005/8/layout/hList7#1"/>
    <dgm:cxn modelId="{2E075B2D-BA1B-4A88-B81E-EC5870B43273}" type="presParOf" srcId="{8DFB7971-37F5-417B-9C6C-ABF3B879BBD6}" destId="{88396202-290F-46E4-A886-C287CEC4AB2E}" srcOrd="2" destOrd="0" presId="urn:microsoft.com/office/officeart/2005/8/layout/hList7#1"/>
    <dgm:cxn modelId="{7C9E95EE-36DE-45FE-8200-A78B97C2B88C}" type="presParOf" srcId="{8DFB7971-37F5-417B-9C6C-ABF3B879BBD6}" destId="{1B4ACBDC-056A-4CB0-9554-4B84A906A699}" srcOrd="3" destOrd="0" presId="urn:microsoft.com/office/officeart/2005/8/layout/hList7#1"/>
    <dgm:cxn modelId="{685EEF21-53D5-43DC-A6D1-236D3FA1ACAF}" type="presParOf" srcId="{4109BC38-6883-4000-89C3-AE3B8CBFC06C}" destId="{7DD7787F-CC9C-431B-A275-C9B1EC551BD8}" srcOrd="7" destOrd="0" presId="urn:microsoft.com/office/officeart/2005/8/layout/hList7#1"/>
    <dgm:cxn modelId="{DF12F639-9FD6-410F-9880-D393F9AA1713}" type="presParOf" srcId="{4109BC38-6883-4000-89C3-AE3B8CBFC06C}" destId="{B2084AB5-61D7-4F73-8288-AA2BD3717788}" srcOrd="8" destOrd="0" presId="urn:microsoft.com/office/officeart/2005/8/layout/hList7#1"/>
    <dgm:cxn modelId="{758A275D-DC38-46B5-B5AF-99DAA5F19806}" type="presParOf" srcId="{B2084AB5-61D7-4F73-8288-AA2BD3717788}" destId="{A48F5A51-C20C-47A1-B50C-C253B6EA12AD}" srcOrd="0" destOrd="0" presId="urn:microsoft.com/office/officeart/2005/8/layout/hList7#1"/>
    <dgm:cxn modelId="{8D80A0D6-ACF9-4114-A88F-BCFCAA65D9F1}" type="presParOf" srcId="{B2084AB5-61D7-4F73-8288-AA2BD3717788}" destId="{D844FC96-BCE2-4788-8E27-A6E7B2B360B4}" srcOrd="1" destOrd="0" presId="urn:microsoft.com/office/officeart/2005/8/layout/hList7#1"/>
    <dgm:cxn modelId="{F8B8D298-99B7-45A9-9025-38C5C3B6C5BE}" type="presParOf" srcId="{B2084AB5-61D7-4F73-8288-AA2BD3717788}" destId="{CF7F1EDA-8642-4755-B253-9CF59CE89A62}" srcOrd="2" destOrd="0" presId="urn:microsoft.com/office/officeart/2005/8/layout/hList7#1"/>
    <dgm:cxn modelId="{D5FEF8BC-4B07-45FC-9E64-C7ACDFA32FDF}" type="presParOf" srcId="{B2084AB5-61D7-4F73-8288-AA2BD3717788}" destId="{C83AC97D-3CE0-419E-91CC-8AF7CFA091E7}" srcOrd="3" destOrd="0" presId="urn:microsoft.com/office/officeart/2005/8/layout/hList7#1"/>
    <dgm:cxn modelId="{C641DECA-3348-44AA-B731-8B6D457BAD83}" type="presParOf" srcId="{4109BC38-6883-4000-89C3-AE3B8CBFC06C}" destId="{EB634AF4-F6CC-4C82-BA4F-8CD265899F13}" srcOrd="9" destOrd="0" presId="urn:microsoft.com/office/officeart/2005/8/layout/hList7#1"/>
    <dgm:cxn modelId="{8BCDC720-B7E0-4413-8503-78A6FFFB91B8}" type="presParOf" srcId="{4109BC38-6883-4000-89C3-AE3B8CBFC06C}" destId="{4D468462-57B8-4E38-BAF4-7EA340146A87}" srcOrd="10" destOrd="0" presId="urn:microsoft.com/office/officeart/2005/8/layout/hList7#1"/>
    <dgm:cxn modelId="{E6A0103C-A58D-4E9C-B820-DE672DA0B0B6}" type="presParOf" srcId="{4D468462-57B8-4E38-BAF4-7EA340146A87}" destId="{E863FB34-07A4-47B0-A583-82C8AD8E5B5F}" srcOrd="0" destOrd="0" presId="urn:microsoft.com/office/officeart/2005/8/layout/hList7#1"/>
    <dgm:cxn modelId="{2FBF5C44-E5DE-458E-9248-59C4B275D2EC}" type="presParOf" srcId="{4D468462-57B8-4E38-BAF4-7EA340146A87}" destId="{634B4AC6-47F7-46EA-B699-F7B726ABC1D5}" srcOrd="1" destOrd="0" presId="urn:microsoft.com/office/officeart/2005/8/layout/hList7#1"/>
    <dgm:cxn modelId="{13B3C10F-1431-4230-BC61-4876F794B577}" type="presParOf" srcId="{4D468462-57B8-4E38-BAF4-7EA340146A87}" destId="{9A7E3E48-B214-40A0-BECF-A81328DBF0B9}" srcOrd="2" destOrd="0" presId="urn:microsoft.com/office/officeart/2005/8/layout/hList7#1"/>
    <dgm:cxn modelId="{61D8AEFA-196F-4E2E-87A9-3B5179DDA459}" type="presParOf" srcId="{4D468462-57B8-4E38-BAF4-7EA340146A87}" destId="{AAF0A0E0-429F-4B05-A36C-755E9E007A21}" srcOrd="3" destOrd="0" presId="urn:microsoft.com/office/officeart/2005/8/layout/hList7#1"/>
    <dgm:cxn modelId="{3A223299-A9BB-4D6B-B146-DF0DFC53247B}" type="presParOf" srcId="{4109BC38-6883-4000-89C3-AE3B8CBFC06C}" destId="{F04A5B40-DB69-4BE5-8E6A-29E839FDA840}" srcOrd="11" destOrd="0" presId="urn:microsoft.com/office/officeart/2005/8/layout/hList7#1"/>
    <dgm:cxn modelId="{D8E46E49-6448-483C-98FD-54A80A83DCFA}" type="presParOf" srcId="{4109BC38-6883-4000-89C3-AE3B8CBFC06C}" destId="{62CD624E-06B7-4D9F-9BC5-A5EEAE9201C2}" srcOrd="12" destOrd="0" presId="urn:microsoft.com/office/officeart/2005/8/layout/hList7#1"/>
    <dgm:cxn modelId="{780209A0-2B74-455F-8FB1-4BDD16DA857E}" type="presParOf" srcId="{62CD624E-06B7-4D9F-9BC5-A5EEAE9201C2}" destId="{4799A70B-C7AC-476F-BE73-7BC0F486B618}" srcOrd="0" destOrd="0" presId="urn:microsoft.com/office/officeart/2005/8/layout/hList7#1"/>
    <dgm:cxn modelId="{CE83D898-0FFF-4B26-BB2B-C0918900A02C}" type="presParOf" srcId="{62CD624E-06B7-4D9F-9BC5-A5EEAE9201C2}" destId="{2BD4B064-6F35-45C1-BDA1-5C699F34913B}" srcOrd="1" destOrd="0" presId="urn:microsoft.com/office/officeart/2005/8/layout/hList7#1"/>
    <dgm:cxn modelId="{CE56A180-180C-4637-8FA5-0A8BDAB21730}" type="presParOf" srcId="{62CD624E-06B7-4D9F-9BC5-A5EEAE9201C2}" destId="{5BFDE985-2130-4417-AB1A-BBB506CD509A}" srcOrd="2" destOrd="0" presId="urn:microsoft.com/office/officeart/2005/8/layout/hList7#1"/>
    <dgm:cxn modelId="{C4FA9669-355D-4DEE-A528-473DDC8BD7AE}" type="presParOf" srcId="{62CD624E-06B7-4D9F-9BC5-A5EEAE9201C2}" destId="{01E0C210-618D-4541-BF31-C73C76A8791A}" srcOrd="3" destOrd="0" presId="urn:microsoft.com/office/officeart/2005/8/layout/hList7#1"/>
    <dgm:cxn modelId="{79FC200E-C9FA-4AF7-9D2E-5861E076A2A9}" type="presParOf" srcId="{4109BC38-6883-4000-89C3-AE3B8CBFC06C}" destId="{1DF659BC-EDEA-4D60-96BD-3A37A166139E}" srcOrd="13" destOrd="0" presId="urn:microsoft.com/office/officeart/2005/8/layout/hList7#1"/>
    <dgm:cxn modelId="{F8D6B57B-64C3-4C12-9A76-D69C169C7562}" type="presParOf" srcId="{4109BC38-6883-4000-89C3-AE3B8CBFC06C}" destId="{C2328813-1D65-4CA7-AB7F-CE7F444F2F47}" srcOrd="14" destOrd="0" presId="urn:microsoft.com/office/officeart/2005/8/layout/hList7#1"/>
    <dgm:cxn modelId="{09D27719-0732-4409-BFAA-AE588817D508}" type="presParOf" srcId="{C2328813-1D65-4CA7-AB7F-CE7F444F2F47}" destId="{6C425C2F-7535-4F95-BF46-858F08871D86}" srcOrd="0" destOrd="0" presId="urn:microsoft.com/office/officeart/2005/8/layout/hList7#1"/>
    <dgm:cxn modelId="{568E314A-6695-41CB-892C-25FBE287A7E7}" type="presParOf" srcId="{C2328813-1D65-4CA7-AB7F-CE7F444F2F47}" destId="{C666C931-A667-406C-8327-B5E0488651C0}" srcOrd="1" destOrd="0" presId="urn:microsoft.com/office/officeart/2005/8/layout/hList7#1"/>
    <dgm:cxn modelId="{D15A2007-1F65-469E-A686-75C605387536}" type="presParOf" srcId="{C2328813-1D65-4CA7-AB7F-CE7F444F2F47}" destId="{2F4BCF00-FE65-4299-B703-A8135EF88BE0}" srcOrd="2" destOrd="0" presId="urn:microsoft.com/office/officeart/2005/8/layout/hList7#1"/>
    <dgm:cxn modelId="{134D71E1-FBC3-4800-AD0D-A50147A2D03F}" type="presParOf" srcId="{C2328813-1D65-4CA7-AB7F-CE7F444F2F47}" destId="{06D5423A-DE6C-48F5-AA5E-FCC3E5925F23}" srcOrd="3" destOrd="0" presId="urn:microsoft.com/office/officeart/2005/8/layout/hList7#1"/>
    <dgm:cxn modelId="{B300D019-85BA-477A-AC5F-7FFB960DD520}" type="presParOf" srcId="{4109BC38-6883-4000-89C3-AE3B8CBFC06C}" destId="{4B07D786-BA6E-4A2C-ACE4-B4CE648B896B}" srcOrd="15" destOrd="0" presId="urn:microsoft.com/office/officeart/2005/8/layout/hList7#1"/>
    <dgm:cxn modelId="{7E4420A5-7A23-48F2-9841-8949F5DEA4BD}" type="presParOf" srcId="{4109BC38-6883-4000-89C3-AE3B8CBFC06C}" destId="{2B87D50D-9019-4AC6-BF2C-335DD56C6B80}" srcOrd="16" destOrd="0" presId="urn:microsoft.com/office/officeart/2005/8/layout/hList7#1"/>
    <dgm:cxn modelId="{471F6CB4-2BEF-43F2-B4B3-94604C94B345}" type="presParOf" srcId="{2B87D50D-9019-4AC6-BF2C-335DD56C6B80}" destId="{9D5496DB-16CB-4ADF-83DD-CF5AD8213B05}" srcOrd="0" destOrd="0" presId="urn:microsoft.com/office/officeart/2005/8/layout/hList7#1"/>
    <dgm:cxn modelId="{B58DB31B-B18F-4D7D-A237-F3ACBC7625FA}" type="presParOf" srcId="{2B87D50D-9019-4AC6-BF2C-335DD56C6B80}" destId="{BEE47C8B-22DD-466C-B8F8-FE1E6B97CB26}" srcOrd="1" destOrd="0" presId="urn:microsoft.com/office/officeart/2005/8/layout/hList7#1"/>
    <dgm:cxn modelId="{282B082A-9082-4FBB-82E1-3188EDECEDEB}" type="presParOf" srcId="{2B87D50D-9019-4AC6-BF2C-335DD56C6B80}" destId="{EA0CC02F-B2C2-45CD-8141-0C674891345E}" srcOrd="2" destOrd="0" presId="urn:microsoft.com/office/officeart/2005/8/layout/hList7#1"/>
    <dgm:cxn modelId="{2BF441DB-A9F4-4ABE-B088-274842469AE6}" type="presParOf" srcId="{2B87D50D-9019-4AC6-BF2C-335DD56C6B80}" destId="{6E56CDAC-5F4A-4487-8CF6-12AD8602D77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02BF3C-D48F-4B9E-9857-748B12BBE9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A0C450-ACFD-47B5-9113-FD3F8A6BA42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Arial Black" pitchFamily="34" charset="0"/>
            </a:rPr>
            <a:t>0,5%-</a:t>
          </a:r>
          <a:r>
            <a:rPr lang="ru-RU" sz="2800" b="1" dirty="0" smtClean="0">
              <a:solidFill>
                <a:srgbClr val="FF0000"/>
              </a:solidFill>
              <a:latin typeface="Arial Black" pitchFamily="34" charset="0"/>
            </a:rPr>
            <a:t>1%</a:t>
          </a:r>
          <a:endParaRPr lang="ru-RU" sz="2800" b="1" dirty="0">
            <a:solidFill>
              <a:srgbClr val="FF0000"/>
            </a:solidFill>
            <a:latin typeface="Arial Black" pitchFamily="34" charset="0"/>
          </a:endParaRPr>
        </a:p>
      </dgm:t>
    </dgm:pt>
    <dgm:pt modelId="{F88F91E9-A124-4AB2-A29C-40D457EA14E9}" type="parTrans" cxnId="{21720750-18C7-4C84-9E76-8B28A0F35E1A}">
      <dgm:prSet/>
      <dgm:spPr/>
      <dgm:t>
        <a:bodyPr/>
        <a:lstStyle/>
        <a:p>
          <a:endParaRPr lang="ru-RU"/>
        </a:p>
      </dgm:t>
    </dgm:pt>
    <dgm:pt modelId="{FB8C344D-076A-427A-B6D1-CC8C080D964C}" type="sibTrans" cxnId="{21720750-18C7-4C84-9E76-8B28A0F35E1A}">
      <dgm:prSet/>
      <dgm:spPr/>
      <dgm:t>
        <a:bodyPr/>
        <a:lstStyle/>
        <a:p>
          <a:endParaRPr lang="ru-RU"/>
        </a:p>
      </dgm:t>
    </dgm:pt>
    <dgm:pt modelId="{4D5B4DB3-5BAD-466A-93C4-9686BE44E8C8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Arial Black" pitchFamily="34" charset="0"/>
            </a:rPr>
            <a:t>1,25%-</a:t>
          </a:r>
          <a:r>
            <a:rPr lang="ru-RU" sz="2800" b="1" dirty="0" smtClean="0">
              <a:solidFill>
                <a:srgbClr val="660033"/>
              </a:solidFill>
              <a:latin typeface="Arial Black" pitchFamily="34" charset="0"/>
            </a:rPr>
            <a:t>1,75%</a:t>
          </a:r>
          <a:endParaRPr lang="ru-RU" sz="2800" b="1" dirty="0">
            <a:solidFill>
              <a:srgbClr val="660033"/>
            </a:solidFill>
            <a:latin typeface="Arial Black" pitchFamily="34" charset="0"/>
          </a:endParaRPr>
        </a:p>
      </dgm:t>
    </dgm:pt>
    <dgm:pt modelId="{6DA603BD-C65C-4B74-BE82-D95691D9DF8C}" type="parTrans" cxnId="{EC9A68FD-DA13-4CA3-A8C5-CF10727873C2}">
      <dgm:prSet/>
      <dgm:spPr/>
      <dgm:t>
        <a:bodyPr/>
        <a:lstStyle/>
        <a:p>
          <a:endParaRPr lang="ru-RU"/>
        </a:p>
      </dgm:t>
    </dgm:pt>
    <dgm:pt modelId="{0E46894B-AF25-49B8-BB14-DA0CA5C6F0EA}" type="sibTrans" cxnId="{EC9A68FD-DA13-4CA3-A8C5-CF10727873C2}">
      <dgm:prSet/>
      <dgm:spPr/>
      <dgm:t>
        <a:bodyPr/>
        <a:lstStyle/>
        <a:p>
          <a:endParaRPr lang="ru-RU"/>
        </a:p>
      </dgm:t>
    </dgm:pt>
    <dgm:pt modelId="{16AFDF9D-284E-4F21-B486-C84BACE34359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Приоритетные отрасли экономики региона;</a:t>
          </a:r>
          <a:endParaRPr lang="ru-RU" sz="1600" b="1" dirty="0">
            <a:solidFill>
              <a:srgbClr val="800000"/>
            </a:solidFill>
          </a:endParaRPr>
        </a:p>
      </dgm:t>
    </dgm:pt>
    <dgm:pt modelId="{5D65897A-079D-4EFC-B74D-0DA9E601489F}" type="parTrans" cxnId="{00BE65E1-5663-4B93-8309-B12DFC14B764}">
      <dgm:prSet/>
      <dgm:spPr/>
      <dgm:t>
        <a:bodyPr/>
        <a:lstStyle/>
        <a:p>
          <a:endParaRPr lang="ru-RU"/>
        </a:p>
      </dgm:t>
    </dgm:pt>
    <dgm:pt modelId="{0A3C249E-82B9-4F13-94A0-4D59A4A4FBB5}" type="sibTrans" cxnId="{00BE65E1-5663-4B93-8309-B12DFC14B764}">
      <dgm:prSet/>
      <dgm:spPr/>
      <dgm:t>
        <a:bodyPr/>
        <a:lstStyle/>
        <a:p>
          <a:endParaRPr lang="ru-RU"/>
        </a:p>
      </dgm:t>
    </dgm:pt>
    <dgm:pt modelId="{100EF0D8-DAFE-49EE-9CF2-3EAC30F953B1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Социальный проект,</a:t>
          </a:r>
          <a:endParaRPr lang="ru-RU" sz="1600" dirty="0">
            <a:solidFill>
              <a:srgbClr val="800000"/>
            </a:solidFill>
          </a:endParaRPr>
        </a:p>
      </dgm:t>
    </dgm:pt>
    <dgm:pt modelId="{8225C056-8BF1-4595-A245-CC5283F8A2B2}" type="parTrans" cxnId="{7DB2F0E0-E931-4060-BD21-8909A15FF910}">
      <dgm:prSet/>
      <dgm:spPr/>
      <dgm:t>
        <a:bodyPr/>
        <a:lstStyle/>
        <a:p>
          <a:endParaRPr lang="ru-RU"/>
        </a:p>
      </dgm:t>
    </dgm:pt>
    <dgm:pt modelId="{F523C57C-645B-4C02-A240-FDC6FF5BE508}" type="sibTrans" cxnId="{7DB2F0E0-E931-4060-BD21-8909A15FF910}">
      <dgm:prSet/>
      <dgm:spPr/>
      <dgm:t>
        <a:bodyPr/>
        <a:lstStyle/>
        <a:p>
          <a:endParaRPr lang="ru-RU"/>
        </a:p>
      </dgm:t>
    </dgm:pt>
    <dgm:pt modelId="{0498B182-7294-4ABF-A19B-090A638154FE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b="1" dirty="0" smtClean="0">
              <a:solidFill>
                <a:srgbClr val="660033"/>
              </a:solidFill>
              <a:latin typeface="Arial Black" pitchFamily="34" charset="0"/>
            </a:rPr>
            <a:t>2%</a:t>
          </a:r>
          <a:r>
            <a:rPr lang="ru-RU" sz="2800" b="1" dirty="0" smtClean="0">
              <a:solidFill>
                <a:srgbClr val="660033"/>
              </a:solidFill>
              <a:latin typeface="Arial Black" pitchFamily="34" charset="0"/>
            </a:rPr>
            <a:t> - </a:t>
          </a:r>
          <a:r>
            <a:rPr lang="en-US" sz="2800" b="1" dirty="0" smtClean="0">
              <a:solidFill>
                <a:srgbClr val="FF0000"/>
              </a:solidFill>
              <a:latin typeface="Arial Black" pitchFamily="34" charset="0"/>
            </a:rPr>
            <a:t>MAX</a:t>
          </a:r>
          <a:endParaRPr lang="ru-RU" sz="2800" b="1" dirty="0" smtClean="0">
            <a:solidFill>
              <a:srgbClr val="FF0000"/>
            </a:solidFill>
            <a:latin typeface="Arial Black" pitchFamily="34" charset="0"/>
          </a:endParaRPr>
        </a:p>
      </dgm:t>
    </dgm:pt>
    <dgm:pt modelId="{AD040A42-D363-4CA6-A38C-7D22F7A3E6DE}" type="parTrans" cxnId="{AC198B60-EDC6-4F3C-BDD5-E66AE2D44F3A}">
      <dgm:prSet/>
      <dgm:spPr/>
      <dgm:t>
        <a:bodyPr/>
        <a:lstStyle/>
        <a:p>
          <a:endParaRPr lang="ru-RU"/>
        </a:p>
      </dgm:t>
    </dgm:pt>
    <dgm:pt modelId="{D4C1AEEA-38FA-4DB4-BC55-9E9EF7F80881}" type="sibTrans" cxnId="{AC198B60-EDC6-4F3C-BDD5-E66AE2D44F3A}">
      <dgm:prSet/>
      <dgm:spPr/>
      <dgm:t>
        <a:bodyPr/>
        <a:lstStyle/>
        <a:p>
          <a:endParaRPr lang="ru-RU"/>
        </a:p>
      </dgm:t>
    </dgm:pt>
    <dgm:pt modelId="{55B69992-C6C4-451B-812B-88A78A8381EA}">
      <dgm:prSet phldrT="[Текст]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Виды предпринимательской деятельности, на которые не действуют льготы (торговля);</a:t>
          </a:r>
          <a:endParaRPr lang="ru-RU" b="1" dirty="0">
            <a:solidFill>
              <a:srgbClr val="800000"/>
            </a:solidFill>
          </a:endParaRPr>
        </a:p>
      </dgm:t>
    </dgm:pt>
    <dgm:pt modelId="{6B8432A5-CC6A-45C1-A1D7-4D7D985C0439}" type="parTrans" cxnId="{676B6BEB-C446-4B4C-87FA-4CDB377BDDFB}">
      <dgm:prSet/>
      <dgm:spPr/>
      <dgm:t>
        <a:bodyPr/>
        <a:lstStyle/>
        <a:p>
          <a:endParaRPr lang="ru-RU"/>
        </a:p>
      </dgm:t>
    </dgm:pt>
    <dgm:pt modelId="{B397ED1D-B7FF-46A6-BAB1-4873EA57A08F}" type="sibTrans" cxnId="{676B6BEB-C446-4B4C-87FA-4CDB377BDDFB}">
      <dgm:prSet/>
      <dgm:spPr/>
      <dgm:t>
        <a:bodyPr/>
        <a:lstStyle/>
        <a:p>
          <a:endParaRPr lang="ru-RU"/>
        </a:p>
      </dgm:t>
    </dgm:pt>
    <dgm:pt modelId="{AE575711-8DF4-4F93-8D23-B5BF84B20052}">
      <dgm:prSet phldrT="[Текст]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Предусмотрена дифференциация от срока поручительства, снижение ставки от 0,25-0,5%;</a:t>
          </a:r>
          <a:endParaRPr lang="ru-RU" b="1" dirty="0">
            <a:solidFill>
              <a:srgbClr val="800000"/>
            </a:solidFill>
          </a:endParaRPr>
        </a:p>
      </dgm:t>
    </dgm:pt>
    <dgm:pt modelId="{A12F2980-7A6C-4240-86C2-E46ACB2228B0}" type="parTrans" cxnId="{67F2F566-5C99-41E1-968E-A293A50FAD09}">
      <dgm:prSet/>
      <dgm:spPr/>
      <dgm:t>
        <a:bodyPr/>
        <a:lstStyle/>
        <a:p>
          <a:endParaRPr lang="ru-RU"/>
        </a:p>
      </dgm:t>
    </dgm:pt>
    <dgm:pt modelId="{4B0D7E30-6593-4915-938A-83DEEED80B9A}" type="sibTrans" cxnId="{67F2F566-5C99-41E1-968E-A293A50FAD09}">
      <dgm:prSet/>
      <dgm:spPr/>
      <dgm:t>
        <a:bodyPr/>
        <a:lstStyle/>
        <a:p>
          <a:endParaRPr lang="ru-RU"/>
        </a:p>
      </dgm:t>
    </dgm:pt>
    <dgm:pt modelId="{1076C3A2-9056-40CF-A7BA-15BD7DADCA61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Банковская гарантия;</a:t>
          </a:r>
          <a:endParaRPr lang="ru-RU" sz="1600" b="1" dirty="0">
            <a:solidFill>
              <a:srgbClr val="800000"/>
            </a:solidFill>
          </a:endParaRPr>
        </a:p>
      </dgm:t>
    </dgm:pt>
    <dgm:pt modelId="{36C3CC45-D816-48E0-8AF5-86D4DAC09F75}" type="parTrans" cxnId="{BB4B09DF-7317-438D-BEE4-B66DAB53D70A}">
      <dgm:prSet/>
      <dgm:spPr/>
      <dgm:t>
        <a:bodyPr/>
        <a:lstStyle/>
        <a:p>
          <a:endParaRPr lang="ru-RU"/>
        </a:p>
      </dgm:t>
    </dgm:pt>
    <dgm:pt modelId="{3CE3A91C-6EC2-4307-964B-0A6826927112}" type="sibTrans" cxnId="{BB4B09DF-7317-438D-BEE4-B66DAB53D70A}">
      <dgm:prSet/>
      <dgm:spPr/>
      <dgm:t>
        <a:bodyPr/>
        <a:lstStyle/>
        <a:p>
          <a:endParaRPr lang="ru-RU"/>
        </a:p>
      </dgm:t>
    </dgm:pt>
    <dgm:pt modelId="{75DB2BFF-D938-453A-AF8F-A4F6A430B9AE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Молодой предприниматель до 30 лет;</a:t>
          </a:r>
          <a:endParaRPr lang="ru-RU" sz="1600" b="1" dirty="0">
            <a:solidFill>
              <a:srgbClr val="800000"/>
            </a:solidFill>
          </a:endParaRPr>
        </a:p>
      </dgm:t>
    </dgm:pt>
    <dgm:pt modelId="{8E1D1490-7EE3-40BF-9A1D-5C554C49532C}" type="parTrans" cxnId="{335435B6-3955-498C-9D21-0E286C6897F3}">
      <dgm:prSet/>
      <dgm:spPr/>
      <dgm:t>
        <a:bodyPr/>
        <a:lstStyle/>
        <a:p>
          <a:endParaRPr lang="ru-RU"/>
        </a:p>
      </dgm:t>
    </dgm:pt>
    <dgm:pt modelId="{A5D07CE1-7DA5-4463-BB2B-9A96DDA0DC49}" type="sibTrans" cxnId="{335435B6-3955-498C-9D21-0E286C6897F3}">
      <dgm:prSet/>
      <dgm:spPr/>
      <dgm:t>
        <a:bodyPr/>
        <a:lstStyle/>
        <a:p>
          <a:endParaRPr lang="ru-RU"/>
        </a:p>
      </dgm:t>
    </dgm:pt>
    <dgm:pt modelId="{DB1FEE50-0804-4A8A-AC58-243CE6DDF181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Поручительство в рамках продукта «</a:t>
          </a:r>
          <a:r>
            <a:rPr lang="ru-RU" sz="1600" b="1" dirty="0" err="1" smtClean="0">
              <a:solidFill>
                <a:srgbClr val="800000"/>
              </a:solidFill>
            </a:rPr>
            <a:t>согарантия</a:t>
          </a:r>
          <a:r>
            <a:rPr lang="ru-RU" sz="1600" b="1" dirty="0" smtClean="0">
              <a:solidFill>
                <a:srgbClr val="800000"/>
              </a:solidFill>
            </a:rPr>
            <a:t>»;</a:t>
          </a:r>
          <a:endParaRPr lang="ru-RU" sz="1600" b="1" dirty="0">
            <a:solidFill>
              <a:srgbClr val="800000"/>
            </a:solidFill>
          </a:endParaRPr>
        </a:p>
      </dgm:t>
    </dgm:pt>
    <dgm:pt modelId="{CC717923-5E49-4828-AB75-79D1AD6EA39D}" type="parTrans" cxnId="{0D4E201D-E586-43BE-9720-B28310C9F706}">
      <dgm:prSet/>
      <dgm:spPr/>
      <dgm:t>
        <a:bodyPr/>
        <a:lstStyle/>
        <a:p>
          <a:endParaRPr lang="ru-RU"/>
        </a:p>
      </dgm:t>
    </dgm:pt>
    <dgm:pt modelId="{7E92101C-ECBD-486E-A8CD-68C47076B3EC}" type="sibTrans" cxnId="{0D4E201D-E586-43BE-9720-B28310C9F706}">
      <dgm:prSet/>
      <dgm:spPr/>
      <dgm:t>
        <a:bodyPr/>
        <a:lstStyle/>
        <a:p>
          <a:endParaRPr lang="ru-RU"/>
        </a:p>
      </dgm:t>
    </dgm:pt>
    <dgm:pt modelId="{FD629573-F4D6-4BBC-9859-553B1A47E0C2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«Бизнес-кредит для женщин»/ «для мамы»;</a:t>
          </a:r>
          <a:endParaRPr lang="ru-RU" sz="1600" b="1" dirty="0">
            <a:solidFill>
              <a:srgbClr val="800000"/>
            </a:solidFill>
          </a:endParaRPr>
        </a:p>
      </dgm:t>
    </dgm:pt>
    <dgm:pt modelId="{1CD92453-9B8D-4EDD-8F5F-A9D1379A64A2}" type="parTrans" cxnId="{13BF464C-2A66-49E0-8CF3-EF234C77B3E7}">
      <dgm:prSet/>
      <dgm:spPr/>
      <dgm:t>
        <a:bodyPr/>
        <a:lstStyle/>
        <a:p>
          <a:endParaRPr lang="ru-RU"/>
        </a:p>
      </dgm:t>
    </dgm:pt>
    <dgm:pt modelId="{BB605348-3468-4066-9DBD-377D74364BFB}" type="sibTrans" cxnId="{13BF464C-2A66-49E0-8CF3-EF234C77B3E7}">
      <dgm:prSet/>
      <dgm:spPr/>
      <dgm:t>
        <a:bodyPr/>
        <a:lstStyle/>
        <a:p>
          <a:endParaRPr lang="ru-RU"/>
        </a:p>
      </dgm:t>
    </dgm:pt>
    <dgm:pt modelId="{18A174E7-86B9-48BA-A34B-F379E6466A95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«</a:t>
          </a:r>
          <a:r>
            <a:rPr lang="ru-RU" sz="1600" b="1" dirty="0" err="1" smtClean="0">
              <a:solidFill>
                <a:srgbClr val="800000"/>
              </a:solidFill>
            </a:rPr>
            <a:t>Старт-ап</a:t>
          </a:r>
          <a:r>
            <a:rPr lang="ru-RU" sz="1600" b="1" dirty="0" smtClean="0">
              <a:solidFill>
                <a:srgbClr val="800000"/>
              </a:solidFill>
            </a:rPr>
            <a:t>» проекты;</a:t>
          </a:r>
          <a:endParaRPr lang="ru-RU" sz="1600" b="1" dirty="0">
            <a:solidFill>
              <a:srgbClr val="800000"/>
            </a:solidFill>
          </a:endParaRPr>
        </a:p>
      </dgm:t>
    </dgm:pt>
    <dgm:pt modelId="{8E63BCCC-46D4-480C-B640-106DFAE315D9}" type="parTrans" cxnId="{A9C5DCAE-51CD-406A-95D1-82F43B50B9AB}">
      <dgm:prSet/>
      <dgm:spPr/>
      <dgm:t>
        <a:bodyPr/>
        <a:lstStyle/>
        <a:p>
          <a:endParaRPr lang="ru-RU"/>
        </a:p>
      </dgm:t>
    </dgm:pt>
    <dgm:pt modelId="{056C5172-5A4F-4D3A-ABB3-B35FAA8A7C26}" type="sibTrans" cxnId="{A9C5DCAE-51CD-406A-95D1-82F43B50B9AB}">
      <dgm:prSet/>
      <dgm:spPr/>
      <dgm:t>
        <a:bodyPr/>
        <a:lstStyle/>
        <a:p>
          <a:endParaRPr lang="ru-RU"/>
        </a:p>
      </dgm:t>
    </dgm:pt>
    <dgm:pt modelId="{2C25E9EE-1B99-47EA-BB5E-36D325D6C8FB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Научные разработки;</a:t>
          </a:r>
          <a:endParaRPr lang="ru-RU" sz="1600" b="1" dirty="0">
            <a:solidFill>
              <a:srgbClr val="800000"/>
            </a:solidFill>
          </a:endParaRPr>
        </a:p>
      </dgm:t>
    </dgm:pt>
    <dgm:pt modelId="{83D3E2D3-CDF0-4662-86AD-A9B561C7B733}" type="parTrans" cxnId="{2C61C737-7E28-490E-907B-3AE82A76DFB2}">
      <dgm:prSet/>
      <dgm:spPr/>
      <dgm:t>
        <a:bodyPr/>
        <a:lstStyle/>
        <a:p>
          <a:endParaRPr lang="ru-RU"/>
        </a:p>
      </dgm:t>
    </dgm:pt>
    <dgm:pt modelId="{07FC7847-4897-4FD7-87BC-6C44573A8BF1}" type="sibTrans" cxnId="{2C61C737-7E28-490E-907B-3AE82A76DFB2}">
      <dgm:prSet/>
      <dgm:spPr/>
      <dgm:t>
        <a:bodyPr/>
        <a:lstStyle/>
        <a:p>
          <a:endParaRPr lang="ru-RU"/>
        </a:p>
      </dgm:t>
    </dgm:pt>
    <dgm:pt modelId="{E2479934-7691-48AD-A9AA-682EF8A62BF3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Рабочие места для инвалидов;</a:t>
          </a:r>
          <a:endParaRPr lang="ru-RU" sz="1600" b="1" dirty="0">
            <a:solidFill>
              <a:srgbClr val="800000"/>
            </a:solidFill>
          </a:endParaRPr>
        </a:p>
      </dgm:t>
    </dgm:pt>
    <dgm:pt modelId="{09E0F879-764F-47A7-BCF7-ABDB872C9E4F}" type="parTrans" cxnId="{3B6F4454-572D-4A49-A649-3CE42716FF64}">
      <dgm:prSet/>
      <dgm:spPr/>
      <dgm:t>
        <a:bodyPr/>
        <a:lstStyle/>
        <a:p>
          <a:endParaRPr lang="ru-RU"/>
        </a:p>
      </dgm:t>
    </dgm:pt>
    <dgm:pt modelId="{76907CC4-0297-48D9-A55C-6EC9857DC5CF}" type="sibTrans" cxnId="{3B6F4454-572D-4A49-A649-3CE42716FF64}">
      <dgm:prSet/>
      <dgm:spPr/>
      <dgm:t>
        <a:bodyPr/>
        <a:lstStyle/>
        <a:p>
          <a:endParaRPr lang="ru-RU"/>
        </a:p>
      </dgm:t>
    </dgm:pt>
    <dgm:pt modelId="{18DE57D0-23C0-4F2D-ACF4-90E7C9A1485C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В реестре «Сделано на Дону»;</a:t>
          </a:r>
          <a:endParaRPr lang="ru-RU" sz="1600" b="1" dirty="0">
            <a:solidFill>
              <a:srgbClr val="800000"/>
            </a:solidFill>
          </a:endParaRPr>
        </a:p>
      </dgm:t>
    </dgm:pt>
    <dgm:pt modelId="{981F5EF0-DBEA-4B61-B004-41C406B70467}" type="parTrans" cxnId="{5F96314D-4F3F-493B-ADF0-0EBDC5CB1DB9}">
      <dgm:prSet/>
      <dgm:spPr/>
      <dgm:t>
        <a:bodyPr/>
        <a:lstStyle/>
        <a:p>
          <a:endParaRPr lang="ru-RU"/>
        </a:p>
      </dgm:t>
    </dgm:pt>
    <dgm:pt modelId="{BCBAE8CE-6C7D-440B-8390-A7F892632C0F}" type="sibTrans" cxnId="{5F96314D-4F3F-493B-ADF0-0EBDC5CB1DB9}">
      <dgm:prSet/>
      <dgm:spPr/>
      <dgm:t>
        <a:bodyPr/>
        <a:lstStyle/>
        <a:p>
          <a:endParaRPr lang="ru-RU"/>
        </a:p>
      </dgm:t>
    </dgm:pt>
    <dgm:pt modelId="{F06713D2-A86B-4A66-8152-B21B32C42961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Резидент Моногорода;</a:t>
          </a:r>
          <a:endParaRPr lang="ru-RU" sz="1600" b="1" dirty="0">
            <a:solidFill>
              <a:srgbClr val="800000"/>
            </a:solidFill>
          </a:endParaRPr>
        </a:p>
      </dgm:t>
    </dgm:pt>
    <dgm:pt modelId="{AFFD5D01-100F-4C70-894C-8A17EFF13D1D}" type="sibTrans" cxnId="{C4D8920D-9DF7-4A31-8940-0B7F7201A120}">
      <dgm:prSet/>
      <dgm:spPr/>
      <dgm:t>
        <a:bodyPr/>
        <a:lstStyle/>
        <a:p>
          <a:endParaRPr lang="ru-RU"/>
        </a:p>
      </dgm:t>
    </dgm:pt>
    <dgm:pt modelId="{EC9926D2-E0EB-499A-AC45-75DD847CD0DF}" type="parTrans" cxnId="{C4D8920D-9DF7-4A31-8940-0B7F7201A120}">
      <dgm:prSet/>
      <dgm:spPr/>
      <dgm:t>
        <a:bodyPr/>
        <a:lstStyle/>
        <a:p>
          <a:endParaRPr lang="ru-RU"/>
        </a:p>
      </dgm:t>
    </dgm:pt>
    <dgm:pt modelId="{88BA79C3-D4F7-4CF2-BC27-9C13D9238DEA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Инвестиционные цели;</a:t>
          </a:r>
          <a:endParaRPr lang="ru-RU" sz="1600" b="1" dirty="0">
            <a:solidFill>
              <a:srgbClr val="800000"/>
            </a:solidFill>
          </a:endParaRPr>
        </a:p>
      </dgm:t>
    </dgm:pt>
    <dgm:pt modelId="{3BC89653-7946-4C52-950A-8070AAD5973A}" type="sibTrans" cxnId="{2190C6EC-CE92-40DF-A25D-BEC2E520267C}">
      <dgm:prSet/>
      <dgm:spPr/>
      <dgm:t>
        <a:bodyPr/>
        <a:lstStyle/>
        <a:p>
          <a:endParaRPr lang="ru-RU"/>
        </a:p>
      </dgm:t>
    </dgm:pt>
    <dgm:pt modelId="{2FB17697-92F7-4FD5-A14F-934EA73A3AB8}" type="parTrans" cxnId="{2190C6EC-CE92-40DF-A25D-BEC2E520267C}">
      <dgm:prSet/>
      <dgm:spPr/>
      <dgm:t>
        <a:bodyPr/>
        <a:lstStyle/>
        <a:p>
          <a:endParaRPr lang="ru-RU"/>
        </a:p>
      </dgm:t>
    </dgm:pt>
    <dgm:pt modelId="{A00E8102-925C-41C3-BE53-EF050045059F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800000"/>
              </a:solidFill>
            </a:rPr>
            <a:t>По договору лизинга;</a:t>
          </a:r>
          <a:endParaRPr lang="ru-RU" sz="1600" b="1" dirty="0">
            <a:solidFill>
              <a:srgbClr val="800000"/>
            </a:solidFill>
          </a:endParaRPr>
        </a:p>
      </dgm:t>
    </dgm:pt>
    <dgm:pt modelId="{7CEE4327-08E2-420C-8ABC-9241A889D801}" type="parTrans" cxnId="{63C2CEFC-7754-49FD-B301-422FEAE6F4BA}">
      <dgm:prSet/>
      <dgm:spPr/>
      <dgm:t>
        <a:bodyPr/>
        <a:lstStyle/>
        <a:p>
          <a:endParaRPr lang="ru-RU"/>
        </a:p>
      </dgm:t>
    </dgm:pt>
    <dgm:pt modelId="{B5FF7604-9D09-4D55-AEC9-83CA690CB40F}" type="sibTrans" cxnId="{63C2CEFC-7754-49FD-B301-422FEAE6F4BA}">
      <dgm:prSet/>
      <dgm:spPr/>
      <dgm:t>
        <a:bodyPr/>
        <a:lstStyle/>
        <a:p>
          <a:endParaRPr lang="ru-RU"/>
        </a:p>
      </dgm:t>
    </dgm:pt>
    <dgm:pt modelId="{27402997-CBFE-4F48-B50D-177EED286B4B}" type="pres">
      <dgm:prSet presAssocID="{4E02BF3C-D48F-4B9E-9857-748B12BBE9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268E1-AE3F-47FA-AF4B-7ED962BF00FE}" type="pres">
      <dgm:prSet presAssocID="{4BA0C450-ACFD-47B5-9113-FD3F8A6BA42E}" presName="composite" presStyleCnt="0"/>
      <dgm:spPr/>
    </dgm:pt>
    <dgm:pt modelId="{A58020D5-1314-4F78-B90A-83C86F4341A6}" type="pres">
      <dgm:prSet presAssocID="{4BA0C450-ACFD-47B5-9113-FD3F8A6BA42E}" presName="parTx" presStyleLbl="alignNode1" presStyleIdx="0" presStyleCnt="3" custScaleY="221816" custLinFactY="-3557" custLinFactNeighborX="174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C7F7A-1E97-4CEC-8D58-DE448614FBA6}" type="pres">
      <dgm:prSet presAssocID="{4BA0C450-ACFD-47B5-9113-FD3F8A6BA42E}" presName="desTx" presStyleLbl="alignAccFollowNode1" presStyleIdx="0" presStyleCnt="3" custLinFactNeighborX="1749" custLinFactNeighborY="-7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4E99F-7DE7-467A-B53F-F7EFBAA61D89}" type="pres">
      <dgm:prSet presAssocID="{FB8C344D-076A-427A-B6D1-CC8C080D964C}" presName="space" presStyleCnt="0"/>
      <dgm:spPr/>
    </dgm:pt>
    <dgm:pt modelId="{942947EB-81F4-430F-972E-E38D9BFFE26D}" type="pres">
      <dgm:prSet presAssocID="{4D5B4DB3-5BAD-466A-93C4-9686BE44E8C8}" presName="composite" presStyleCnt="0"/>
      <dgm:spPr/>
    </dgm:pt>
    <dgm:pt modelId="{9ACEE307-D66E-4EC3-B658-004CFB016FD1}" type="pres">
      <dgm:prSet presAssocID="{4D5B4DB3-5BAD-466A-93C4-9686BE44E8C8}" presName="parTx" presStyleLbl="alignNode1" presStyleIdx="1" presStyleCnt="3" custScaleX="103066" custScaleY="250428" custLinFactY="-9415" custLinFactNeighborX="19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88BE4-5CE1-4172-BC3C-FBA02DA8780B}" type="pres">
      <dgm:prSet presAssocID="{4D5B4DB3-5BAD-466A-93C4-9686BE44E8C8}" presName="desTx" presStyleLbl="alignAccFollowNode1" presStyleIdx="1" presStyleCnt="3" custScaleX="103279" custScaleY="96539" custLinFactNeighborX="2033" custLinFactNeighborY="-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B4D06-3596-4D7E-8576-C00AA03AC909}" type="pres">
      <dgm:prSet presAssocID="{0E46894B-AF25-49B8-BB14-DA0CA5C6F0EA}" presName="space" presStyleCnt="0"/>
      <dgm:spPr/>
    </dgm:pt>
    <dgm:pt modelId="{C19C9D24-C5AA-492C-AC9D-57AB3B5A1273}" type="pres">
      <dgm:prSet presAssocID="{0498B182-7294-4ABF-A19B-090A638154FE}" presName="composite" presStyleCnt="0"/>
      <dgm:spPr/>
    </dgm:pt>
    <dgm:pt modelId="{9204D9C3-A6CC-4C38-A8E8-345F87E1C9EF}" type="pres">
      <dgm:prSet presAssocID="{0498B182-7294-4ABF-A19B-090A638154FE}" presName="parTx" presStyleLbl="alignNode1" presStyleIdx="2" presStyleCnt="3" custScaleY="253936" custLinFactY="-14057" custLinFactNeighborX="-9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13343-0A7F-42A0-8921-46C6A27BF01A}" type="pres">
      <dgm:prSet presAssocID="{0498B182-7294-4ABF-A19B-090A638154FE}" presName="desTx" presStyleLbl="alignAccFollowNode1" presStyleIdx="2" presStyleCnt="3" custScaleX="101212" custScaleY="88392" custLinFactNeighborX="510" custLinFactNeighborY="-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05960-2F56-4926-8E31-B455ABCD2A1C}" type="presOf" srcId="{4E02BF3C-D48F-4B9E-9857-748B12BBE95C}" destId="{27402997-CBFE-4F48-B50D-177EED286B4B}" srcOrd="0" destOrd="0" presId="urn:microsoft.com/office/officeart/2005/8/layout/hList1"/>
    <dgm:cxn modelId="{8D8D1C44-77E9-4E45-B2E2-F5F8A12744F4}" type="presOf" srcId="{75DB2BFF-D938-453A-AF8F-A4F6A430B9AE}" destId="{B9288BE4-5CE1-4172-BC3C-FBA02DA8780B}" srcOrd="0" destOrd="1" presId="urn:microsoft.com/office/officeart/2005/8/layout/hList1"/>
    <dgm:cxn modelId="{13BF464C-2A66-49E0-8CF3-EF234C77B3E7}" srcId="{4BA0C450-ACFD-47B5-9113-FD3F8A6BA42E}" destId="{FD629573-F4D6-4BBC-9859-553B1A47E0C2}" srcOrd="7" destOrd="0" parTransId="{1CD92453-9B8D-4EDD-8F5F-A9D1379A64A2}" sibTransId="{BB605348-3468-4066-9DBD-377D74364BFB}"/>
    <dgm:cxn modelId="{A9C5DCAE-51CD-406A-95D1-82F43B50B9AB}" srcId="{4D5B4DB3-5BAD-466A-93C4-9686BE44E8C8}" destId="{18A174E7-86B9-48BA-A34B-F379E6466A95}" srcOrd="4" destOrd="0" parTransId="{8E63BCCC-46D4-480C-B640-106DFAE315D9}" sibTransId="{056C5172-5A4F-4D3A-ABB3-B35FAA8A7C26}"/>
    <dgm:cxn modelId="{AC198B60-EDC6-4F3C-BDD5-E66AE2D44F3A}" srcId="{4E02BF3C-D48F-4B9E-9857-748B12BBE95C}" destId="{0498B182-7294-4ABF-A19B-090A638154FE}" srcOrd="2" destOrd="0" parTransId="{AD040A42-D363-4CA6-A38C-7D22F7A3E6DE}" sibTransId="{D4C1AEEA-38FA-4DB4-BC55-9E9EF7F80881}"/>
    <dgm:cxn modelId="{B8EAADDF-77D7-465F-B285-F3895508820C}" type="presOf" srcId="{0498B182-7294-4ABF-A19B-090A638154FE}" destId="{9204D9C3-A6CC-4C38-A8E8-345F87E1C9EF}" srcOrd="0" destOrd="0" presId="urn:microsoft.com/office/officeart/2005/8/layout/hList1"/>
    <dgm:cxn modelId="{21720750-18C7-4C84-9E76-8B28A0F35E1A}" srcId="{4E02BF3C-D48F-4B9E-9857-748B12BBE95C}" destId="{4BA0C450-ACFD-47B5-9113-FD3F8A6BA42E}" srcOrd="0" destOrd="0" parTransId="{F88F91E9-A124-4AB2-A29C-40D457EA14E9}" sibTransId="{FB8C344D-076A-427A-B6D1-CC8C080D964C}"/>
    <dgm:cxn modelId="{7DB2F0E0-E931-4060-BD21-8909A15FF910}" srcId="{4D5B4DB3-5BAD-466A-93C4-9686BE44E8C8}" destId="{100EF0D8-DAFE-49EE-9CF2-3EAC30F953B1}" srcOrd="2" destOrd="0" parTransId="{8225C056-8BF1-4595-A245-CC5283F8A2B2}" sibTransId="{F523C57C-645B-4C02-A240-FDC6FF5BE508}"/>
    <dgm:cxn modelId="{74F3E5F4-2DDA-4923-9DC8-4B9FD1999908}" type="presOf" srcId="{AE575711-8DF4-4F93-8D23-B5BF84B20052}" destId="{13013343-0A7F-42A0-8921-46C6A27BF01A}" srcOrd="0" destOrd="1" presId="urn:microsoft.com/office/officeart/2005/8/layout/hList1"/>
    <dgm:cxn modelId="{1AC7AB8B-AC5D-4CEE-8D2E-0E6BC327A3C1}" type="presOf" srcId="{2C25E9EE-1B99-47EA-BB5E-36D325D6C8FB}" destId="{387C7F7A-1E97-4CEC-8D58-DE448614FBA6}" srcOrd="0" destOrd="4" presId="urn:microsoft.com/office/officeart/2005/8/layout/hList1"/>
    <dgm:cxn modelId="{67F2F566-5C99-41E1-968E-A293A50FAD09}" srcId="{0498B182-7294-4ABF-A19B-090A638154FE}" destId="{AE575711-8DF4-4F93-8D23-B5BF84B20052}" srcOrd="1" destOrd="0" parTransId="{A12F2980-7A6C-4240-86C2-E46ACB2228B0}" sibTransId="{4B0D7E30-6593-4915-938A-83DEEED80B9A}"/>
    <dgm:cxn modelId="{EEBAC2F2-324F-473F-BEB1-E0B51DCA3F82}" type="presOf" srcId="{E2479934-7691-48AD-A9AA-682EF8A62BF3}" destId="{B9288BE4-5CE1-4172-BC3C-FBA02DA8780B}" srcOrd="0" destOrd="3" presId="urn:microsoft.com/office/officeart/2005/8/layout/hList1"/>
    <dgm:cxn modelId="{3B6F4454-572D-4A49-A649-3CE42716FF64}" srcId="{4D5B4DB3-5BAD-466A-93C4-9686BE44E8C8}" destId="{E2479934-7691-48AD-A9AA-682EF8A62BF3}" srcOrd="3" destOrd="0" parTransId="{09E0F879-764F-47A7-BCF7-ABDB872C9E4F}" sibTransId="{76907CC4-0297-48D9-A55C-6EC9857DC5CF}"/>
    <dgm:cxn modelId="{63B92363-BE88-45AF-B317-3311F719F137}" type="presOf" srcId="{16AFDF9D-284E-4F21-B486-C84BACE34359}" destId="{B9288BE4-5CE1-4172-BC3C-FBA02DA8780B}" srcOrd="0" destOrd="0" presId="urn:microsoft.com/office/officeart/2005/8/layout/hList1"/>
    <dgm:cxn modelId="{2190C6EC-CE92-40DF-A25D-BEC2E520267C}" srcId="{4BA0C450-ACFD-47B5-9113-FD3F8A6BA42E}" destId="{88BA79C3-D4F7-4CF2-BC27-9C13D9238DEA}" srcOrd="2" destOrd="0" parTransId="{2FB17697-92F7-4FD5-A14F-934EA73A3AB8}" sibTransId="{3BC89653-7946-4C52-950A-8070AAD5973A}"/>
    <dgm:cxn modelId="{03B31761-8F1E-4CFA-8EB4-16BE7A7E6233}" type="presOf" srcId="{4D5B4DB3-5BAD-466A-93C4-9686BE44E8C8}" destId="{9ACEE307-D66E-4EC3-B658-004CFB016FD1}" srcOrd="0" destOrd="0" presId="urn:microsoft.com/office/officeart/2005/8/layout/hList1"/>
    <dgm:cxn modelId="{2C61C737-7E28-490E-907B-3AE82A76DFB2}" srcId="{4BA0C450-ACFD-47B5-9113-FD3F8A6BA42E}" destId="{2C25E9EE-1B99-47EA-BB5E-36D325D6C8FB}" srcOrd="4" destOrd="0" parTransId="{83D3E2D3-CDF0-4662-86AD-A9B561C7B733}" sibTransId="{07FC7847-4897-4FD7-87BC-6C44573A8BF1}"/>
    <dgm:cxn modelId="{00BE65E1-5663-4B93-8309-B12DFC14B764}" srcId="{4D5B4DB3-5BAD-466A-93C4-9686BE44E8C8}" destId="{16AFDF9D-284E-4F21-B486-C84BACE34359}" srcOrd="0" destOrd="0" parTransId="{5D65897A-079D-4EFC-B74D-0DA9E601489F}" sibTransId="{0A3C249E-82B9-4F13-94A0-4D59A4A4FBB5}"/>
    <dgm:cxn modelId="{63C2CEFC-7754-49FD-B301-422FEAE6F4BA}" srcId="{4BA0C450-ACFD-47B5-9113-FD3F8A6BA42E}" destId="{A00E8102-925C-41C3-BE53-EF050045059F}" srcOrd="1" destOrd="0" parTransId="{7CEE4327-08E2-420C-8ABC-9241A889D801}" sibTransId="{B5FF7604-9D09-4D55-AEC9-83CA690CB40F}"/>
    <dgm:cxn modelId="{B7F0CED5-8E46-4D45-810C-9219C2555FC0}" type="presOf" srcId="{F06713D2-A86B-4A66-8152-B21B32C42961}" destId="{387C7F7A-1E97-4CEC-8D58-DE448614FBA6}" srcOrd="0" destOrd="0" presId="urn:microsoft.com/office/officeart/2005/8/layout/hList1"/>
    <dgm:cxn modelId="{35B9E340-3DA8-41D9-B89A-58CCC05C732B}" type="presOf" srcId="{FD629573-F4D6-4BBC-9859-553B1A47E0C2}" destId="{387C7F7A-1E97-4CEC-8D58-DE448614FBA6}" srcOrd="0" destOrd="7" presId="urn:microsoft.com/office/officeart/2005/8/layout/hList1"/>
    <dgm:cxn modelId="{D1DAB236-3C66-49F4-9C68-FBF30472FBD1}" type="presOf" srcId="{18A174E7-86B9-48BA-A34B-F379E6466A95}" destId="{B9288BE4-5CE1-4172-BC3C-FBA02DA8780B}" srcOrd="0" destOrd="4" presId="urn:microsoft.com/office/officeart/2005/8/layout/hList1"/>
    <dgm:cxn modelId="{BB4B09DF-7317-438D-BEE4-B66DAB53D70A}" srcId="{4BA0C450-ACFD-47B5-9113-FD3F8A6BA42E}" destId="{1076C3A2-9056-40CF-A7BA-15BD7DADCA61}" srcOrd="3" destOrd="0" parTransId="{36C3CC45-D816-48E0-8AF5-86D4DAC09F75}" sibTransId="{3CE3A91C-6EC2-4307-964B-0A6826927112}"/>
    <dgm:cxn modelId="{743CA942-9B74-4473-B6ED-7A982B656FEB}" type="presOf" srcId="{4BA0C450-ACFD-47B5-9113-FD3F8A6BA42E}" destId="{A58020D5-1314-4F78-B90A-83C86F4341A6}" srcOrd="0" destOrd="0" presId="urn:microsoft.com/office/officeart/2005/8/layout/hList1"/>
    <dgm:cxn modelId="{D54ED7DA-2B6F-44A7-AB3F-6B8B0463012C}" type="presOf" srcId="{A00E8102-925C-41C3-BE53-EF050045059F}" destId="{387C7F7A-1E97-4CEC-8D58-DE448614FBA6}" srcOrd="0" destOrd="1" presId="urn:microsoft.com/office/officeart/2005/8/layout/hList1"/>
    <dgm:cxn modelId="{8CDCBDB3-FC85-41A9-BF3B-E39D7B352EAA}" type="presOf" srcId="{100EF0D8-DAFE-49EE-9CF2-3EAC30F953B1}" destId="{B9288BE4-5CE1-4172-BC3C-FBA02DA8780B}" srcOrd="0" destOrd="2" presId="urn:microsoft.com/office/officeart/2005/8/layout/hList1"/>
    <dgm:cxn modelId="{0D4E201D-E586-43BE-9720-B28310C9F706}" srcId="{4BA0C450-ACFD-47B5-9113-FD3F8A6BA42E}" destId="{DB1FEE50-0804-4A8A-AC58-243CE6DDF181}" srcOrd="6" destOrd="0" parTransId="{CC717923-5E49-4828-AB75-79D1AD6EA39D}" sibTransId="{7E92101C-ECBD-486E-A8CD-68C47076B3EC}"/>
    <dgm:cxn modelId="{5F96314D-4F3F-493B-ADF0-0EBDC5CB1DB9}" srcId="{4BA0C450-ACFD-47B5-9113-FD3F8A6BA42E}" destId="{18DE57D0-23C0-4F2D-ACF4-90E7C9A1485C}" srcOrd="5" destOrd="0" parTransId="{981F5EF0-DBEA-4B61-B004-41C406B70467}" sibTransId="{BCBAE8CE-6C7D-440B-8390-A7F892632C0F}"/>
    <dgm:cxn modelId="{A09C8F82-7B84-4B65-8DBA-793867D412F5}" type="presOf" srcId="{55B69992-C6C4-451B-812B-88A78A8381EA}" destId="{13013343-0A7F-42A0-8921-46C6A27BF01A}" srcOrd="0" destOrd="0" presId="urn:microsoft.com/office/officeart/2005/8/layout/hList1"/>
    <dgm:cxn modelId="{676B6BEB-C446-4B4C-87FA-4CDB377BDDFB}" srcId="{0498B182-7294-4ABF-A19B-090A638154FE}" destId="{55B69992-C6C4-451B-812B-88A78A8381EA}" srcOrd="0" destOrd="0" parTransId="{6B8432A5-CC6A-45C1-A1D7-4D7D985C0439}" sibTransId="{B397ED1D-B7FF-46A6-BAB1-4873EA57A08F}"/>
    <dgm:cxn modelId="{9BD06DA8-3699-4832-9A21-F2F4998CCA4A}" type="presOf" srcId="{18DE57D0-23C0-4F2D-ACF4-90E7C9A1485C}" destId="{387C7F7A-1E97-4CEC-8D58-DE448614FBA6}" srcOrd="0" destOrd="5" presId="urn:microsoft.com/office/officeart/2005/8/layout/hList1"/>
    <dgm:cxn modelId="{C4D8920D-9DF7-4A31-8940-0B7F7201A120}" srcId="{4BA0C450-ACFD-47B5-9113-FD3F8A6BA42E}" destId="{F06713D2-A86B-4A66-8152-B21B32C42961}" srcOrd="0" destOrd="0" parTransId="{EC9926D2-E0EB-499A-AC45-75DD847CD0DF}" sibTransId="{AFFD5D01-100F-4C70-894C-8A17EFF13D1D}"/>
    <dgm:cxn modelId="{EC9A68FD-DA13-4CA3-A8C5-CF10727873C2}" srcId="{4E02BF3C-D48F-4B9E-9857-748B12BBE95C}" destId="{4D5B4DB3-5BAD-466A-93C4-9686BE44E8C8}" srcOrd="1" destOrd="0" parTransId="{6DA603BD-C65C-4B74-BE82-D95691D9DF8C}" sibTransId="{0E46894B-AF25-49B8-BB14-DA0CA5C6F0EA}"/>
    <dgm:cxn modelId="{335435B6-3955-498C-9D21-0E286C6897F3}" srcId="{4D5B4DB3-5BAD-466A-93C4-9686BE44E8C8}" destId="{75DB2BFF-D938-453A-AF8F-A4F6A430B9AE}" srcOrd="1" destOrd="0" parTransId="{8E1D1490-7EE3-40BF-9A1D-5C554C49532C}" sibTransId="{A5D07CE1-7DA5-4463-BB2B-9A96DDA0DC49}"/>
    <dgm:cxn modelId="{652A97E1-F87C-4228-91E2-1220ECD8CE27}" type="presOf" srcId="{DB1FEE50-0804-4A8A-AC58-243CE6DDF181}" destId="{387C7F7A-1E97-4CEC-8D58-DE448614FBA6}" srcOrd="0" destOrd="6" presId="urn:microsoft.com/office/officeart/2005/8/layout/hList1"/>
    <dgm:cxn modelId="{4974A377-8997-41A7-9189-0949680C9603}" type="presOf" srcId="{1076C3A2-9056-40CF-A7BA-15BD7DADCA61}" destId="{387C7F7A-1E97-4CEC-8D58-DE448614FBA6}" srcOrd="0" destOrd="3" presId="urn:microsoft.com/office/officeart/2005/8/layout/hList1"/>
    <dgm:cxn modelId="{CD09ED72-8DF1-4BB3-A96E-D4EBBC73DE32}" type="presOf" srcId="{88BA79C3-D4F7-4CF2-BC27-9C13D9238DEA}" destId="{387C7F7A-1E97-4CEC-8D58-DE448614FBA6}" srcOrd="0" destOrd="2" presId="urn:microsoft.com/office/officeart/2005/8/layout/hList1"/>
    <dgm:cxn modelId="{0CD34713-2F84-4973-93EE-9D28846D807D}" type="presParOf" srcId="{27402997-CBFE-4F48-B50D-177EED286B4B}" destId="{FCB268E1-AE3F-47FA-AF4B-7ED962BF00FE}" srcOrd="0" destOrd="0" presId="urn:microsoft.com/office/officeart/2005/8/layout/hList1"/>
    <dgm:cxn modelId="{2119A1D4-13D7-45CB-930E-3A9C987918E9}" type="presParOf" srcId="{FCB268E1-AE3F-47FA-AF4B-7ED962BF00FE}" destId="{A58020D5-1314-4F78-B90A-83C86F4341A6}" srcOrd="0" destOrd="0" presId="urn:microsoft.com/office/officeart/2005/8/layout/hList1"/>
    <dgm:cxn modelId="{61E27C16-DD4C-423D-A461-5CC24D811495}" type="presParOf" srcId="{FCB268E1-AE3F-47FA-AF4B-7ED962BF00FE}" destId="{387C7F7A-1E97-4CEC-8D58-DE448614FBA6}" srcOrd="1" destOrd="0" presId="urn:microsoft.com/office/officeart/2005/8/layout/hList1"/>
    <dgm:cxn modelId="{A281711B-3B53-4CDB-8B81-3DAAAEE78E02}" type="presParOf" srcId="{27402997-CBFE-4F48-B50D-177EED286B4B}" destId="{1124E99F-7DE7-467A-B53F-F7EFBAA61D89}" srcOrd="1" destOrd="0" presId="urn:microsoft.com/office/officeart/2005/8/layout/hList1"/>
    <dgm:cxn modelId="{A90B576B-1E31-49F0-925C-01BABE5B2102}" type="presParOf" srcId="{27402997-CBFE-4F48-B50D-177EED286B4B}" destId="{942947EB-81F4-430F-972E-E38D9BFFE26D}" srcOrd="2" destOrd="0" presId="urn:microsoft.com/office/officeart/2005/8/layout/hList1"/>
    <dgm:cxn modelId="{0270347C-7B1D-4E70-B4C6-D20FA54B9AAC}" type="presParOf" srcId="{942947EB-81F4-430F-972E-E38D9BFFE26D}" destId="{9ACEE307-D66E-4EC3-B658-004CFB016FD1}" srcOrd="0" destOrd="0" presId="urn:microsoft.com/office/officeart/2005/8/layout/hList1"/>
    <dgm:cxn modelId="{8BA4087B-BAA2-4E56-9195-CBC1B0907775}" type="presParOf" srcId="{942947EB-81F4-430F-972E-E38D9BFFE26D}" destId="{B9288BE4-5CE1-4172-BC3C-FBA02DA8780B}" srcOrd="1" destOrd="0" presId="urn:microsoft.com/office/officeart/2005/8/layout/hList1"/>
    <dgm:cxn modelId="{2B71AE20-753A-41E3-80E0-C3317322C185}" type="presParOf" srcId="{27402997-CBFE-4F48-B50D-177EED286B4B}" destId="{A2BB4D06-3596-4D7E-8576-C00AA03AC909}" srcOrd="3" destOrd="0" presId="urn:microsoft.com/office/officeart/2005/8/layout/hList1"/>
    <dgm:cxn modelId="{82057376-8F9D-443F-86D6-4A17590D5779}" type="presParOf" srcId="{27402997-CBFE-4F48-B50D-177EED286B4B}" destId="{C19C9D24-C5AA-492C-AC9D-57AB3B5A1273}" srcOrd="4" destOrd="0" presId="urn:microsoft.com/office/officeart/2005/8/layout/hList1"/>
    <dgm:cxn modelId="{FD10B23C-20CF-4381-9B22-16DA4F74C78C}" type="presParOf" srcId="{C19C9D24-C5AA-492C-AC9D-57AB3B5A1273}" destId="{9204D9C3-A6CC-4C38-A8E8-345F87E1C9EF}" srcOrd="0" destOrd="0" presId="urn:microsoft.com/office/officeart/2005/8/layout/hList1"/>
    <dgm:cxn modelId="{3800AB00-BADD-47B3-8EAC-77ECD9FF0F31}" type="presParOf" srcId="{C19C9D24-C5AA-492C-AC9D-57AB3B5A1273}" destId="{13013343-0A7F-42A0-8921-46C6A27BF0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D56E0B-1270-4DD1-A767-D5BE56E67D1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429F5-E171-4B88-9FE2-4B58F93D7B9C}">
      <dgm:prSet phldrT="[Текст]" custT="1"/>
      <dgm:spPr/>
      <dgm:t>
        <a:bodyPr/>
        <a:lstStyle/>
        <a:p>
          <a:endParaRPr lang="ru-RU" sz="2500" dirty="0" smtClean="0"/>
        </a:p>
        <a:p>
          <a:r>
            <a:rPr lang="ru-RU" sz="25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С 2009г.</a:t>
          </a:r>
          <a:endParaRPr lang="ru-RU" sz="2500" b="1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gm:t>
    </dgm:pt>
    <dgm:pt modelId="{F59E9CC6-1598-4D62-B13C-44734A037B3E}" type="parTrans" cxnId="{65A3B93F-985F-43B1-9714-7F3BDEA1281C}">
      <dgm:prSet/>
      <dgm:spPr/>
      <dgm:t>
        <a:bodyPr/>
        <a:lstStyle/>
        <a:p>
          <a:endParaRPr lang="ru-RU"/>
        </a:p>
      </dgm:t>
    </dgm:pt>
    <dgm:pt modelId="{7B4B8EE4-519A-47E1-BE0C-9857C8D13B3D}" type="sibTrans" cxnId="{65A3B93F-985F-43B1-9714-7F3BDEA1281C}">
      <dgm:prSet/>
      <dgm:spPr/>
      <dgm:t>
        <a:bodyPr/>
        <a:lstStyle/>
        <a:p>
          <a:endParaRPr lang="ru-RU"/>
        </a:p>
      </dgm:t>
    </dgm:pt>
    <dgm:pt modelId="{2296CBA1-3460-4984-B420-0671E1C0023B}">
      <dgm:prSet phldrT="[Текст]" custT="1"/>
      <dgm:spPr/>
      <dgm:t>
        <a:bodyPr/>
        <a:lstStyle/>
        <a:p>
          <a:endParaRPr lang="ru-RU" sz="2600" b="1" dirty="0" smtClean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  <a:p>
          <a:r>
            <a:rPr lang="ru-RU" sz="2600" b="1" dirty="0" smtClean="0">
              <a:solidFill>
                <a:srgbClr val="CC0000"/>
              </a:solidFill>
              <a:latin typeface="Arial Black" pitchFamily="34" charset="0"/>
              <a:cs typeface="Arial" pitchFamily="34" charset="0"/>
            </a:rPr>
            <a:t>1 </a:t>
          </a:r>
          <a:r>
            <a:rPr lang="ru-RU" sz="2600" b="1" dirty="0" smtClean="0">
              <a:solidFill>
                <a:srgbClr val="CC0000"/>
              </a:solidFill>
              <a:latin typeface="Arial Black" pitchFamily="34" charset="0"/>
              <a:cs typeface="Arial" pitchFamily="34" charset="0"/>
            </a:rPr>
            <a:t>391 </a:t>
          </a:r>
          <a:r>
            <a:rPr lang="ru-RU" sz="26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договоров</a:t>
          </a:r>
          <a:endParaRPr lang="ru-RU" sz="2600" b="1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gm:t>
    </dgm:pt>
    <dgm:pt modelId="{628C633E-5E52-4AA0-B9E7-56A5C0BFB871}" type="parTrans" cxnId="{1BF23D15-F788-4780-9F68-CA724328C211}">
      <dgm:prSet/>
      <dgm:spPr/>
      <dgm:t>
        <a:bodyPr/>
        <a:lstStyle/>
        <a:p>
          <a:endParaRPr lang="ru-RU"/>
        </a:p>
      </dgm:t>
    </dgm:pt>
    <dgm:pt modelId="{5DADC724-1DF1-4C79-ADC2-CFD310E5D74D}" type="sibTrans" cxnId="{1BF23D15-F788-4780-9F68-CA724328C211}">
      <dgm:prSet/>
      <dgm:spPr/>
      <dgm:t>
        <a:bodyPr/>
        <a:lstStyle/>
        <a:p>
          <a:endParaRPr lang="ru-RU"/>
        </a:p>
      </dgm:t>
    </dgm:pt>
    <dgm:pt modelId="{D7D78079-877F-465A-A0E4-C5AF817D1761}">
      <dgm:prSet phldrT="[Текст]" custT="1"/>
      <dgm:spPr/>
      <dgm:t>
        <a:bodyPr/>
        <a:lstStyle/>
        <a:p>
          <a:endParaRPr lang="ru-RU" sz="2500" b="1" dirty="0" smtClean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  <a:p>
          <a:r>
            <a:rPr lang="ru-RU" sz="3000" b="1" dirty="0" smtClean="0">
              <a:solidFill>
                <a:srgbClr val="A50021"/>
              </a:solidFill>
              <a:latin typeface="Arial Black" pitchFamily="34" charset="0"/>
              <a:cs typeface="Arial" pitchFamily="34" charset="0"/>
            </a:rPr>
            <a:t>8</a:t>
          </a:r>
          <a:r>
            <a:rPr lang="ru-RU" sz="25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 млрд.руб. поручительств</a:t>
          </a:r>
          <a:endParaRPr lang="ru-RU" sz="2500" b="1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</dgm:t>
    </dgm:pt>
    <dgm:pt modelId="{C6FA31FD-C722-41F3-8548-08A5C12F5977}" type="parTrans" cxnId="{AAF4DA7F-755E-4521-BACB-61EFB0EE3401}">
      <dgm:prSet/>
      <dgm:spPr/>
      <dgm:t>
        <a:bodyPr/>
        <a:lstStyle/>
        <a:p>
          <a:endParaRPr lang="ru-RU"/>
        </a:p>
      </dgm:t>
    </dgm:pt>
    <dgm:pt modelId="{E5EBF49E-AA0E-4B77-BFF4-20EFF1E86138}" type="sibTrans" cxnId="{AAF4DA7F-755E-4521-BACB-61EFB0EE3401}">
      <dgm:prSet/>
      <dgm:spPr/>
      <dgm:t>
        <a:bodyPr/>
        <a:lstStyle/>
        <a:p>
          <a:endParaRPr lang="ru-RU"/>
        </a:p>
      </dgm:t>
    </dgm:pt>
    <dgm:pt modelId="{E98E39D7-CD6B-499B-BFEC-B9092518DB4F}">
      <dgm:prSet custT="1"/>
      <dgm:spPr/>
      <dgm:t>
        <a:bodyPr/>
        <a:lstStyle/>
        <a:p>
          <a:endParaRPr lang="ru-RU" sz="2200" b="1" dirty="0" smtClean="0">
            <a:solidFill>
              <a:srgbClr val="CC0000"/>
            </a:solidFill>
          </a:endParaRPr>
        </a:p>
        <a:p>
          <a:r>
            <a:rPr lang="ru-RU" sz="3000" b="1" dirty="0" smtClean="0">
              <a:solidFill>
                <a:srgbClr val="800000"/>
              </a:solidFill>
              <a:latin typeface="Arial Black" pitchFamily="34" charset="0"/>
            </a:rPr>
            <a:t>16</a:t>
          </a:r>
          <a:r>
            <a:rPr lang="ru-RU" sz="2200" b="1" dirty="0" smtClean="0">
              <a:solidFill>
                <a:srgbClr val="800000"/>
              </a:solidFill>
            </a:rPr>
            <a:t> </a:t>
          </a:r>
          <a:r>
            <a:rPr lang="ru-RU" sz="2200" b="1" dirty="0" smtClean="0">
              <a:solidFill>
                <a:srgbClr val="800000"/>
              </a:solidFill>
            </a:rPr>
            <a:t>млрд.руб. объем финансирования</a:t>
          </a:r>
          <a:endParaRPr lang="ru-RU" sz="2200" b="1" dirty="0">
            <a:solidFill>
              <a:srgbClr val="800000"/>
            </a:solidFill>
          </a:endParaRPr>
        </a:p>
      </dgm:t>
    </dgm:pt>
    <dgm:pt modelId="{1F9E88D5-9952-4568-80A4-4124F8DDB285}" type="parTrans" cxnId="{3157BDA4-FF42-492E-A310-900F8B042716}">
      <dgm:prSet/>
      <dgm:spPr/>
      <dgm:t>
        <a:bodyPr/>
        <a:lstStyle/>
        <a:p>
          <a:endParaRPr lang="ru-RU"/>
        </a:p>
      </dgm:t>
    </dgm:pt>
    <dgm:pt modelId="{CDF2737C-62F3-46D6-ABF4-AFDD2BC9C9FE}" type="sibTrans" cxnId="{3157BDA4-FF42-492E-A310-900F8B042716}">
      <dgm:prSet/>
      <dgm:spPr/>
      <dgm:t>
        <a:bodyPr/>
        <a:lstStyle/>
        <a:p>
          <a:endParaRPr lang="ru-RU"/>
        </a:p>
      </dgm:t>
    </dgm:pt>
    <dgm:pt modelId="{F65D71CD-16FD-4808-B481-C084BB76323F}">
      <dgm:prSet custT="1"/>
      <dgm:spPr/>
      <dgm:t>
        <a:bodyPr/>
        <a:lstStyle/>
        <a:p>
          <a:r>
            <a:rPr lang="ru-RU" sz="3000" b="1" dirty="0" smtClean="0">
              <a:solidFill>
                <a:srgbClr val="660033"/>
              </a:solidFill>
              <a:latin typeface="Arial Black" pitchFamily="34" charset="0"/>
              <a:cs typeface="Arial" pitchFamily="34" charset="0"/>
            </a:rPr>
            <a:t>2,5</a:t>
          </a:r>
          <a:r>
            <a:rPr lang="ru-RU" sz="2200" b="1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rPr>
            <a:t> млрд.руб. портфель поручительств</a:t>
          </a:r>
          <a:endParaRPr lang="ru-RU" sz="2200" b="1" dirty="0">
            <a:solidFill>
              <a:srgbClr val="660033"/>
            </a:solidFill>
            <a:latin typeface="Arial" pitchFamily="34" charset="0"/>
            <a:cs typeface="Arial" pitchFamily="34" charset="0"/>
          </a:endParaRPr>
        </a:p>
      </dgm:t>
    </dgm:pt>
    <dgm:pt modelId="{1C3AEF2B-8B95-4BE2-AA0F-36D6CB68344D}" type="parTrans" cxnId="{B4DF4722-68C1-4637-A533-ED1D9BE680E1}">
      <dgm:prSet/>
      <dgm:spPr/>
      <dgm:t>
        <a:bodyPr/>
        <a:lstStyle/>
        <a:p>
          <a:endParaRPr lang="ru-RU"/>
        </a:p>
      </dgm:t>
    </dgm:pt>
    <dgm:pt modelId="{83B57698-6686-4514-9E79-9FEFC3E642DB}" type="sibTrans" cxnId="{B4DF4722-68C1-4637-A533-ED1D9BE680E1}">
      <dgm:prSet/>
      <dgm:spPr/>
      <dgm:t>
        <a:bodyPr/>
        <a:lstStyle/>
        <a:p>
          <a:endParaRPr lang="ru-RU"/>
        </a:p>
      </dgm:t>
    </dgm:pt>
    <dgm:pt modelId="{1C19E4F5-333D-4660-9711-93BAF0F77616}">
      <dgm:prSet/>
      <dgm:spPr/>
      <dgm:t>
        <a:bodyPr/>
        <a:lstStyle/>
        <a:p>
          <a:endParaRPr lang="ru-RU"/>
        </a:p>
      </dgm:t>
    </dgm:pt>
    <dgm:pt modelId="{B53C7850-B42E-4D59-94BA-F6EB586F9D7C}" type="parTrans" cxnId="{96EF36C0-874E-40EC-B7B1-2ECC9E7250AE}">
      <dgm:prSet/>
      <dgm:spPr/>
      <dgm:t>
        <a:bodyPr/>
        <a:lstStyle/>
        <a:p>
          <a:endParaRPr lang="ru-RU"/>
        </a:p>
      </dgm:t>
    </dgm:pt>
    <dgm:pt modelId="{F83920BF-2F3A-4721-8AAB-6174341DD053}" type="sibTrans" cxnId="{96EF36C0-874E-40EC-B7B1-2ECC9E7250AE}">
      <dgm:prSet/>
      <dgm:spPr/>
      <dgm:t>
        <a:bodyPr/>
        <a:lstStyle/>
        <a:p>
          <a:endParaRPr lang="ru-RU"/>
        </a:p>
      </dgm:t>
    </dgm:pt>
    <dgm:pt modelId="{C0568614-06B4-435B-829E-63352CC255E4}" type="pres">
      <dgm:prSet presAssocID="{51D56E0B-1270-4DD1-A767-D5BE56E67D1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CF6E6-273E-4911-ACD9-CF8A29A95646}" type="pres">
      <dgm:prSet presAssocID="{51D56E0B-1270-4DD1-A767-D5BE56E67D11}" presName="arrow" presStyleLbl="bgShp" presStyleIdx="0" presStyleCnt="1" custScaleX="119958" custLinFactNeighborX="-1368" custLinFactNeighborY="-5597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8900000" scaled="1"/>
          <a:tileRect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2F079B75-2C6D-4CCF-939B-ACD7E3E5C5CE}" type="pres">
      <dgm:prSet presAssocID="{51D56E0B-1270-4DD1-A767-D5BE56E67D11}" presName="arrowDiagram5" presStyleCnt="0"/>
      <dgm:spPr/>
    </dgm:pt>
    <dgm:pt modelId="{AC1378DB-1A70-4438-A789-7905E55E56A2}" type="pres">
      <dgm:prSet presAssocID="{FF5429F5-E171-4B88-9FE2-4B58F93D7B9C}" presName="bullet5a" presStyleLbl="node1" presStyleIdx="0" presStyleCnt="5" custScaleX="253840" custScaleY="229421" custLinFactX="-185594" custLinFactY="100000" custLinFactNeighborX="-200000" custLinFactNeighborY="197589"/>
      <dgm:spPr>
        <a:solidFill>
          <a:srgbClr val="660033"/>
        </a:solidFill>
      </dgm:spPr>
    </dgm:pt>
    <dgm:pt modelId="{CA29865C-C45E-4F26-80F0-43AB7D4F2034}" type="pres">
      <dgm:prSet presAssocID="{FF5429F5-E171-4B88-9FE2-4B58F93D7B9C}" presName="textBox5a" presStyleLbl="revTx" presStyleIdx="0" presStyleCnt="5" custScaleX="148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CD79-D700-4A5D-9E9D-D76A3AEEAA4F}" type="pres">
      <dgm:prSet presAssocID="{2296CBA1-3460-4984-B420-0671E1C0023B}" presName="bullet5b" presStyleLbl="node1" presStyleIdx="1" presStyleCnt="5" custScaleX="216554" custScaleY="191502" custLinFactX="-100000" custLinFactY="96408" custLinFactNeighborX="-152525" custLinFactNeighborY="100000"/>
      <dgm:spPr>
        <a:solidFill>
          <a:srgbClr val="A50021"/>
        </a:solidFill>
      </dgm:spPr>
    </dgm:pt>
    <dgm:pt modelId="{9D0F9F2A-BA0A-4D2C-AC9B-CF15E4DAE819}" type="pres">
      <dgm:prSet presAssocID="{2296CBA1-3460-4984-B420-0671E1C0023B}" presName="textBox5b" presStyleLbl="revTx" presStyleIdx="1" presStyleCnt="5" custScaleX="169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16BF-5DD4-43DC-B609-3F64570F0144}" type="pres">
      <dgm:prSet presAssocID="{D7D78079-877F-465A-A0E4-C5AF817D1761}" presName="bullet5c" presStyleLbl="node1" presStyleIdx="2" presStyleCnt="5" custScaleX="156019" custScaleY="150019" custLinFactX="-80682" custLinFactNeighborX="-100000" custLinFactNeighborY="84175"/>
      <dgm:spPr>
        <a:solidFill>
          <a:srgbClr val="C00000"/>
        </a:solidFill>
      </dgm:spPr>
    </dgm:pt>
    <dgm:pt modelId="{D5CD33C4-15FF-4862-9AE0-6DC5B8FE76CD}" type="pres">
      <dgm:prSet presAssocID="{D7D78079-877F-465A-A0E4-C5AF817D1761}" presName="textBox5c" presStyleLbl="revTx" presStyleIdx="2" presStyleCnt="5" custScaleX="190020" custLinFactNeighborX="1607" custLinFactNeighborY="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97056-770C-4404-963F-E87E888A53FD}" type="pres">
      <dgm:prSet presAssocID="{E98E39D7-CD6B-499B-BFEC-B9092518DB4F}" presName="bullet5d" presStyleLbl="node1" presStyleIdx="3" presStyleCnt="5" custScaleX="149888" custScaleY="134181" custLinFactX="-46628" custLinFactNeighborX="-100000" custLinFactNeighborY="36430"/>
      <dgm:spPr>
        <a:solidFill>
          <a:srgbClr val="FF0000"/>
        </a:solidFill>
      </dgm:spPr>
    </dgm:pt>
    <dgm:pt modelId="{6CA1C2F1-178C-45F4-A5C8-C65702E86155}" type="pres">
      <dgm:prSet presAssocID="{E98E39D7-CD6B-499B-BFEC-B9092518DB4F}" presName="textBox5d" presStyleLbl="revTx" presStyleIdx="3" presStyleCnt="5" custScaleX="229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0EBC9-4C17-4D1B-B752-EA5D3BC6EE07}" type="pres">
      <dgm:prSet presAssocID="{F65D71CD-16FD-4808-B481-C084BB76323F}" presName="bullet5e" presStyleLbl="node1" presStyleIdx="4" presStyleCnt="5" custScaleX="107403" custScaleY="107451" custLinFactX="-15075" custLinFactNeighborX="-100000" custLinFactNeighborY="-7625"/>
      <dgm:spPr>
        <a:solidFill>
          <a:srgbClr val="FF5050"/>
        </a:solidFill>
      </dgm:spPr>
    </dgm:pt>
    <dgm:pt modelId="{AA42FFB6-271C-4FA9-BC51-610165B936AE}" type="pres">
      <dgm:prSet presAssocID="{F65D71CD-16FD-4808-B481-C084BB76323F}" presName="textBox5e" presStyleLbl="revTx" presStyleIdx="4" presStyleCnt="5" custScaleX="190909" custScaleY="105264" custLinFactNeighborX="9091" custLinFactNeighborY="-5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7BDA4-FF42-492E-A310-900F8B042716}" srcId="{51D56E0B-1270-4DD1-A767-D5BE56E67D11}" destId="{E98E39D7-CD6B-499B-BFEC-B9092518DB4F}" srcOrd="3" destOrd="0" parTransId="{1F9E88D5-9952-4568-80A4-4124F8DDB285}" sibTransId="{CDF2737C-62F3-46D6-ABF4-AFDD2BC9C9FE}"/>
    <dgm:cxn modelId="{5220DF4C-7F57-4286-ACCD-180954D69408}" type="presOf" srcId="{F65D71CD-16FD-4808-B481-C084BB76323F}" destId="{AA42FFB6-271C-4FA9-BC51-610165B936AE}" srcOrd="0" destOrd="0" presId="urn:microsoft.com/office/officeart/2005/8/layout/arrow2"/>
    <dgm:cxn modelId="{1BF23D15-F788-4780-9F68-CA724328C211}" srcId="{51D56E0B-1270-4DD1-A767-D5BE56E67D11}" destId="{2296CBA1-3460-4984-B420-0671E1C0023B}" srcOrd="1" destOrd="0" parTransId="{628C633E-5E52-4AA0-B9E7-56A5C0BFB871}" sibTransId="{5DADC724-1DF1-4C79-ADC2-CFD310E5D74D}"/>
    <dgm:cxn modelId="{65A3B93F-985F-43B1-9714-7F3BDEA1281C}" srcId="{51D56E0B-1270-4DD1-A767-D5BE56E67D11}" destId="{FF5429F5-E171-4B88-9FE2-4B58F93D7B9C}" srcOrd="0" destOrd="0" parTransId="{F59E9CC6-1598-4D62-B13C-44734A037B3E}" sibTransId="{7B4B8EE4-519A-47E1-BE0C-9857C8D13B3D}"/>
    <dgm:cxn modelId="{96EF36C0-874E-40EC-B7B1-2ECC9E7250AE}" srcId="{51D56E0B-1270-4DD1-A767-D5BE56E67D11}" destId="{1C19E4F5-333D-4660-9711-93BAF0F77616}" srcOrd="5" destOrd="0" parTransId="{B53C7850-B42E-4D59-94BA-F6EB586F9D7C}" sibTransId="{F83920BF-2F3A-4721-8AAB-6174341DD053}"/>
    <dgm:cxn modelId="{C73A38EF-B2C0-4162-9FD8-52BADE414A0E}" type="presOf" srcId="{FF5429F5-E171-4B88-9FE2-4B58F93D7B9C}" destId="{CA29865C-C45E-4F26-80F0-43AB7D4F2034}" srcOrd="0" destOrd="0" presId="urn:microsoft.com/office/officeart/2005/8/layout/arrow2"/>
    <dgm:cxn modelId="{1DCBE1F4-9026-433F-9975-DB3FAD8EE7E7}" type="presOf" srcId="{D7D78079-877F-465A-A0E4-C5AF817D1761}" destId="{D5CD33C4-15FF-4862-9AE0-6DC5B8FE76CD}" srcOrd="0" destOrd="0" presId="urn:microsoft.com/office/officeart/2005/8/layout/arrow2"/>
    <dgm:cxn modelId="{B4DF4722-68C1-4637-A533-ED1D9BE680E1}" srcId="{51D56E0B-1270-4DD1-A767-D5BE56E67D11}" destId="{F65D71CD-16FD-4808-B481-C084BB76323F}" srcOrd="4" destOrd="0" parTransId="{1C3AEF2B-8B95-4BE2-AA0F-36D6CB68344D}" sibTransId="{83B57698-6686-4514-9E79-9FEFC3E642DB}"/>
    <dgm:cxn modelId="{7D62E395-E7DA-4CEF-90C2-E59101FFDB84}" type="presOf" srcId="{E98E39D7-CD6B-499B-BFEC-B9092518DB4F}" destId="{6CA1C2F1-178C-45F4-A5C8-C65702E86155}" srcOrd="0" destOrd="0" presId="urn:microsoft.com/office/officeart/2005/8/layout/arrow2"/>
    <dgm:cxn modelId="{37FCABC5-199A-4E4C-8FCA-B01AE58CDBEC}" type="presOf" srcId="{2296CBA1-3460-4984-B420-0671E1C0023B}" destId="{9D0F9F2A-BA0A-4D2C-AC9B-CF15E4DAE819}" srcOrd="0" destOrd="0" presId="urn:microsoft.com/office/officeart/2005/8/layout/arrow2"/>
    <dgm:cxn modelId="{B55D93CA-478E-4B24-85AF-1D67F06CAA49}" type="presOf" srcId="{51D56E0B-1270-4DD1-A767-D5BE56E67D11}" destId="{C0568614-06B4-435B-829E-63352CC255E4}" srcOrd="0" destOrd="0" presId="urn:microsoft.com/office/officeart/2005/8/layout/arrow2"/>
    <dgm:cxn modelId="{AAF4DA7F-755E-4521-BACB-61EFB0EE3401}" srcId="{51D56E0B-1270-4DD1-A767-D5BE56E67D11}" destId="{D7D78079-877F-465A-A0E4-C5AF817D1761}" srcOrd="2" destOrd="0" parTransId="{C6FA31FD-C722-41F3-8548-08A5C12F5977}" sibTransId="{E5EBF49E-AA0E-4B77-BFF4-20EFF1E86138}"/>
    <dgm:cxn modelId="{C5B1862E-3EAB-4E41-AA94-FEC75AD3AA62}" type="presParOf" srcId="{C0568614-06B4-435B-829E-63352CC255E4}" destId="{E21CF6E6-273E-4911-ACD9-CF8A29A95646}" srcOrd="0" destOrd="0" presId="urn:microsoft.com/office/officeart/2005/8/layout/arrow2"/>
    <dgm:cxn modelId="{04DDD8E1-B305-4840-8408-4DBC6A5BC7EA}" type="presParOf" srcId="{C0568614-06B4-435B-829E-63352CC255E4}" destId="{2F079B75-2C6D-4CCF-939B-ACD7E3E5C5CE}" srcOrd="1" destOrd="0" presId="urn:microsoft.com/office/officeart/2005/8/layout/arrow2"/>
    <dgm:cxn modelId="{F6B678E0-85DF-4841-847F-171E20D844FF}" type="presParOf" srcId="{2F079B75-2C6D-4CCF-939B-ACD7E3E5C5CE}" destId="{AC1378DB-1A70-4438-A789-7905E55E56A2}" srcOrd="0" destOrd="0" presId="urn:microsoft.com/office/officeart/2005/8/layout/arrow2"/>
    <dgm:cxn modelId="{0B861468-EF39-4C95-9C05-6DA0119797DA}" type="presParOf" srcId="{2F079B75-2C6D-4CCF-939B-ACD7E3E5C5CE}" destId="{CA29865C-C45E-4F26-80F0-43AB7D4F2034}" srcOrd="1" destOrd="0" presId="urn:microsoft.com/office/officeart/2005/8/layout/arrow2"/>
    <dgm:cxn modelId="{C435A3D1-4144-4248-AB34-9C05A13FF2C1}" type="presParOf" srcId="{2F079B75-2C6D-4CCF-939B-ACD7E3E5C5CE}" destId="{B196CD79-D700-4A5D-9E9D-D76A3AEEAA4F}" srcOrd="2" destOrd="0" presId="urn:microsoft.com/office/officeart/2005/8/layout/arrow2"/>
    <dgm:cxn modelId="{A849B62D-87FC-434B-8388-2F23074BCEE7}" type="presParOf" srcId="{2F079B75-2C6D-4CCF-939B-ACD7E3E5C5CE}" destId="{9D0F9F2A-BA0A-4D2C-AC9B-CF15E4DAE819}" srcOrd="3" destOrd="0" presId="urn:microsoft.com/office/officeart/2005/8/layout/arrow2"/>
    <dgm:cxn modelId="{419FE820-9A55-49BB-B5C2-3BD29E788462}" type="presParOf" srcId="{2F079B75-2C6D-4CCF-939B-ACD7E3E5C5CE}" destId="{461116BF-5DD4-43DC-B609-3F64570F0144}" srcOrd="4" destOrd="0" presId="urn:microsoft.com/office/officeart/2005/8/layout/arrow2"/>
    <dgm:cxn modelId="{576BCFC6-2930-4372-9E66-22131A265CF1}" type="presParOf" srcId="{2F079B75-2C6D-4CCF-939B-ACD7E3E5C5CE}" destId="{D5CD33C4-15FF-4862-9AE0-6DC5B8FE76CD}" srcOrd="5" destOrd="0" presId="urn:microsoft.com/office/officeart/2005/8/layout/arrow2"/>
    <dgm:cxn modelId="{47E9DB16-990F-40F5-B8B4-F91D59D35BDA}" type="presParOf" srcId="{2F079B75-2C6D-4CCF-939B-ACD7E3E5C5CE}" destId="{85597056-770C-4404-963F-E87E888A53FD}" srcOrd="6" destOrd="0" presId="urn:microsoft.com/office/officeart/2005/8/layout/arrow2"/>
    <dgm:cxn modelId="{F854E396-499A-43CA-AD7B-55733B2C2600}" type="presParOf" srcId="{2F079B75-2C6D-4CCF-939B-ACD7E3E5C5CE}" destId="{6CA1C2F1-178C-45F4-A5C8-C65702E86155}" srcOrd="7" destOrd="0" presId="urn:microsoft.com/office/officeart/2005/8/layout/arrow2"/>
    <dgm:cxn modelId="{CEFBF763-B036-4A57-9539-6706D99C6A9E}" type="presParOf" srcId="{2F079B75-2C6D-4CCF-939B-ACD7E3E5C5CE}" destId="{7E60EBC9-4C17-4D1B-B752-EA5D3BC6EE07}" srcOrd="8" destOrd="0" presId="urn:microsoft.com/office/officeart/2005/8/layout/arrow2"/>
    <dgm:cxn modelId="{31021698-0123-446F-87EF-3EC225D24B00}" type="presParOf" srcId="{2F079B75-2C6D-4CCF-939B-ACD7E3E5C5CE}" destId="{AA42FFB6-271C-4FA9-BC51-610165B936AE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214DB-0690-4B83-AF88-67C3B277CA33}">
      <dsp:nvSpPr>
        <dsp:cNvPr id="0" name=""/>
        <dsp:cNvSpPr/>
      </dsp:nvSpPr>
      <dsp:spPr>
        <a:xfrm>
          <a:off x="1857350" y="2"/>
          <a:ext cx="4884391" cy="33432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08602" y="585080"/>
        <a:ext cx="3581887" cy="1504484"/>
      </dsp:txXfrm>
    </dsp:sp>
    <dsp:sp modelId="{829A4567-3C46-42A0-BD47-614FAB8E6AA8}">
      <dsp:nvSpPr>
        <dsp:cNvPr id="0" name=""/>
        <dsp:cNvSpPr/>
      </dsp:nvSpPr>
      <dsp:spPr>
        <a:xfrm>
          <a:off x="4429110" y="2500338"/>
          <a:ext cx="4270127" cy="28637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735057" y="3240145"/>
        <a:ext cx="2562076" cy="1575073"/>
      </dsp:txXfrm>
    </dsp:sp>
    <dsp:sp modelId="{0BE79E01-F45E-437B-9CB5-5CE4FDEA43E1}">
      <dsp:nvSpPr>
        <dsp:cNvPr id="0" name=""/>
        <dsp:cNvSpPr/>
      </dsp:nvSpPr>
      <dsp:spPr>
        <a:xfrm>
          <a:off x="428580" y="2571784"/>
          <a:ext cx="4020149" cy="28312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807144" y="3303196"/>
        <a:ext cx="2412089" cy="1557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A7F2A-7DF9-4492-8BD8-5A1DF6FE94BD}">
      <dsp:nvSpPr>
        <dsp:cNvPr id="0" name=""/>
        <dsp:cNvSpPr/>
      </dsp:nvSpPr>
      <dsp:spPr>
        <a:xfrm>
          <a:off x="0" y="0"/>
          <a:ext cx="8064896" cy="686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Сельское хозяйство / предоставление услуг в этой области;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681632" y="0"/>
        <a:ext cx="6383263" cy="686528"/>
      </dsp:txXfrm>
    </dsp:sp>
    <dsp:sp modelId="{72E4CAAA-DC95-4342-8D8A-7125C5631ED5}">
      <dsp:nvSpPr>
        <dsp:cNvPr id="0" name=""/>
        <dsp:cNvSpPr/>
      </dsp:nvSpPr>
      <dsp:spPr>
        <a:xfrm>
          <a:off x="68652" y="68652"/>
          <a:ext cx="1612979" cy="54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827753-0DEE-41C8-BEFC-2948ECC1D487}">
      <dsp:nvSpPr>
        <dsp:cNvPr id="0" name=""/>
        <dsp:cNvSpPr/>
      </dsp:nvSpPr>
      <dsp:spPr>
        <a:xfrm>
          <a:off x="0" y="755181"/>
          <a:ext cx="8064896" cy="686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Обрабатывающее производство</a:t>
          </a:r>
          <a:r>
            <a:rPr lang="ru-RU" sz="1300" b="1" kern="1200" dirty="0" smtClean="0">
              <a:latin typeface="Arial Black" pitchFamily="34" charset="0"/>
            </a:rPr>
            <a:t>, в т.ч. производство пищевых продуктов, первичная и последующая переработка с/</a:t>
          </a:r>
          <a:r>
            <a:rPr lang="ru-RU" sz="1300" b="1" kern="1200" dirty="0" err="1" smtClean="0">
              <a:latin typeface="Arial Black" pitchFamily="34" charset="0"/>
            </a:rPr>
            <a:t>х</a:t>
          </a:r>
          <a:r>
            <a:rPr lang="ru-RU" sz="1300" b="1" kern="1200" dirty="0" smtClean="0">
              <a:latin typeface="Arial Black" pitchFamily="34" charset="0"/>
            </a:rPr>
            <a:t> продуктов</a:t>
          </a:r>
          <a:endParaRPr lang="ru-RU" sz="1300" b="1" kern="1200" dirty="0">
            <a:latin typeface="Arial Black" pitchFamily="34" charset="0"/>
          </a:endParaRPr>
        </a:p>
      </dsp:txBody>
      <dsp:txXfrm>
        <a:off x="1681632" y="755181"/>
        <a:ext cx="6383263" cy="686528"/>
      </dsp:txXfrm>
    </dsp:sp>
    <dsp:sp modelId="{137BFBC0-6B31-4AC2-8057-0666C7C3AC1B}">
      <dsp:nvSpPr>
        <dsp:cNvPr id="0" name=""/>
        <dsp:cNvSpPr/>
      </dsp:nvSpPr>
      <dsp:spPr>
        <a:xfrm>
          <a:off x="68652" y="823834"/>
          <a:ext cx="1612979" cy="54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82BBD1-EE12-4D9F-8513-C9B3FE33373E}">
      <dsp:nvSpPr>
        <dsp:cNvPr id="0" name=""/>
        <dsp:cNvSpPr/>
      </dsp:nvSpPr>
      <dsp:spPr>
        <a:xfrm>
          <a:off x="0" y="1512168"/>
          <a:ext cx="8064896" cy="686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Производство и распределение </a:t>
          </a:r>
          <a:r>
            <a:rPr lang="ru-RU" sz="1400" b="1" kern="1200" dirty="0" smtClean="0">
              <a:latin typeface="Arial Black" pitchFamily="34" charset="0"/>
            </a:rPr>
            <a:t>электроэнергии, газа и воды</a:t>
          </a:r>
          <a:endParaRPr lang="ru-RU" sz="1400" b="1" kern="1200" dirty="0">
            <a:latin typeface="Arial Black" pitchFamily="34" charset="0"/>
          </a:endParaRPr>
        </a:p>
      </dsp:txBody>
      <dsp:txXfrm>
        <a:off x="1681632" y="1512168"/>
        <a:ext cx="6383263" cy="686528"/>
      </dsp:txXfrm>
    </dsp:sp>
    <dsp:sp modelId="{049AE031-7CB9-494B-A123-63E0F8817463}">
      <dsp:nvSpPr>
        <dsp:cNvPr id="0" name=""/>
        <dsp:cNvSpPr/>
      </dsp:nvSpPr>
      <dsp:spPr>
        <a:xfrm>
          <a:off x="68652" y="1579015"/>
          <a:ext cx="1612979" cy="54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D44510-F780-4A66-BDF9-66C877A0189A}">
      <dsp:nvSpPr>
        <dsp:cNvPr id="0" name=""/>
        <dsp:cNvSpPr/>
      </dsp:nvSpPr>
      <dsp:spPr>
        <a:xfrm>
          <a:off x="0" y="2265543"/>
          <a:ext cx="8064896" cy="686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 Black" pitchFamily="34" charset="0"/>
            </a:rPr>
            <a:t>Внутренний туризм</a:t>
          </a:r>
          <a:endParaRPr lang="ru-RU" sz="2000" b="1" kern="1200" dirty="0">
            <a:latin typeface="Arial Black" pitchFamily="34" charset="0"/>
          </a:endParaRPr>
        </a:p>
      </dsp:txBody>
      <dsp:txXfrm>
        <a:off x="1681632" y="2265543"/>
        <a:ext cx="6383263" cy="686528"/>
      </dsp:txXfrm>
    </dsp:sp>
    <dsp:sp modelId="{AF51FFB6-E7CC-4163-AC41-268E9056A4FD}">
      <dsp:nvSpPr>
        <dsp:cNvPr id="0" name=""/>
        <dsp:cNvSpPr/>
      </dsp:nvSpPr>
      <dsp:spPr>
        <a:xfrm>
          <a:off x="68652" y="2334196"/>
          <a:ext cx="1612979" cy="54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F6E1B0-6054-4AE0-A471-13223130B749}">
      <dsp:nvSpPr>
        <dsp:cNvPr id="0" name=""/>
        <dsp:cNvSpPr/>
      </dsp:nvSpPr>
      <dsp:spPr>
        <a:xfrm>
          <a:off x="0" y="3020725"/>
          <a:ext cx="8064896" cy="686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Строительство, транспорт и связь</a:t>
          </a:r>
          <a:endParaRPr lang="ru-RU" sz="2000" b="1" kern="1200" dirty="0">
            <a:latin typeface="Arial Black" pitchFamily="34" charset="0"/>
          </a:endParaRPr>
        </a:p>
      </dsp:txBody>
      <dsp:txXfrm>
        <a:off x="1681632" y="3020725"/>
        <a:ext cx="6383263" cy="686528"/>
      </dsp:txXfrm>
    </dsp:sp>
    <dsp:sp modelId="{A8A931A1-BE08-4784-993A-A6C6895CA2B3}">
      <dsp:nvSpPr>
        <dsp:cNvPr id="0" name=""/>
        <dsp:cNvSpPr/>
      </dsp:nvSpPr>
      <dsp:spPr>
        <a:xfrm>
          <a:off x="68652" y="3089377"/>
          <a:ext cx="1612979" cy="54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2AB1EA-92A8-447D-B501-A9DA517EA8B2}">
      <dsp:nvSpPr>
        <dsp:cNvPr id="0" name=""/>
        <dsp:cNvSpPr/>
      </dsp:nvSpPr>
      <dsp:spPr>
        <a:xfrm>
          <a:off x="0" y="3775906"/>
          <a:ext cx="8064896" cy="686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 Black" pitchFamily="34" charset="0"/>
            </a:rPr>
            <a:t>Высокотехнологичные проекты</a:t>
          </a:r>
          <a:endParaRPr lang="ru-RU" sz="2000" b="1" kern="1200" dirty="0">
            <a:latin typeface="Arial Black" pitchFamily="34" charset="0"/>
          </a:endParaRPr>
        </a:p>
      </dsp:txBody>
      <dsp:txXfrm>
        <a:off x="1681632" y="3775906"/>
        <a:ext cx="6383263" cy="686528"/>
      </dsp:txXfrm>
    </dsp:sp>
    <dsp:sp modelId="{57B1C98A-65AD-4C5A-A41C-8B0C15C497E8}">
      <dsp:nvSpPr>
        <dsp:cNvPr id="0" name=""/>
        <dsp:cNvSpPr/>
      </dsp:nvSpPr>
      <dsp:spPr>
        <a:xfrm>
          <a:off x="68652" y="3844559"/>
          <a:ext cx="1612979" cy="54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E83E2-248A-45E6-BEA9-58736A2046A7}">
      <dsp:nvSpPr>
        <dsp:cNvPr id="0" name=""/>
        <dsp:cNvSpPr/>
      </dsp:nvSpPr>
      <dsp:spPr>
        <a:xfrm>
          <a:off x="0" y="4531087"/>
          <a:ext cx="8064896" cy="686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Деятельность в области здравоохранения</a:t>
          </a:r>
          <a:endParaRPr lang="ru-RU" sz="2000" b="1" kern="1200" dirty="0">
            <a:latin typeface="Arial Black" pitchFamily="34" charset="0"/>
          </a:endParaRPr>
        </a:p>
      </dsp:txBody>
      <dsp:txXfrm>
        <a:off x="1681632" y="4531087"/>
        <a:ext cx="6383263" cy="686528"/>
      </dsp:txXfrm>
    </dsp:sp>
    <dsp:sp modelId="{188B4CBE-79F0-4D08-A174-D31B23E0496F}">
      <dsp:nvSpPr>
        <dsp:cNvPr id="0" name=""/>
        <dsp:cNvSpPr/>
      </dsp:nvSpPr>
      <dsp:spPr>
        <a:xfrm>
          <a:off x="68652" y="4599740"/>
          <a:ext cx="1612979" cy="54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20CD8A-2C13-4FC7-88B7-569E5C69168C}">
      <dsp:nvSpPr>
        <dsp:cNvPr id="0" name=""/>
        <dsp:cNvSpPr/>
      </dsp:nvSpPr>
      <dsp:spPr>
        <a:xfrm>
          <a:off x="0" y="5286268"/>
          <a:ext cx="8064896" cy="6865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 Black" pitchFamily="34" charset="0"/>
            </a:rPr>
            <a:t>Сбор, обработка и утилизация отходов</a:t>
          </a:r>
          <a:endParaRPr lang="ru-RU" sz="2000" b="0" kern="1200" dirty="0">
            <a:latin typeface="Arial Black" pitchFamily="34" charset="0"/>
          </a:endParaRPr>
        </a:p>
      </dsp:txBody>
      <dsp:txXfrm>
        <a:off x="1681632" y="5286268"/>
        <a:ext cx="6383263" cy="686528"/>
      </dsp:txXfrm>
    </dsp:sp>
    <dsp:sp modelId="{62690944-59C1-4DC0-A8E6-4A7911E15A99}">
      <dsp:nvSpPr>
        <dsp:cNvPr id="0" name=""/>
        <dsp:cNvSpPr/>
      </dsp:nvSpPr>
      <dsp:spPr>
        <a:xfrm>
          <a:off x="68652" y="5354921"/>
          <a:ext cx="1612979" cy="54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C3E9-0815-4382-9063-C36A7ABDC5DB}">
      <dsp:nvSpPr>
        <dsp:cNvPr id="0" name=""/>
        <dsp:cNvSpPr/>
      </dsp:nvSpPr>
      <dsp:spPr>
        <a:xfrm>
          <a:off x="-5571095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D80E8-CCF2-4879-BF5F-EEF9AE224A2B}">
      <dsp:nvSpPr>
        <dsp:cNvPr id="0" name=""/>
        <dsp:cNvSpPr/>
      </dsp:nvSpPr>
      <dsp:spPr>
        <a:xfrm>
          <a:off x="514758" y="236597"/>
          <a:ext cx="7815330" cy="7689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Консультационную поддержку субъектов МСП по кредитным продуктам АО «МСП Банк», помощь в выборе подходящей программы кредитования;</a:t>
          </a:r>
          <a:endParaRPr lang="ru-RU" sz="16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514758" y="236597"/>
        <a:ext cx="7815330" cy="768943"/>
      </dsp:txXfrm>
    </dsp:sp>
    <dsp:sp modelId="{4A29B2A2-0934-4FA8-91C3-4A56BA28CD2C}">
      <dsp:nvSpPr>
        <dsp:cNvPr id="0" name=""/>
        <dsp:cNvSpPr/>
      </dsp:nvSpPr>
      <dsp:spPr>
        <a:xfrm>
          <a:off x="22838" y="156558"/>
          <a:ext cx="983839" cy="9290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D90BB0B-5835-4FD9-B1A0-3AC65B27E31F}">
      <dsp:nvSpPr>
        <dsp:cNvPr id="0" name=""/>
        <dsp:cNvSpPr/>
      </dsp:nvSpPr>
      <dsp:spPr>
        <a:xfrm>
          <a:off x="959940" y="1242038"/>
          <a:ext cx="7370148" cy="6212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Проверку субъекта МСП на соответствие требованиям Банка, исключение СТОП-ФАКТОРОВ в отношении Заявителя;</a:t>
          </a:r>
          <a:endParaRPr lang="ru-RU" sz="16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959940" y="1242038"/>
        <a:ext cx="7370148" cy="621267"/>
      </dsp:txXfrm>
    </dsp:sp>
    <dsp:sp modelId="{8B6303D4-CDA8-41C9-A4C4-09AD9B267093}">
      <dsp:nvSpPr>
        <dsp:cNvPr id="0" name=""/>
        <dsp:cNvSpPr/>
      </dsp:nvSpPr>
      <dsp:spPr>
        <a:xfrm>
          <a:off x="459979" y="1019962"/>
          <a:ext cx="999922" cy="9225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BF1FFE7-0EFA-4184-BCA8-37E6901FAD5B}">
      <dsp:nvSpPr>
        <dsp:cNvPr id="0" name=""/>
        <dsp:cNvSpPr/>
      </dsp:nvSpPr>
      <dsp:spPr>
        <a:xfrm>
          <a:off x="1096576" y="2173642"/>
          <a:ext cx="7233513" cy="6212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Оформление Заявки на кредитование в программе АИС НГС/ ресурс АО «МСП Банк»;</a:t>
          </a:r>
          <a:endParaRPr lang="ru-RU" sz="16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1096576" y="2173642"/>
        <a:ext cx="7233513" cy="621267"/>
      </dsp:txXfrm>
    </dsp:sp>
    <dsp:sp modelId="{E387E0DC-8817-490C-A15B-7C4C2127F240}">
      <dsp:nvSpPr>
        <dsp:cNvPr id="0" name=""/>
        <dsp:cNvSpPr/>
      </dsp:nvSpPr>
      <dsp:spPr>
        <a:xfrm>
          <a:off x="602854" y="2013945"/>
          <a:ext cx="1012821" cy="9167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1CCDB7-8705-4313-9737-754A857E73C2}">
      <dsp:nvSpPr>
        <dsp:cNvPr id="0" name=""/>
        <dsp:cNvSpPr/>
      </dsp:nvSpPr>
      <dsp:spPr>
        <a:xfrm>
          <a:off x="959940" y="3105245"/>
          <a:ext cx="7370148" cy="6212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131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Оказывает помощь субъекту МСП в процессе  наполнения Заявки на кредитование документами и сопровождает Заявку совместно с  субъектом МСП в процессе рассмотрения Банка до принятия им решения;</a:t>
          </a:r>
          <a:endParaRPr lang="ru-RU" sz="14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959940" y="3105245"/>
        <a:ext cx="7370148" cy="621267"/>
      </dsp:txXfrm>
    </dsp:sp>
    <dsp:sp modelId="{DFA1C55C-E61E-4CE4-B962-304A7FCB1AA2}">
      <dsp:nvSpPr>
        <dsp:cNvPr id="0" name=""/>
        <dsp:cNvSpPr/>
      </dsp:nvSpPr>
      <dsp:spPr>
        <a:xfrm>
          <a:off x="459769" y="2960428"/>
          <a:ext cx="1000342" cy="9109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C92BB5-4F30-4081-891F-FF402C83EBB7}">
      <dsp:nvSpPr>
        <dsp:cNvPr id="0" name=""/>
        <dsp:cNvSpPr/>
      </dsp:nvSpPr>
      <dsp:spPr>
        <a:xfrm>
          <a:off x="514758" y="4036849"/>
          <a:ext cx="7815330" cy="6212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3131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Организовывает  подписание кредитно-обеспечительной документации и выполняет функции Агента, возложенные  Соглашением в части сопровождения сделки на протяжении всего действия Кредитного договора.</a:t>
          </a:r>
          <a:endParaRPr lang="ru-RU" sz="14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514758" y="4036849"/>
        <a:ext cx="7815330" cy="621267"/>
      </dsp:txXfrm>
    </dsp:sp>
    <dsp:sp modelId="{2E40A55F-F1AC-4824-92AA-0F1636BFCB5F}">
      <dsp:nvSpPr>
        <dsp:cNvPr id="0" name=""/>
        <dsp:cNvSpPr/>
      </dsp:nvSpPr>
      <dsp:spPr>
        <a:xfrm>
          <a:off x="22116" y="3871331"/>
          <a:ext cx="937927" cy="9194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578CC-6F88-4E9A-8CB2-ED6EBCB7E477}">
      <dsp:nvSpPr>
        <dsp:cNvPr id="0" name=""/>
        <dsp:cNvSpPr/>
      </dsp:nvSpPr>
      <dsp:spPr>
        <a:xfrm rot="10800000">
          <a:off x="1982601" y="215844"/>
          <a:ext cx="6644814" cy="526157"/>
        </a:xfrm>
        <a:prstGeom prst="homePlate">
          <a:avLst/>
        </a:prstGeom>
        <a:solidFill>
          <a:srgbClr val="FFFF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72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C0000"/>
              </a:solidFill>
              <a:latin typeface="+mn-lt"/>
            </a:rPr>
            <a:t>Соответствие требованиям ст.4, ст.14 209-ФЗ, регистрация в Едином </a:t>
          </a:r>
          <a:r>
            <a:rPr lang="ru-RU" sz="1600" b="1" kern="1200" dirty="0" smtClean="0">
              <a:solidFill>
                <a:srgbClr val="CC0000"/>
              </a:solidFill>
              <a:latin typeface="Arial Black" pitchFamily="34" charset="0"/>
            </a:rPr>
            <a:t>реестре МСП;</a:t>
          </a:r>
          <a:endParaRPr lang="ru-RU" sz="1600" b="1" kern="1200" dirty="0">
            <a:solidFill>
              <a:srgbClr val="CC0000"/>
            </a:solidFill>
            <a:latin typeface="Arial Black" pitchFamily="34" charset="0"/>
          </a:endParaRPr>
        </a:p>
      </dsp:txBody>
      <dsp:txXfrm rot="10800000">
        <a:off x="2114140" y="215844"/>
        <a:ext cx="6513275" cy="526157"/>
      </dsp:txXfrm>
    </dsp:sp>
    <dsp:sp modelId="{6E7BC7C3-4006-43C2-86A0-D76E855B5BFF}">
      <dsp:nvSpPr>
        <dsp:cNvPr id="0" name=""/>
        <dsp:cNvSpPr/>
      </dsp:nvSpPr>
      <dsp:spPr>
        <a:xfrm>
          <a:off x="1293751" y="157033"/>
          <a:ext cx="678197" cy="6668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A41BC8-EC21-4948-BD85-8E0D8320EF2B}">
      <dsp:nvSpPr>
        <dsp:cNvPr id="0" name=""/>
        <dsp:cNvSpPr/>
      </dsp:nvSpPr>
      <dsp:spPr>
        <a:xfrm rot="10800000">
          <a:off x="1982572" y="939191"/>
          <a:ext cx="6617395" cy="563490"/>
        </a:xfrm>
        <a:prstGeom prst="homePlate">
          <a:avLst/>
        </a:prstGeom>
        <a:solidFill>
          <a:srgbClr val="FFFF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72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Arial Black" pitchFamily="34" charset="0"/>
            </a:rPr>
            <a:t>Отсутствие просроченной </a:t>
          </a:r>
          <a:r>
            <a:rPr lang="ru-RU" sz="1600" b="1" kern="1200" dirty="0" smtClean="0">
              <a:solidFill>
                <a:srgbClr val="FF0000"/>
              </a:solidFill>
            </a:rPr>
            <a:t>(неурегулированной) задолженности перед ИФНС и бюджетной системой РФ;</a:t>
          </a:r>
          <a:endParaRPr lang="ru-RU" sz="1600" b="1" kern="1200" dirty="0">
            <a:solidFill>
              <a:srgbClr val="FF0000"/>
            </a:solidFill>
          </a:endParaRPr>
        </a:p>
      </dsp:txBody>
      <dsp:txXfrm rot="10800000">
        <a:off x="2123444" y="939191"/>
        <a:ext cx="6476523" cy="563490"/>
      </dsp:txXfrm>
    </dsp:sp>
    <dsp:sp modelId="{DD78777B-1C4C-4B72-A8EE-F199D17D5AA8}">
      <dsp:nvSpPr>
        <dsp:cNvPr id="0" name=""/>
        <dsp:cNvSpPr/>
      </dsp:nvSpPr>
      <dsp:spPr>
        <a:xfrm>
          <a:off x="1286690" y="885176"/>
          <a:ext cx="674274" cy="6913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D2B6E5-2111-4358-A69B-7917E7BD5E7B}">
      <dsp:nvSpPr>
        <dsp:cNvPr id="0" name=""/>
        <dsp:cNvSpPr/>
      </dsp:nvSpPr>
      <dsp:spPr>
        <a:xfrm rot="10800000">
          <a:off x="1950495" y="1658700"/>
          <a:ext cx="6693502" cy="636542"/>
        </a:xfrm>
        <a:prstGeom prst="homePlate">
          <a:avLst/>
        </a:prstGeom>
        <a:solidFill>
          <a:srgbClr val="FFFF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721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 Black" pitchFamily="34" charset="0"/>
            </a:rPr>
            <a:t>Положительная кредитная история, </a:t>
          </a:r>
          <a:r>
            <a:rPr lang="ru-RU" sz="1600" b="1" kern="1200" dirty="0" smtClean="0">
              <a:solidFill>
                <a:srgbClr val="C00000"/>
              </a:solidFill>
            </a:rPr>
            <a:t>отсутствие просроченных платежей свыше 30 дней по обязательствам кредитного характера в течении последних 180 дней;</a:t>
          </a:r>
          <a:endParaRPr lang="ru-RU" sz="1600" b="1" kern="1200" dirty="0">
            <a:solidFill>
              <a:srgbClr val="C00000"/>
            </a:solidFill>
          </a:endParaRPr>
        </a:p>
      </dsp:txBody>
      <dsp:txXfrm rot="10800000">
        <a:off x="2109630" y="1658700"/>
        <a:ext cx="6534367" cy="636542"/>
      </dsp:txXfrm>
    </dsp:sp>
    <dsp:sp modelId="{03ACD8C1-9DE9-43C1-9D6E-88620EB0B1B1}">
      <dsp:nvSpPr>
        <dsp:cNvPr id="0" name=""/>
        <dsp:cNvSpPr/>
      </dsp:nvSpPr>
      <dsp:spPr>
        <a:xfrm>
          <a:off x="1285885" y="1660493"/>
          <a:ext cx="668412" cy="5858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B5EB5C-FECE-4E56-A5D5-5CE7FEDF0AF5}">
      <dsp:nvSpPr>
        <dsp:cNvPr id="0" name=""/>
        <dsp:cNvSpPr/>
      </dsp:nvSpPr>
      <dsp:spPr>
        <a:xfrm rot="10800000">
          <a:off x="2042410" y="2396926"/>
          <a:ext cx="6601587" cy="591546"/>
        </a:xfrm>
        <a:prstGeom prst="homePlate">
          <a:avLst/>
        </a:prstGeom>
        <a:solidFill>
          <a:srgbClr val="FFFF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721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kern="1200" dirty="0" smtClean="0">
              <a:solidFill>
                <a:srgbClr val="FF0000"/>
              </a:solidFill>
              <a:latin typeface="Arial Black" pitchFamily="34" charset="0"/>
            </a:rPr>
            <a:t>Отсутствие процедур ликвидации/банкротства </a:t>
          </a:r>
          <a:r>
            <a:rPr lang="ru-RU" sz="1600" b="1" i="0" u="none" strike="noStrike" kern="1200" dirty="0" smtClean="0">
              <a:solidFill>
                <a:srgbClr val="FF0000"/>
              </a:solidFill>
              <a:latin typeface="+mn-lt"/>
            </a:rPr>
            <a:t>по Заемщику и ГВЗ (ГВЗ- в течении 3 лет), процедур фин.оздоровления, приостановление действия лицензий;</a:t>
          </a:r>
          <a:endParaRPr lang="ru-RU" sz="1600" b="1" i="0" u="none" strike="noStrike" kern="1200" dirty="0">
            <a:solidFill>
              <a:srgbClr val="FF0000"/>
            </a:solidFill>
            <a:latin typeface="+mn-lt"/>
          </a:endParaRPr>
        </a:p>
      </dsp:txBody>
      <dsp:txXfrm rot="10800000">
        <a:off x="2190296" y="2396926"/>
        <a:ext cx="6453701" cy="591546"/>
      </dsp:txXfrm>
    </dsp:sp>
    <dsp:sp modelId="{03DA92BD-2EB4-4C69-95B6-480AD84746BC}">
      <dsp:nvSpPr>
        <dsp:cNvPr id="0" name=""/>
        <dsp:cNvSpPr/>
      </dsp:nvSpPr>
      <dsp:spPr>
        <a:xfrm>
          <a:off x="1285883" y="2317750"/>
          <a:ext cx="715756" cy="6164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41B500-A8E4-404F-8FF3-C9D3AE21821E}">
      <dsp:nvSpPr>
        <dsp:cNvPr id="0" name=""/>
        <dsp:cNvSpPr/>
      </dsp:nvSpPr>
      <dsp:spPr>
        <a:xfrm rot="10800000">
          <a:off x="2002402" y="3137314"/>
          <a:ext cx="6641595" cy="431143"/>
        </a:xfrm>
        <a:prstGeom prst="homePlate">
          <a:avLst/>
        </a:prstGeom>
        <a:solidFill>
          <a:srgbClr val="FFFF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721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kern="1200" dirty="0" smtClean="0">
              <a:solidFill>
                <a:srgbClr val="C00000"/>
              </a:solidFill>
              <a:latin typeface="+mn-lt"/>
            </a:rPr>
            <a:t>Срок деятельности Заемщика </a:t>
          </a:r>
          <a:r>
            <a:rPr lang="ru-RU" sz="1600" b="1" i="0" u="none" strike="noStrike" kern="1200" dirty="0" smtClean="0">
              <a:solidFill>
                <a:srgbClr val="C00000"/>
              </a:solidFill>
              <a:latin typeface="Arial Black" pitchFamily="34" charset="0"/>
            </a:rPr>
            <a:t>не менее 6 мес.</a:t>
          </a:r>
          <a:endParaRPr lang="ru-RU" sz="1600" b="1" i="0" u="none" strike="noStrike" kern="1200" dirty="0">
            <a:solidFill>
              <a:srgbClr val="C00000"/>
            </a:solidFill>
            <a:latin typeface="Arial Black" pitchFamily="34" charset="0"/>
          </a:endParaRPr>
        </a:p>
      </dsp:txBody>
      <dsp:txXfrm rot="10800000">
        <a:off x="2110188" y="3137314"/>
        <a:ext cx="6533809" cy="431143"/>
      </dsp:txXfrm>
    </dsp:sp>
    <dsp:sp modelId="{C8F237BD-A8C7-4B71-86B3-577E439D926C}">
      <dsp:nvSpPr>
        <dsp:cNvPr id="0" name=""/>
        <dsp:cNvSpPr/>
      </dsp:nvSpPr>
      <dsp:spPr>
        <a:xfrm>
          <a:off x="1284576" y="3014733"/>
          <a:ext cx="682908" cy="6440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5AD46C-6028-4ABA-9824-96DBB55BAF34}">
      <dsp:nvSpPr>
        <dsp:cNvPr id="0" name=""/>
        <dsp:cNvSpPr/>
      </dsp:nvSpPr>
      <dsp:spPr>
        <a:xfrm rot="10800000">
          <a:off x="2036202" y="4577064"/>
          <a:ext cx="6607795" cy="472643"/>
        </a:xfrm>
        <a:prstGeom prst="homePlate">
          <a:avLst/>
        </a:prstGeom>
        <a:solidFill>
          <a:srgbClr val="FFFF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721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kern="1200" dirty="0" smtClean="0">
              <a:solidFill>
                <a:srgbClr val="C00000"/>
              </a:solidFill>
              <a:latin typeface="Arial Black" pitchFamily="34" charset="0"/>
            </a:rPr>
            <a:t>Регистрация на портале «БИЗНЕС-НАВИГАТОР"</a:t>
          </a:r>
          <a:endParaRPr lang="ru-RU" sz="1600" b="1" i="0" u="none" strike="noStrike" kern="1200" dirty="0">
            <a:solidFill>
              <a:srgbClr val="C00000"/>
            </a:solidFill>
            <a:latin typeface="Arial Black" pitchFamily="34" charset="0"/>
          </a:endParaRPr>
        </a:p>
      </dsp:txBody>
      <dsp:txXfrm rot="10800000">
        <a:off x="2154363" y="4577064"/>
        <a:ext cx="6489634" cy="472643"/>
      </dsp:txXfrm>
    </dsp:sp>
    <dsp:sp modelId="{28166B4A-4C4F-4556-AD35-3B948625A673}">
      <dsp:nvSpPr>
        <dsp:cNvPr id="0" name=""/>
        <dsp:cNvSpPr/>
      </dsp:nvSpPr>
      <dsp:spPr>
        <a:xfrm>
          <a:off x="1285883" y="3746514"/>
          <a:ext cx="684786" cy="6712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0D0460-DF58-4B6B-94E7-4232A61F9B42}">
      <dsp:nvSpPr>
        <dsp:cNvPr id="0" name=""/>
        <dsp:cNvSpPr/>
      </dsp:nvSpPr>
      <dsp:spPr>
        <a:xfrm rot="10800000">
          <a:off x="2054598" y="3848451"/>
          <a:ext cx="6556003" cy="604929"/>
        </a:xfrm>
        <a:prstGeom prst="homePlate">
          <a:avLst/>
        </a:prstGeom>
        <a:solidFill>
          <a:srgbClr val="FFFF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721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kern="1200" dirty="0" smtClean="0">
              <a:latin typeface="+mn-lt"/>
            </a:rPr>
            <a:t> </a:t>
          </a:r>
          <a:r>
            <a:rPr lang="ru-RU" sz="1600" b="1" i="0" u="none" strike="noStrike" kern="1200" dirty="0" smtClean="0">
              <a:solidFill>
                <a:srgbClr val="FF0000"/>
              </a:solidFill>
              <a:latin typeface="+mn-lt"/>
            </a:rPr>
            <a:t>Наличие у Заемщика </a:t>
          </a:r>
          <a:r>
            <a:rPr lang="ru-RU" sz="1600" b="1" i="0" u="none" strike="noStrike" kern="1200" dirty="0" smtClean="0">
              <a:solidFill>
                <a:srgbClr val="FF0000"/>
              </a:solidFill>
              <a:latin typeface="Arial Black" pitchFamily="34" charset="0"/>
            </a:rPr>
            <a:t>положительных чистых активов и положительных финансовых </a:t>
          </a:r>
          <a:r>
            <a:rPr lang="ru-RU" sz="1600" b="1" i="0" u="none" strike="noStrike" kern="1200" dirty="0" smtClean="0">
              <a:solidFill>
                <a:srgbClr val="FF0000"/>
              </a:solidFill>
              <a:latin typeface="+mn-lt"/>
            </a:rPr>
            <a:t>результатов по итогам последнего отчетного периода ;</a:t>
          </a:r>
          <a:endParaRPr lang="ru-RU" sz="1600" b="1" i="0" u="none" strike="noStrike" kern="1200" dirty="0">
            <a:solidFill>
              <a:srgbClr val="FF0000"/>
            </a:solidFill>
            <a:latin typeface="+mn-lt"/>
          </a:endParaRPr>
        </a:p>
      </dsp:txBody>
      <dsp:txXfrm rot="10800000">
        <a:off x="2205830" y="3848451"/>
        <a:ext cx="6404771" cy="604929"/>
      </dsp:txXfrm>
    </dsp:sp>
    <dsp:sp modelId="{CEF80372-7288-477D-B3AC-F78F06FC492B}">
      <dsp:nvSpPr>
        <dsp:cNvPr id="0" name=""/>
        <dsp:cNvSpPr/>
      </dsp:nvSpPr>
      <dsp:spPr>
        <a:xfrm>
          <a:off x="1333225" y="4485509"/>
          <a:ext cx="691535" cy="6864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D6741-643D-49D4-AAE4-B14220F0BB93}">
      <dsp:nvSpPr>
        <dsp:cNvPr id="0" name=""/>
        <dsp:cNvSpPr/>
      </dsp:nvSpPr>
      <dsp:spPr>
        <a:xfrm>
          <a:off x="1793221" y="8542"/>
          <a:ext cx="2929161" cy="1849996"/>
        </a:xfrm>
        <a:prstGeom prst="trapezoid">
          <a:avLst>
            <a:gd name="adj" fmla="val 79167"/>
          </a:avLst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Arial Black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 smtClean="0">
              <a:solidFill>
                <a:srgbClr val="002060"/>
              </a:solidFill>
              <a:latin typeface="Arial Black" pitchFamily="34" charset="0"/>
            </a:rPr>
            <a:t>РГО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C00000"/>
              </a:solidFill>
              <a:latin typeface="Arial Black" pitchFamily="34" charset="0"/>
            </a:rPr>
            <a:t>до 25 млн.руб.</a:t>
          </a:r>
          <a:endParaRPr lang="ru-RU" sz="23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1793221" y="8542"/>
        <a:ext cx="2929161" cy="1849996"/>
      </dsp:txXfrm>
    </dsp:sp>
    <dsp:sp modelId="{D80B4732-0DD1-4540-B488-8A2E066C481C}">
      <dsp:nvSpPr>
        <dsp:cNvPr id="0" name=""/>
        <dsp:cNvSpPr/>
      </dsp:nvSpPr>
      <dsp:spPr>
        <a:xfrm>
          <a:off x="827622" y="1790935"/>
          <a:ext cx="4882642" cy="1163973"/>
        </a:xfrm>
        <a:prstGeom prst="trapezoid">
          <a:avLst>
            <a:gd name="adj" fmla="val 79167"/>
          </a:avLst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 smtClean="0">
            <a:solidFill>
              <a:srgbClr val="002060"/>
            </a:solidFill>
            <a:latin typeface="Arial Black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smtClean="0">
              <a:solidFill>
                <a:srgbClr val="002060"/>
              </a:solidFill>
              <a:latin typeface="Arial Black" pitchFamily="34" charset="0"/>
            </a:rPr>
            <a:t>АО «МСП Банк»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C00000"/>
              </a:solidFill>
              <a:latin typeface="Arial Black" pitchFamily="34" charset="0"/>
            </a:rPr>
            <a:t>От 25-100 </a:t>
          </a:r>
          <a:r>
            <a:rPr lang="ru-RU" sz="2300" b="1" kern="1200" dirty="0" err="1" smtClean="0">
              <a:solidFill>
                <a:srgbClr val="C00000"/>
              </a:solidFill>
              <a:latin typeface="Arial Black" pitchFamily="34" charset="0"/>
            </a:rPr>
            <a:t>млн.рб</a:t>
          </a:r>
          <a:r>
            <a:rPr lang="ru-RU" sz="2300" b="1" kern="1200" dirty="0" smtClean="0">
              <a:solidFill>
                <a:srgbClr val="C00000"/>
              </a:solidFill>
              <a:latin typeface="Arial Black" pitchFamily="34" charset="0"/>
            </a:rPr>
            <a:t>.</a:t>
          </a:r>
          <a:endParaRPr lang="ru-RU" sz="23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1682084" y="1790935"/>
        <a:ext cx="3173717" cy="1163973"/>
      </dsp:txXfrm>
    </dsp:sp>
    <dsp:sp modelId="{1ACE1BA4-158D-48A6-B707-887DB891F7E1}">
      <dsp:nvSpPr>
        <dsp:cNvPr id="0" name=""/>
        <dsp:cNvSpPr/>
      </dsp:nvSpPr>
      <dsp:spPr>
        <a:xfrm>
          <a:off x="0" y="3002967"/>
          <a:ext cx="6786610" cy="1272309"/>
        </a:xfrm>
        <a:prstGeom prst="trapezoid">
          <a:avLst>
            <a:gd name="adj" fmla="val 79167"/>
          </a:avLst>
        </a:prstGeom>
        <a:solidFill>
          <a:srgbClr val="FF5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 smtClean="0">
            <a:solidFill>
              <a:srgbClr val="002060"/>
            </a:solidFill>
            <a:latin typeface="Arial Black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smtClean="0">
              <a:solidFill>
                <a:srgbClr val="002060"/>
              </a:solidFill>
              <a:latin typeface="Arial Black" pitchFamily="34" charset="0"/>
            </a:rPr>
            <a:t>  АО «КОРПОРАЦИЯ МСП»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860000"/>
              </a:solidFill>
              <a:latin typeface="Arial Black" pitchFamily="34" charset="0"/>
            </a:rPr>
            <a:t>Свыше 100 млн.руб.  </a:t>
          </a:r>
          <a:endParaRPr lang="ru-RU" sz="2600" b="1" kern="1200" dirty="0">
            <a:solidFill>
              <a:srgbClr val="860000"/>
            </a:solidFill>
            <a:latin typeface="Arial Black" pitchFamily="34" charset="0"/>
          </a:endParaRPr>
        </a:p>
      </dsp:txBody>
      <dsp:txXfrm>
        <a:off x="1187656" y="3002967"/>
        <a:ext cx="4411296" cy="1272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1BC8D-B0D8-4BD4-A6D5-0EE8382D023D}">
      <dsp:nvSpPr>
        <dsp:cNvPr id="0" name=""/>
        <dsp:cNvSpPr/>
      </dsp:nvSpPr>
      <dsp:spPr>
        <a:xfrm rot="5400000">
          <a:off x="4199242" y="-2104935"/>
          <a:ext cx="2408789" cy="6618661"/>
        </a:xfrm>
        <a:prstGeom prst="round2SameRect">
          <a:avLst/>
        </a:prstGeom>
        <a:solidFill>
          <a:srgbClr val="CCECFF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b="1" kern="1200" dirty="0" smtClean="0">
              <a:latin typeface="Arial" pitchFamily="34" charset="0"/>
              <a:cs typeface="Arial" pitchFamily="34" charset="0"/>
            </a:rPr>
            <a:t>на цели: финансирования текущей деятельности </a:t>
          </a:r>
          <a:r>
            <a:rPr lang="ru-RU" sz="1850" b="0" i="1" kern="1200" dirty="0" smtClean="0">
              <a:latin typeface="Arial" pitchFamily="34" charset="0"/>
              <a:cs typeface="Arial" pitchFamily="34" charset="0"/>
            </a:rPr>
            <a:t>(на приобретение сырья, материалов и пр.), </a:t>
          </a:r>
          <a:endParaRPr lang="ru-RU" sz="1850" b="0" i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b="1" kern="1200" dirty="0" smtClean="0">
              <a:latin typeface="Arial" pitchFamily="34" charset="0"/>
              <a:cs typeface="Arial" pitchFamily="34" charset="0"/>
            </a:rPr>
            <a:t>на цели инвестиционного характера </a:t>
          </a:r>
          <a:r>
            <a:rPr lang="ru-RU" sz="1850" b="0" i="1" kern="1200" dirty="0" smtClean="0">
              <a:latin typeface="Arial" pitchFamily="34" charset="0"/>
              <a:cs typeface="Arial" pitchFamily="34" charset="0"/>
            </a:rPr>
            <a:t>(вложения в основные фонды, строительство, ремонт и пр.),</a:t>
          </a:r>
          <a:endParaRPr lang="ru-RU" sz="1850" b="0" i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b="1" kern="1200" dirty="0" smtClean="0">
              <a:latin typeface="Arial" pitchFamily="34" charset="0"/>
              <a:cs typeface="Arial" pitchFamily="34" charset="0"/>
            </a:rPr>
            <a:t>на цели рефинансирования  ранее оформленных кредитов/займов,</a:t>
          </a:r>
          <a:endParaRPr lang="ru-RU" sz="185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b="1" kern="1200" dirty="0" smtClean="0">
              <a:latin typeface="Arial" pitchFamily="34" charset="0"/>
              <a:cs typeface="Arial" pitchFamily="34" charset="0"/>
            </a:rPr>
            <a:t>на пополнение портфеля займов </a:t>
          </a:r>
          <a:r>
            <a:rPr lang="ru-RU" sz="1850" b="0" i="1" kern="1200" dirty="0" smtClean="0">
              <a:latin typeface="Arial" pitchFamily="34" charset="0"/>
              <a:cs typeface="Arial" pitchFamily="34" charset="0"/>
            </a:rPr>
            <a:t>(для </a:t>
          </a:r>
          <a:r>
            <a:rPr lang="ru-RU" sz="1850" b="0" i="1" kern="1200" dirty="0" err="1" smtClean="0">
              <a:latin typeface="Arial" pitchFamily="34" charset="0"/>
              <a:cs typeface="Arial" pitchFamily="34" charset="0"/>
            </a:rPr>
            <a:t>микрофинансовых</a:t>
          </a:r>
          <a:r>
            <a:rPr lang="ru-RU" sz="1850" b="0" i="1" kern="1200" dirty="0" smtClean="0">
              <a:latin typeface="Arial" pitchFamily="34" charset="0"/>
              <a:cs typeface="Arial" pitchFamily="34" charset="0"/>
            </a:rPr>
            <a:t> организаций);</a:t>
          </a:r>
          <a:endParaRPr lang="ru-RU" sz="1850" b="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2094307" y="117587"/>
        <a:ext cx="6501074" cy="2173615"/>
      </dsp:txXfrm>
    </dsp:sp>
    <dsp:sp modelId="{8A23247F-CCB8-49DB-AE7C-DFB8D33FED9C}">
      <dsp:nvSpPr>
        <dsp:cNvPr id="0" name=""/>
        <dsp:cNvSpPr/>
      </dsp:nvSpPr>
      <dsp:spPr>
        <a:xfrm>
          <a:off x="0" y="0"/>
          <a:ext cx="2089424" cy="230017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по кредитным договорам/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договорам займа</a:t>
          </a:r>
        </a:p>
      </dsp:txBody>
      <dsp:txXfrm>
        <a:off x="101997" y="101997"/>
        <a:ext cx="1885430" cy="2096177"/>
      </dsp:txXfrm>
    </dsp:sp>
    <dsp:sp modelId="{BD564993-5AB9-4EC4-982E-BB70AEDD000C}">
      <dsp:nvSpPr>
        <dsp:cNvPr id="0" name=""/>
        <dsp:cNvSpPr/>
      </dsp:nvSpPr>
      <dsp:spPr>
        <a:xfrm rot="5400000">
          <a:off x="4818177" y="615579"/>
          <a:ext cx="1100437" cy="4976122"/>
        </a:xfrm>
        <a:prstGeom prst="round2SameRect">
          <a:avLst/>
        </a:prstGeom>
        <a:solidFill>
          <a:srgbClr val="CCEC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b="1" kern="1200" dirty="0" smtClean="0">
              <a:latin typeface="Arial" pitchFamily="34" charset="0"/>
              <a:cs typeface="Arial" pitchFamily="34" charset="0"/>
            </a:rPr>
            <a:t>в том числе, на цели исполнения субъектом МСП обязательств в рамках ФЗ-44, ФЗ-223;</a:t>
          </a:r>
          <a:endParaRPr lang="ru-RU" sz="185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880335" y="2607141"/>
        <a:ext cx="4922403" cy="992999"/>
      </dsp:txXfrm>
    </dsp:sp>
    <dsp:sp modelId="{5E732F99-9577-4C80-BAD7-909243C969B6}">
      <dsp:nvSpPr>
        <dsp:cNvPr id="0" name=""/>
        <dsp:cNvSpPr/>
      </dsp:nvSpPr>
      <dsp:spPr>
        <a:xfrm>
          <a:off x="72033" y="2484343"/>
          <a:ext cx="2686713" cy="130618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по договорам предоставления банковской гарантии</a:t>
          </a:r>
          <a:endParaRPr lang="ru-RU" sz="22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135796" y="2548106"/>
        <a:ext cx="2559187" cy="1178662"/>
      </dsp:txXfrm>
    </dsp:sp>
    <dsp:sp modelId="{1403576C-9786-4CD0-8126-3D0CE816671D}">
      <dsp:nvSpPr>
        <dsp:cNvPr id="0" name=""/>
        <dsp:cNvSpPr/>
      </dsp:nvSpPr>
      <dsp:spPr>
        <a:xfrm rot="5400000">
          <a:off x="4038503" y="2929889"/>
          <a:ext cx="1555385" cy="3295704"/>
        </a:xfrm>
        <a:prstGeom prst="round2SameRect">
          <a:avLst/>
        </a:prstGeom>
        <a:solidFill>
          <a:srgbClr val="CCEC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50" b="1" kern="1200" dirty="0" smtClean="0">
              <a:latin typeface="Arial" pitchFamily="34" charset="0"/>
              <a:cs typeface="Arial" pitchFamily="34" charset="0"/>
            </a:rPr>
            <a:t>с целью приобретения в лизинг оборудования, автотранспорта, спецтехники и пр.</a:t>
          </a:r>
          <a:endParaRPr lang="ru-RU" sz="185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3168344" y="3875976"/>
        <a:ext cx="3219776" cy="1403529"/>
      </dsp:txXfrm>
    </dsp:sp>
    <dsp:sp modelId="{259F4A7C-9CEC-4336-A734-5DAE0957348C}">
      <dsp:nvSpPr>
        <dsp:cNvPr id="0" name=""/>
        <dsp:cNvSpPr/>
      </dsp:nvSpPr>
      <dsp:spPr>
        <a:xfrm>
          <a:off x="0" y="3905268"/>
          <a:ext cx="3103231" cy="143408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по договорам финансовой аренды (лизинга)</a:t>
          </a:r>
          <a:endParaRPr lang="ru-RU" sz="22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70006" y="3975274"/>
        <a:ext cx="2963219" cy="1294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51D77-3980-4D45-A053-BC8738E9294C}">
      <dsp:nvSpPr>
        <dsp:cNvPr id="0" name=""/>
        <dsp:cNvSpPr/>
      </dsp:nvSpPr>
      <dsp:spPr>
        <a:xfrm rot="5400000">
          <a:off x="105013" y="471049"/>
          <a:ext cx="1219568" cy="128558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1</a:t>
          </a:r>
        </a:p>
      </dsp:txBody>
      <dsp:txXfrm rot="-5400000">
        <a:off x="72006" y="504056"/>
        <a:ext cx="1285583" cy="1219568"/>
      </dsp:txXfrm>
    </dsp:sp>
    <dsp:sp modelId="{1DE70BA5-B570-4C76-945E-206EE41BE233}">
      <dsp:nvSpPr>
        <dsp:cNvPr id="0" name=""/>
        <dsp:cNvSpPr/>
      </dsp:nvSpPr>
      <dsp:spPr>
        <a:xfrm rot="5400000">
          <a:off x="3075004" y="-1301536"/>
          <a:ext cx="1749135" cy="4764841"/>
        </a:xfrm>
        <a:prstGeom prst="round2Same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A50021"/>
              </a:solidFill>
            </a:rPr>
            <a:t>Соответствие ст.4, ст.14 Федерального закона №209;</a:t>
          </a:r>
          <a:endParaRPr lang="ru-RU" sz="2000" b="1" kern="1200" dirty="0">
            <a:solidFill>
              <a:srgbClr val="A5002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A50021"/>
              </a:solidFill>
            </a:rPr>
            <a:t>Регистрация в Едином реестре субъектов малого и среднего предпринимательства;</a:t>
          </a:r>
          <a:endParaRPr lang="ru-RU" sz="2000" b="1" kern="1200" dirty="0">
            <a:solidFill>
              <a:srgbClr val="A50021"/>
            </a:solidFill>
          </a:endParaRPr>
        </a:p>
      </dsp:txBody>
      <dsp:txXfrm rot="-5400000">
        <a:off x="1567151" y="291703"/>
        <a:ext cx="4679455" cy="1578363"/>
      </dsp:txXfrm>
    </dsp:sp>
    <dsp:sp modelId="{D6DD2AD7-4D82-4ED9-B9E0-E8FC5FA0CC67}">
      <dsp:nvSpPr>
        <dsp:cNvPr id="0" name=""/>
        <dsp:cNvSpPr/>
      </dsp:nvSpPr>
      <dsp:spPr>
        <a:xfrm rot="5400000">
          <a:off x="77374" y="1847931"/>
          <a:ext cx="1219568" cy="1261125"/>
        </a:xfrm>
        <a:prstGeom prst="chevron">
          <a:avLst/>
        </a:prstGeom>
        <a:solidFill>
          <a:srgbClr val="CC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kern="1200" dirty="0" smtClean="0">
            <a:solidFill>
              <a:srgbClr val="800000"/>
            </a:solidFill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2</a:t>
          </a:r>
          <a:endParaRPr lang="ru-RU" sz="3600" b="1" kern="1200" dirty="0">
            <a:solidFill>
              <a:schemeClr val="bg1"/>
            </a:solidFill>
          </a:endParaRPr>
        </a:p>
      </dsp:txBody>
      <dsp:txXfrm rot="-5400000">
        <a:off x="56596" y="1868709"/>
        <a:ext cx="1261125" cy="1219568"/>
      </dsp:txXfrm>
    </dsp:sp>
    <dsp:sp modelId="{1CCE363F-3E2B-42F4-A5D2-366785CF5B24}">
      <dsp:nvSpPr>
        <dsp:cNvPr id="0" name=""/>
        <dsp:cNvSpPr/>
      </dsp:nvSpPr>
      <dsp:spPr>
        <a:xfrm rot="5400000">
          <a:off x="3544736" y="194485"/>
          <a:ext cx="769421" cy="4749599"/>
        </a:xfrm>
        <a:prstGeom prst="round2SameRect">
          <a:avLst/>
        </a:prstGeom>
        <a:solidFill>
          <a:srgbClr val="FFFFC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A50021"/>
              </a:solidFill>
            </a:rPr>
            <a:t>Регистрация субъекта МСП  на территории Ростовской области;</a:t>
          </a:r>
        </a:p>
      </dsp:txBody>
      <dsp:txXfrm rot="-5400000">
        <a:off x="1554647" y="2222134"/>
        <a:ext cx="4712039" cy="694301"/>
      </dsp:txXfrm>
    </dsp:sp>
    <dsp:sp modelId="{8FAD8DA4-2FBC-481E-B651-00787F8A6051}">
      <dsp:nvSpPr>
        <dsp:cNvPr id="0" name=""/>
        <dsp:cNvSpPr/>
      </dsp:nvSpPr>
      <dsp:spPr>
        <a:xfrm rot="5400000">
          <a:off x="102789" y="3209573"/>
          <a:ext cx="1219568" cy="1281135"/>
        </a:xfrm>
        <a:prstGeom prst="chevron">
          <a:avLst/>
        </a:prstGeom>
        <a:solidFill>
          <a:srgbClr val="CC00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kern="1200" dirty="0" smtClean="0">
            <a:solidFill>
              <a:srgbClr val="800000"/>
            </a:solidFill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3</a:t>
          </a:r>
          <a:endParaRPr lang="ru-RU" sz="3600" b="1" kern="1200" dirty="0">
            <a:solidFill>
              <a:schemeClr val="bg1"/>
            </a:solidFill>
          </a:endParaRPr>
        </a:p>
      </dsp:txBody>
      <dsp:txXfrm rot="-5400000">
        <a:off x="72006" y="3240356"/>
        <a:ext cx="1281135" cy="1219568"/>
      </dsp:txXfrm>
    </dsp:sp>
    <dsp:sp modelId="{53001377-4E5E-4631-B971-C52105F03F19}">
      <dsp:nvSpPr>
        <dsp:cNvPr id="0" name=""/>
        <dsp:cNvSpPr/>
      </dsp:nvSpPr>
      <dsp:spPr>
        <a:xfrm rot="5400000">
          <a:off x="3295762" y="1497768"/>
          <a:ext cx="1296643" cy="4785238"/>
        </a:xfrm>
        <a:prstGeom prst="round2SameRect">
          <a:avLst/>
        </a:prstGeom>
        <a:solidFill>
          <a:srgbClr val="FFFFC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A50021"/>
              </a:solidFill>
            </a:rPr>
            <a:t>Отсутствие просроченной задолженности по налогам, сборам и пр. в </a:t>
          </a:r>
          <a:r>
            <a:rPr lang="ru-RU" sz="2000" b="1" kern="1200" dirty="0" err="1" smtClean="0">
              <a:solidFill>
                <a:srgbClr val="A50021"/>
              </a:solidFill>
            </a:rPr>
            <a:t>бюджет.Фонды</a:t>
          </a:r>
          <a:r>
            <a:rPr lang="ru-RU" sz="2000" b="1" kern="1200" dirty="0" smtClean="0">
              <a:solidFill>
                <a:srgbClr val="A50021"/>
              </a:solidFill>
            </a:rPr>
            <a:t>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A50021"/>
              </a:solidFill>
            </a:rPr>
            <a:t>Отсутствие отрицательной кредитной истории;</a:t>
          </a:r>
        </a:p>
      </dsp:txBody>
      <dsp:txXfrm rot="-5400000">
        <a:off x="1551465" y="3305363"/>
        <a:ext cx="4721941" cy="1170049"/>
      </dsp:txXfrm>
    </dsp:sp>
    <dsp:sp modelId="{5F6F3C1D-0AF7-4621-9730-A9ACFE9905B0}">
      <dsp:nvSpPr>
        <dsp:cNvPr id="0" name=""/>
        <dsp:cNvSpPr/>
      </dsp:nvSpPr>
      <dsp:spPr>
        <a:xfrm rot="5400000">
          <a:off x="81310" y="4516357"/>
          <a:ext cx="1219568" cy="1268996"/>
        </a:xfrm>
        <a:prstGeom prst="chevron">
          <a:avLst/>
        </a:prstGeom>
        <a:solidFill>
          <a:srgbClr val="99003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kern="1200" dirty="0" smtClean="0">
            <a:solidFill>
              <a:srgbClr val="800000"/>
            </a:solidFill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4</a:t>
          </a:r>
          <a:endParaRPr lang="ru-RU" sz="3600" b="1" kern="1200" dirty="0">
            <a:solidFill>
              <a:schemeClr val="bg1"/>
            </a:solidFill>
          </a:endParaRPr>
        </a:p>
      </dsp:txBody>
      <dsp:txXfrm rot="-5400000">
        <a:off x="56596" y="4541071"/>
        <a:ext cx="1268996" cy="1219568"/>
      </dsp:txXfrm>
    </dsp:sp>
    <dsp:sp modelId="{1F43ECB2-B7BE-4864-BAEF-E35892ABA561}">
      <dsp:nvSpPr>
        <dsp:cNvPr id="0" name=""/>
        <dsp:cNvSpPr/>
      </dsp:nvSpPr>
      <dsp:spPr>
        <a:xfrm rot="5400000">
          <a:off x="3561548" y="2724561"/>
          <a:ext cx="740233" cy="4810076"/>
        </a:xfrm>
        <a:prstGeom prst="round2SameRect">
          <a:avLst/>
        </a:prstGeom>
        <a:solidFill>
          <a:srgbClr val="FFFFC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A50021"/>
              </a:solidFill>
            </a:rPr>
            <a:t>Отсутствие процедур банкротства, финансового оздоровления; </a:t>
          </a:r>
        </a:p>
      </dsp:txBody>
      <dsp:txXfrm rot="-5400000">
        <a:off x="1526627" y="4795618"/>
        <a:ext cx="4773941" cy="667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B08D-9E70-4FC3-A85C-D971E6AAB8C7}">
      <dsp:nvSpPr>
        <dsp:cNvPr id="0" name=""/>
        <dsp:cNvSpPr/>
      </dsp:nvSpPr>
      <dsp:spPr>
        <a:xfrm>
          <a:off x="0" y="288032"/>
          <a:ext cx="2880320" cy="146261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  <a:latin typeface="Arial Black" pitchFamily="34" charset="0"/>
            </a:rPr>
            <a:t>34</a:t>
          </a:r>
          <a:r>
            <a:rPr lang="ru-RU" sz="3000" kern="1200" dirty="0" smtClean="0">
              <a:solidFill>
                <a:schemeClr val="bg1"/>
              </a:solidFill>
              <a:latin typeface="Arial Black" pitchFamily="34" charset="0"/>
            </a:rPr>
            <a:t>-Банка</a:t>
          </a:r>
          <a:endParaRPr lang="ru-RU" sz="30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71399" y="359431"/>
        <a:ext cx="2737522" cy="1319819"/>
      </dsp:txXfrm>
    </dsp:sp>
    <dsp:sp modelId="{B95E1ECE-A082-44BF-A60D-9A258328C739}">
      <dsp:nvSpPr>
        <dsp:cNvPr id="0" name=""/>
        <dsp:cNvSpPr/>
      </dsp:nvSpPr>
      <dsp:spPr>
        <a:xfrm>
          <a:off x="0" y="1872208"/>
          <a:ext cx="2880320" cy="14997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  <a:latin typeface="Arial Black" pitchFamily="34" charset="0"/>
            </a:rPr>
            <a:t>2</a:t>
          </a:r>
          <a:r>
            <a:rPr lang="ru-RU" sz="3000" kern="1200" dirty="0" smtClean="0">
              <a:solidFill>
                <a:schemeClr val="bg1"/>
              </a:solidFill>
              <a:latin typeface="Arial Black" pitchFamily="34" charset="0"/>
            </a:rPr>
            <a:t>-МФО</a:t>
          </a:r>
          <a:endParaRPr lang="ru-RU" sz="30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73210" y="1945418"/>
        <a:ext cx="2733900" cy="1353286"/>
      </dsp:txXfrm>
    </dsp:sp>
    <dsp:sp modelId="{6CD8636C-6A8B-45DF-B8C8-FF887C824D32}">
      <dsp:nvSpPr>
        <dsp:cNvPr id="0" name=""/>
        <dsp:cNvSpPr/>
      </dsp:nvSpPr>
      <dsp:spPr>
        <a:xfrm>
          <a:off x="0" y="3528393"/>
          <a:ext cx="2880320" cy="136514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  <a:latin typeface="Arial Black" pitchFamily="34" charset="0"/>
            </a:rPr>
            <a:t>1</a:t>
          </a:r>
          <a:r>
            <a:rPr lang="ru-RU" sz="2300" kern="1200" dirty="0" smtClean="0">
              <a:solidFill>
                <a:schemeClr val="bg1"/>
              </a:solidFill>
              <a:latin typeface="Arial Black" pitchFamily="34" charset="0"/>
            </a:rPr>
            <a:t>- лизинговая</a:t>
          </a:r>
          <a:endParaRPr lang="ru-RU" sz="23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66641" y="3595034"/>
        <a:ext cx="2747038" cy="1231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4886E-4A57-4C57-8BEC-F146FE642CFA}">
      <dsp:nvSpPr>
        <dsp:cNvPr id="0" name=""/>
        <dsp:cNvSpPr/>
      </dsp:nvSpPr>
      <dsp:spPr>
        <a:xfrm>
          <a:off x="1328461" y="1174643"/>
          <a:ext cx="2866390" cy="17276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800000"/>
              </a:solidFill>
            </a:rPr>
            <a:t>По кредитным договорам на </a:t>
          </a:r>
          <a:r>
            <a:rPr lang="ru-RU" sz="2000" b="1" kern="1200" dirty="0" err="1" smtClean="0">
              <a:solidFill>
                <a:srgbClr val="800000"/>
              </a:solidFill>
            </a:rPr>
            <a:t>инвест</a:t>
          </a:r>
          <a:r>
            <a:rPr lang="ru-RU" sz="2000" b="1" kern="1200" dirty="0" smtClean="0">
              <a:solidFill>
                <a:srgbClr val="800000"/>
              </a:solidFill>
            </a:rPr>
            <a:t>. цели, </a:t>
          </a:r>
          <a:r>
            <a:rPr lang="ru-RU" sz="2000" b="1" kern="1200" dirty="0" err="1" smtClean="0">
              <a:solidFill>
                <a:srgbClr val="800000"/>
              </a:solidFill>
            </a:rPr>
            <a:t>банк.гарантий</a:t>
          </a:r>
          <a:r>
            <a:rPr lang="ru-RU" sz="2000" b="1" kern="1200" dirty="0" smtClean="0">
              <a:solidFill>
                <a:srgbClr val="800000"/>
              </a:solidFill>
            </a:rPr>
            <a:t>, лизинга, займа;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787084" y="1174643"/>
        <a:ext cx="2407768" cy="1727689"/>
      </dsp:txXfrm>
    </dsp:sp>
    <dsp:sp modelId="{BDE31210-F479-4A47-99E5-C38D0374F551}">
      <dsp:nvSpPr>
        <dsp:cNvPr id="0" name=""/>
        <dsp:cNvSpPr/>
      </dsp:nvSpPr>
      <dsp:spPr>
        <a:xfrm>
          <a:off x="1403117" y="2711529"/>
          <a:ext cx="2817931" cy="137276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00000"/>
              </a:solidFill>
            </a:rPr>
            <a:t>По договорам банковской гарантии/ </a:t>
          </a:r>
          <a:r>
            <a:rPr lang="ru-RU" sz="2000" b="1" kern="1200" dirty="0" err="1" smtClean="0">
              <a:solidFill>
                <a:srgbClr val="800000"/>
              </a:solidFill>
            </a:rPr>
            <a:t>инвест.цели</a:t>
          </a:r>
          <a:r>
            <a:rPr lang="ru-RU" sz="2000" b="1" kern="1200" dirty="0" smtClean="0">
              <a:solidFill>
                <a:srgbClr val="800000"/>
              </a:solidFill>
            </a:rPr>
            <a:t>;</a:t>
          </a:r>
          <a:endParaRPr lang="ru-RU" sz="2000" b="1" kern="1200" dirty="0">
            <a:solidFill>
              <a:srgbClr val="800000"/>
            </a:solidFill>
          </a:endParaRPr>
        </a:p>
      </dsp:txBody>
      <dsp:txXfrm>
        <a:off x="1853986" y="2711529"/>
        <a:ext cx="2367062" cy="1372765"/>
      </dsp:txXfrm>
    </dsp:sp>
    <dsp:sp modelId="{3C2BC861-0042-4025-AC13-9D44C77988D3}">
      <dsp:nvSpPr>
        <dsp:cNvPr id="0" name=""/>
        <dsp:cNvSpPr/>
      </dsp:nvSpPr>
      <dsp:spPr>
        <a:xfrm>
          <a:off x="2058346" y="126759"/>
          <a:ext cx="5167011" cy="698885"/>
        </a:xfrm>
        <a:prstGeom prst="rect">
          <a:avLst/>
        </a:prstGeom>
        <a:noFill/>
        <a:ln w="10000" cap="flat" cmpd="dbl" algn="ctr">
          <a:solidFill>
            <a:scrgbClr r="0" g="0" b="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  <a:latin typeface="Arial Black" pitchFamily="34" charset="0"/>
            </a:rPr>
            <a:t>Размер поручительства от суммы обязательств  </a:t>
          </a:r>
          <a:r>
            <a:rPr lang="ru-RU" sz="2300" b="1" u="sng" kern="1200" dirty="0" smtClean="0">
              <a:solidFill>
                <a:srgbClr val="FF0000"/>
              </a:solidFill>
              <a:latin typeface="Arial Black" pitchFamily="34" charset="0"/>
            </a:rPr>
            <a:t>НЕ БОЛЕЕ</a:t>
          </a:r>
          <a:endParaRPr lang="ru-RU" sz="2300" b="1" u="sng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2885068" y="126759"/>
        <a:ext cx="4340289" cy="698885"/>
      </dsp:txXfrm>
    </dsp:sp>
    <dsp:sp modelId="{4E995441-5E2D-4DAE-9D46-FD809138F6F3}">
      <dsp:nvSpPr>
        <dsp:cNvPr id="0" name=""/>
        <dsp:cNvSpPr/>
      </dsp:nvSpPr>
      <dsp:spPr>
        <a:xfrm>
          <a:off x="4531" y="959446"/>
          <a:ext cx="1789240" cy="15910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266559" y="1192444"/>
        <a:ext cx="1265184" cy="1125017"/>
      </dsp:txXfrm>
    </dsp:sp>
    <dsp:sp modelId="{AE49E5B5-57F5-4941-A399-0C8D660DDD6B}">
      <dsp:nvSpPr>
        <dsp:cNvPr id="0" name=""/>
        <dsp:cNvSpPr/>
      </dsp:nvSpPr>
      <dsp:spPr>
        <a:xfrm>
          <a:off x="5529051" y="1162252"/>
          <a:ext cx="3127400" cy="158721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00000"/>
              </a:solidFill>
            </a:rPr>
            <a:t>По кредитным договорам на пополнение оборот. средств, </a:t>
          </a:r>
          <a:r>
            <a:rPr lang="ru-RU" sz="2000" b="1" kern="1200" dirty="0" err="1" smtClean="0">
              <a:solidFill>
                <a:srgbClr val="800000"/>
              </a:solidFill>
            </a:rPr>
            <a:t>рефинанс</a:t>
          </a:r>
          <a:r>
            <a:rPr lang="ru-RU" sz="2000" b="1" kern="1200" dirty="0" smtClean="0">
              <a:solidFill>
                <a:srgbClr val="800000"/>
              </a:solidFill>
            </a:rPr>
            <a:t>.;</a:t>
          </a:r>
          <a:endParaRPr lang="ru-RU" sz="2000" b="1" kern="1200" dirty="0">
            <a:solidFill>
              <a:srgbClr val="800000"/>
            </a:solidFill>
          </a:endParaRPr>
        </a:p>
      </dsp:txBody>
      <dsp:txXfrm>
        <a:off x="6029435" y="1162252"/>
        <a:ext cx="2627016" cy="1587215"/>
      </dsp:txXfrm>
    </dsp:sp>
    <dsp:sp modelId="{C61A8DDF-F1CA-4EFC-A7C1-6DDF3876E44D}">
      <dsp:nvSpPr>
        <dsp:cNvPr id="0" name=""/>
        <dsp:cNvSpPr/>
      </dsp:nvSpPr>
      <dsp:spPr>
        <a:xfrm>
          <a:off x="5564341" y="2644768"/>
          <a:ext cx="3113856" cy="141253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00000"/>
              </a:solidFill>
            </a:rPr>
            <a:t>По кредитным договорам на пополнение </a:t>
          </a:r>
          <a:r>
            <a:rPr lang="ru-RU" sz="2000" b="1" kern="1200" dirty="0" err="1" smtClean="0">
              <a:solidFill>
                <a:srgbClr val="800000"/>
              </a:solidFill>
            </a:rPr>
            <a:t>оборот.средств</a:t>
          </a:r>
          <a:r>
            <a:rPr lang="ru-RU" sz="2000" b="1" kern="1200" dirty="0" smtClean="0">
              <a:solidFill>
                <a:srgbClr val="800000"/>
              </a:solidFill>
            </a:rPr>
            <a:t>, портфеля займов</a:t>
          </a:r>
        </a:p>
      </dsp:txBody>
      <dsp:txXfrm>
        <a:off x="6062558" y="2644768"/>
        <a:ext cx="2615639" cy="1412536"/>
      </dsp:txXfrm>
    </dsp:sp>
    <dsp:sp modelId="{BFB17570-7DBF-4652-807E-81798F04E943}">
      <dsp:nvSpPr>
        <dsp:cNvPr id="0" name=""/>
        <dsp:cNvSpPr/>
      </dsp:nvSpPr>
      <dsp:spPr>
        <a:xfrm>
          <a:off x="4234977" y="1101458"/>
          <a:ext cx="1741320" cy="15324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489987" y="1325881"/>
        <a:ext cx="1231300" cy="10836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B2CB9-7988-4647-8FFA-3E0A9792DD91}">
      <dsp:nvSpPr>
        <dsp:cNvPr id="0" name=""/>
        <dsp:cNvSpPr/>
      </dsp:nvSpPr>
      <dsp:spPr>
        <a:xfrm>
          <a:off x="4" y="0"/>
          <a:ext cx="969547" cy="316835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  <a:latin typeface="Arial Black" pitchFamily="34" charset="0"/>
            </a:rPr>
            <a:t>1.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800000"/>
              </a:solidFill>
            </a:rPr>
            <a:t>Выбор  </a:t>
          </a:r>
          <a:r>
            <a:rPr lang="ru-RU" sz="1400" b="1" kern="1200" dirty="0" smtClean="0">
              <a:solidFill>
                <a:srgbClr val="800000"/>
              </a:solidFill>
            </a:rPr>
            <a:t>программы и Кредитора</a:t>
          </a:r>
          <a:endParaRPr lang="ru-RU" sz="1400" b="1" kern="1200" dirty="0">
            <a:solidFill>
              <a:srgbClr val="800000"/>
            </a:solidFill>
          </a:endParaRPr>
        </a:p>
      </dsp:txBody>
      <dsp:txXfrm>
        <a:off x="4" y="1267340"/>
        <a:ext cx="969547" cy="1267340"/>
      </dsp:txXfrm>
    </dsp:sp>
    <dsp:sp modelId="{9B9C87CF-AD81-401C-B301-27485A7E6ABA}">
      <dsp:nvSpPr>
        <dsp:cNvPr id="0" name=""/>
        <dsp:cNvSpPr/>
      </dsp:nvSpPr>
      <dsp:spPr>
        <a:xfrm>
          <a:off x="2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4EC38-452D-42E0-9516-D33B567FE436}">
      <dsp:nvSpPr>
        <dsp:cNvPr id="0" name=""/>
        <dsp:cNvSpPr/>
      </dsp:nvSpPr>
      <dsp:spPr>
        <a:xfrm>
          <a:off x="1001567" y="0"/>
          <a:ext cx="969547" cy="3168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rgbClr val="C00000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  <a:latin typeface="Arial Black" pitchFamily="34" charset="0"/>
            </a:rPr>
            <a:t>2.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00000"/>
              </a:solidFill>
            </a:rPr>
            <a:t>Подача Заявки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</a:endParaRPr>
        </a:p>
      </dsp:txBody>
      <dsp:txXfrm>
        <a:off x="1001567" y="1267340"/>
        <a:ext cx="969547" cy="1267340"/>
      </dsp:txXfrm>
    </dsp:sp>
    <dsp:sp modelId="{27048ABE-9899-4D67-8C90-AAA89B422453}">
      <dsp:nvSpPr>
        <dsp:cNvPr id="0" name=""/>
        <dsp:cNvSpPr/>
      </dsp:nvSpPr>
      <dsp:spPr>
        <a:xfrm>
          <a:off x="1000104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C310A-DCD8-4410-897C-26B1F2B48E53}">
      <dsp:nvSpPr>
        <dsp:cNvPr id="0" name=""/>
        <dsp:cNvSpPr/>
      </dsp:nvSpPr>
      <dsp:spPr>
        <a:xfrm>
          <a:off x="1979714" y="0"/>
          <a:ext cx="969547" cy="316835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  <a:latin typeface="Arial Black" pitchFamily="34" charset="0"/>
            </a:rPr>
            <a:t>3. </a:t>
          </a:r>
          <a:r>
            <a:rPr lang="ru-RU" sz="1400" b="1" kern="1200" dirty="0" smtClean="0">
              <a:solidFill>
                <a:srgbClr val="800000"/>
              </a:solidFill>
            </a:rPr>
            <a:t>Одобрение Заявки, но…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</a:endParaRPr>
        </a:p>
      </dsp:txBody>
      <dsp:txXfrm>
        <a:off x="1979714" y="1267340"/>
        <a:ext cx="969547" cy="1267340"/>
      </dsp:txXfrm>
    </dsp:sp>
    <dsp:sp modelId="{EB521B83-EDF3-4F51-9F7C-50B9B08A32C2}">
      <dsp:nvSpPr>
        <dsp:cNvPr id="0" name=""/>
        <dsp:cNvSpPr/>
      </dsp:nvSpPr>
      <dsp:spPr>
        <a:xfrm>
          <a:off x="2000233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DB104-A092-4854-A56D-EA5F8BE865AD}">
      <dsp:nvSpPr>
        <dsp:cNvPr id="0" name=""/>
        <dsp:cNvSpPr/>
      </dsp:nvSpPr>
      <dsp:spPr>
        <a:xfrm>
          <a:off x="2987821" y="0"/>
          <a:ext cx="969547" cy="3168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  <a:latin typeface="Arial Black" pitchFamily="34" charset="0"/>
            </a:rPr>
            <a:t>4. </a:t>
          </a:r>
          <a:r>
            <a:rPr lang="ru-RU" sz="1400" b="1" kern="1200" dirty="0" smtClean="0">
              <a:solidFill>
                <a:srgbClr val="800000"/>
              </a:solidFill>
              <a:latin typeface="+mj-lt"/>
            </a:rPr>
            <a:t>Обеспечение?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+mj-lt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+mj-lt"/>
          </a:endParaRPr>
        </a:p>
      </dsp:txBody>
      <dsp:txXfrm>
        <a:off x="2987821" y="1267340"/>
        <a:ext cx="969547" cy="1267340"/>
      </dsp:txXfrm>
    </dsp:sp>
    <dsp:sp modelId="{1B4ACBDC-056A-4CB0-9554-4B84A906A699}">
      <dsp:nvSpPr>
        <dsp:cNvPr id="0" name=""/>
        <dsp:cNvSpPr/>
      </dsp:nvSpPr>
      <dsp:spPr>
        <a:xfrm>
          <a:off x="3000362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F5A51-C20C-47A1-B50C-C253B6EA12AD}">
      <dsp:nvSpPr>
        <dsp:cNvPr id="0" name=""/>
        <dsp:cNvSpPr/>
      </dsp:nvSpPr>
      <dsp:spPr>
        <a:xfrm>
          <a:off x="3995938" y="0"/>
          <a:ext cx="969547" cy="316835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  <a:latin typeface="Arial Black" pitchFamily="34" charset="0"/>
            </a:rPr>
            <a:t>5. </a:t>
          </a:r>
          <a:r>
            <a:rPr lang="ru-RU" sz="1400" b="1" kern="1200" dirty="0" smtClean="0">
              <a:solidFill>
                <a:srgbClr val="800000"/>
              </a:solidFill>
              <a:latin typeface="+mj-lt"/>
            </a:rPr>
            <a:t>Подача </a:t>
          </a:r>
          <a:r>
            <a:rPr lang="ru-RU" sz="1400" b="1" kern="1200" dirty="0" smtClean="0">
              <a:solidFill>
                <a:srgbClr val="800000"/>
              </a:solidFill>
              <a:latin typeface="+mj-lt"/>
            </a:rPr>
            <a:t>Банком Заявки </a:t>
          </a:r>
          <a:r>
            <a:rPr lang="ru-RU" sz="1400" b="1" kern="1200" dirty="0" smtClean="0">
              <a:solidFill>
                <a:srgbClr val="800000"/>
              </a:solidFill>
              <a:latin typeface="+mj-lt"/>
            </a:rPr>
            <a:t>в Фонд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3995938" y="1267340"/>
        <a:ext cx="969547" cy="1267340"/>
      </dsp:txXfrm>
    </dsp:sp>
    <dsp:sp modelId="{C83AC97D-3CE0-419E-91CC-8AF7CFA091E7}">
      <dsp:nvSpPr>
        <dsp:cNvPr id="0" name=""/>
        <dsp:cNvSpPr/>
      </dsp:nvSpPr>
      <dsp:spPr>
        <a:xfrm>
          <a:off x="4000500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3FB34-07A4-47B0-A583-82C8AD8E5B5F}">
      <dsp:nvSpPr>
        <dsp:cNvPr id="0" name=""/>
        <dsp:cNvSpPr/>
      </dsp:nvSpPr>
      <dsp:spPr>
        <a:xfrm>
          <a:off x="4996104" y="0"/>
          <a:ext cx="969547" cy="3168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  <a:latin typeface="Arial Black" pitchFamily="34" charset="0"/>
            </a:rPr>
            <a:t>6.</a:t>
          </a:r>
          <a:r>
            <a:rPr lang="ru-RU" sz="1400" b="1" kern="1200" dirty="0" smtClean="0">
              <a:solidFill>
                <a:srgbClr val="C00000"/>
              </a:solidFill>
              <a:latin typeface="Arial Black" pitchFamily="34" charset="0"/>
            </a:rPr>
            <a:t> </a:t>
          </a:r>
          <a:r>
            <a:rPr lang="ru-RU" sz="1400" b="1" kern="1200" dirty="0" smtClean="0">
              <a:solidFill>
                <a:srgbClr val="800000"/>
              </a:solidFill>
              <a:latin typeface="+mj-lt"/>
            </a:rPr>
            <a:t>Одобрение Заявки Фондом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+mj-lt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4996104" y="1267340"/>
        <a:ext cx="969547" cy="1267340"/>
      </dsp:txXfrm>
    </dsp:sp>
    <dsp:sp modelId="{AAF0A0E0-429F-4B05-A36C-755E9E007A21}">
      <dsp:nvSpPr>
        <dsp:cNvPr id="0" name=""/>
        <dsp:cNvSpPr/>
      </dsp:nvSpPr>
      <dsp:spPr>
        <a:xfrm>
          <a:off x="5000629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9A70B-C7AC-476F-BE73-7BC0F486B618}">
      <dsp:nvSpPr>
        <dsp:cNvPr id="0" name=""/>
        <dsp:cNvSpPr/>
      </dsp:nvSpPr>
      <dsp:spPr>
        <a:xfrm>
          <a:off x="5994738" y="0"/>
          <a:ext cx="969547" cy="316835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  <a:latin typeface="Arial Black" pitchFamily="34" charset="0"/>
            </a:rPr>
            <a:t>7.</a:t>
          </a:r>
          <a:r>
            <a:rPr lang="ru-RU" sz="1400" b="1" kern="1200" dirty="0" smtClean="0">
              <a:solidFill>
                <a:srgbClr val="C00000"/>
              </a:solidFill>
              <a:latin typeface="+mj-lt"/>
            </a:rPr>
            <a:t> </a:t>
          </a:r>
          <a:r>
            <a:rPr lang="ru-RU" sz="1400" b="1" kern="1200" dirty="0" smtClean="0">
              <a:solidFill>
                <a:srgbClr val="800000"/>
              </a:solidFill>
              <a:latin typeface="+mj-lt"/>
            </a:rPr>
            <a:t>Заключение 3-х стороннего Договора</a:t>
          </a:r>
          <a:endParaRPr lang="ru-RU" sz="2700" b="1" kern="1200" dirty="0">
            <a:solidFill>
              <a:srgbClr val="800000"/>
            </a:solidFill>
            <a:latin typeface="Arial Black" pitchFamily="34" charset="0"/>
          </a:endParaRPr>
        </a:p>
      </dsp:txBody>
      <dsp:txXfrm>
        <a:off x="5994738" y="1267340"/>
        <a:ext cx="969547" cy="1267340"/>
      </dsp:txXfrm>
    </dsp:sp>
    <dsp:sp modelId="{01E0C210-618D-4541-BF31-C73C76A8791A}">
      <dsp:nvSpPr>
        <dsp:cNvPr id="0" name=""/>
        <dsp:cNvSpPr/>
      </dsp:nvSpPr>
      <dsp:spPr>
        <a:xfrm>
          <a:off x="6000758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25C2F-7535-4F95-BF46-858F08871D86}">
      <dsp:nvSpPr>
        <dsp:cNvPr id="0" name=""/>
        <dsp:cNvSpPr/>
      </dsp:nvSpPr>
      <dsp:spPr>
        <a:xfrm>
          <a:off x="6993373" y="0"/>
          <a:ext cx="969547" cy="3168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rgbClr val="C00000"/>
            </a:solidFill>
            <a:latin typeface="Arial Black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C00000"/>
              </a:solidFill>
              <a:latin typeface="Arial Black" pitchFamily="34" charset="0"/>
            </a:rPr>
            <a:t>8.</a:t>
          </a:r>
          <a:r>
            <a:rPr lang="ru-RU" sz="1400" kern="1200" dirty="0" smtClean="0">
              <a:solidFill>
                <a:srgbClr val="C00000"/>
              </a:solidFill>
              <a:latin typeface="+mj-lt"/>
            </a:rPr>
            <a:t> </a:t>
          </a:r>
          <a:r>
            <a:rPr lang="ru-RU" sz="1400" b="1" kern="1200" dirty="0" smtClean="0">
              <a:solidFill>
                <a:srgbClr val="800000"/>
              </a:solidFill>
              <a:latin typeface="+mj-lt"/>
            </a:rPr>
            <a:t>Оплата вознаграждения </a:t>
          </a:r>
          <a:r>
            <a:rPr lang="ru-RU" sz="1400" b="1" kern="1200" dirty="0" smtClean="0">
              <a:solidFill>
                <a:srgbClr val="800000"/>
              </a:solidFill>
              <a:latin typeface="+mj-lt"/>
            </a:rPr>
            <a:t>Фонду</a:t>
          </a:r>
          <a:endParaRPr lang="ru-RU" sz="1400" b="1" kern="1200" dirty="0" smtClean="0">
            <a:solidFill>
              <a:srgbClr val="800000"/>
            </a:solidFill>
            <a:latin typeface="+mj-lt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6993373" y="1267340"/>
        <a:ext cx="969547" cy="1267340"/>
      </dsp:txXfrm>
    </dsp:sp>
    <dsp:sp modelId="{06D5423A-DE6C-48F5-AA5E-FCC3E5925F23}">
      <dsp:nvSpPr>
        <dsp:cNvPr id="0" name=""/>
        <dsp:cNvSpPr/>
      </dsp:nvSpPr>
      <dsp:spPr>
        <a:xfrm>
          <a:off x="7000896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496DB-16CB-4ADF-83DD-CF5AD8213B05}">
      <dsp:nvSpPr>
        <dsp:cNvPr id="0" name=""/>
        <dsp:cNvSpPr/>
      </dsp:nvSpPr>
      <dsp:spPr>
        <a:xfrm>
          <a:off x="7992007" y="0"/>
          <a:ext cx="969547" cy="316835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 Black" pitchFamily="34" charset="0"/>
            </a:rPr>
            <a:t>ФИНАНСИРОВАНИЕ </a:t>
          </a:r>
          <a:r>
            <a:rPr lang="ru-RU" sz="1400" b="1" kern="1200" dirty="0" smtClean="0">
              <a:solidFill>
                <a:srgbClr val="C00000"/>
              </a:solidFill>
              <a:latin typeface="Arial Black" pitchFamily="34" charset="0"/>
            </a:rPr>
            <a:t>субъекта МСП</a:t>
          </a:r>
          <a:r>
            <a:rPr lang="ru-RU" sz="1400" b="1" kern="1200" dirty="0" smtClean="0">
              <a:solidFill>
                <a:srgbClr val="FF0000"/>
              </a:solidFill>
              <a:latin typeface="Arial Black" pitchFamily="34" charset="0"/>
            </a:rPr>
            <a:t>!!!</a:t>
          </a:r>
          <a:endParaRPr lang="ru-RU" sz="1400" b="1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7992007" y="1267340"/>
        <a:ext cx="969547" cy="1267340"/>
      </dsp:txXfrm>
    </dsp:sp>
    <dsp:sp modelId="{6E56CDAC-5F4A-4487-8CF6-12AD8602D777}">
      <dsp:nvSpPr>
        <dsp:cNvPr id="0" name=""/>
        <dsp:cNvSpPr/>
      </dsp:nvSpPr>
      <dsp:spPr>
        <a:xfrm>
          <a:off x="8001025" y="85692"/>
          <a:ext cx="911375" cy="1055061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35B3E-DC00-444F-A6F9-618E4DA6EF77}">
      <dsp:nvSpPr>
        <dsp:cNvPr id="0" name=""/>
        <dsp:cNvSpPr/>
      </dsp:nvSpPr>
      <dsp:spPr>
        <a:xfrm>
          <a:off x="611566" y="2664297"/>
          <a:ext cx="8100444" cy="475252"/>
        </a:xfrm>
        <a:prstGeom prst="leftRightArrow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rgbClr val="A5002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020D5-1314-4F78-B90A-83C86F4341A6}">
      <dsp:nvSpPr>
        <dsp:cNvPr id="0" name=""/>
        <dsp:cNvSpPr/>
      </dsp:nvSpPr>
      <dsp:spPr>
        <a:xfrm>
          <a:off x="55125" y="75602"/>
          <a:ext cx="2745878" cy="121377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Arial Black" pitchFamily="34" charset="0"/>
            </a:rPr>
            <a:t>0,5%-</a:t>
          </a:r>
          <a:r>
            <a:rPr lang="ru-RU" sz="2800" b="1" kern="1200" dirty="0" smtClean="0">
              <a:solidFill>
                <a:srgbClr val="FF0000"/>
              </a:solidFill>
              <a:latin typeface="Arial Black" pitchFamily="34" charset="0"/>
            </a:rPr>
            <a:t>1%</a:t>
          </a:r>
          <a:endParaRPr lang="ru-RU" sz="2800" b="1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55125" y="75602"/>
        <a:ext cx="2745878" cy="1213777"/>
      </dsp:txXfrm>
    </dsp:sp>
    <dsp:sp modelId="{387C7F7A-1E97-4CEC-8D58-DE448614FBA6}">
      <dsp:nvSpPr>
        <dsp:cNvPr id="0" name=""/>
        <dsp:cNvSpPr/>
      </dsp:nvSpPr>
      <dsp:spPr>
        <a:xfrm>
          <a:off x="55125" y="1308501"/>
          <a:ext cx="2745878" cy="2764201"/>
        </a:xfrm>
        <a:prstGeom prst="rect">
          <a:avLst/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8900000" scaled="1"/>
          <a:tileRect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Резидент Моногорода;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По договору лизинга;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Инвестиционные цели;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Банковская гарантия;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Научные разработки;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В реестре «Сделано на Дону»;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Поручительство в рамках продукта «</a:t>
          </a:r>
          <a:r>
            <a:rPr lang="ru-RU" sz="1600" b="1" kern="1200" dirty="0" err="1" smtClean="0">
              <a:solidFill>
                <a:srgbClr val="800000"/>
              </a:solidFill>
            </a:rPr>
            <a:t>согарантия</a:t>
          </a:r>
          <a:r>
            <a:rPr lang="ru-RU" sz="1600" b="1" kern="1200" dirty="0" smtClean="0">
              <a:solidFill>
                <a:srgbClr val="800000"/>
              </a:solidFill>
            </a:rPr>
            <a:t>»;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«Бизнес-кредит для женщин»/ «для мамы»;</a:t>
          </a:r>
          <a:endParaRPr lang="ru-RU" sz="1600" b="1" kern="1200" dirty="0">
            <a:solidFill>
              <a:srgbClr val="800000"/>
            </a:solidFill>
          </a:endParaRPr>
        </a:p>
      </dsp:txBody>
      <dsp:txXfrm>
        <a:off x="55125" y="1308501"/>
        <a:ext cx="2745878" cy="2764201"/>
      </dsp:txXfrm>
    </dsp:sp>
    <dsp:sp modelId="{9ACEE307-D66E-4EC3-B658-004CFB016FD1}">
      <dsp:nvSpPr>
        <dsp:cNvPr id="0" name=""/>
        <dsp:cNvSpPr/>
      </dsp:nvSpPr>
      <dsp:spPr>
        <a:xfrm>
          <a:off x="3193239" y="28323"/>
          <a:ext cx="2830067" cy="137034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Arial Black" pitchFamily="34" charset="0"/>
            </a:rPr>
            <a:t>1,25%-</a:t>
          </a:r>
          <a:r>
            <a:rPr lang="ru-RU" sz="2800" b="1" kern="1200" dirty="0" smtClean="0">
              <a:solidFill>
                <a:srgbClr val="660033"/>
              </a:solidFill>
              <a:latin typeface="Arial Black" pitchFamily="34" charset="0"/>
            </a:rPr>
            <a:t>1,75%</a:t>
          </a:r>
          <a:endParaRPr lang="ru-RU" sz="2800" b="1" kern="1200" dirty="0">
            <a:solidFill>
              <a:srgbClr val="660033"/>
            </a:solidFill>
            <a:latin typeface="Arial Black" pitchFamily="34" charset="0"/>
          </a:endParaRPr>
        </a:p>
      </dsp:txBody>
      <dsp:txXfrm>
        <a:off x="3193239" y="28323"/>
        <a:ext cx="2830067" cy="1370342"/>
      </dsp:txXfrm>
    </dsp:sp>
    <dsp:sp modelId="{B9288BE4-5CE1-4172-BC3C-FBA02DA8780B}">
      <dsp:nvSpPr>
        <dsp:cNvPr id="0" name=""/>
        <dsp:cNvSpPr/>
      </dsp:nvSpPr>
      <dsp:spPr>
        <a:xfrm>
          <a:off x="3193225" y="1365022"/>
          <a:ext cx="2835916" cy="2668532"/>
        </a:xfrm>
        <a:prstGeom prst="rect">
          <a:avLst/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Приоритетные отрасли экономики региона;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Молодой предприниматель до 30 лет;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Социальный проект,</a:t>
          </a:r>
          <a:endParaRPr lang="ru-RU" sz="1600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Рабочие места для инвалидов;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«</a:t>
          </a:r>
          <a:r>
            <a:rPr lang="ru-RU" sz="1600" b="1" kern="1200" dirty="0" err="1" smtClean="0">
              <a:solidFill>
                <a:srgbClr val="800000"/>
              </a:solidFill>
            </a:rPr>
            <a:t>Старт-ап</a:t>
          </a:r>
          <a:r>
            <a:rPr lang="ru-RU" sz="1600" b="1" kern="1200" dirty="0" smtClean="0">
              <a:solidFill>
                <a:srgbClr val="800000"/>
              </a:solidFill>
            </a:rPr>
            <a:t>» проекты;</a:t>
          </a:r>
          <a:endParaRPr lang="ru-RU" sz="1600" b="1" kern="1200" dirty="0">
            <a:solidFill>
              <a:srgbClr val="800000"/>
            </a:solidFill>
          </a:endParaRPr>
        </a:p>
      </dsp:txBody>
      <dsp:txXfrm>
        <a:off x="3193225" y="1365022"/>
        <a:ext cx="2835916" cy="2668532"/>
      </dsp:txXfrm>
    </dsp:sp>
    <dsp:sp modelId="{9204D9C3-A6CC-4C38-A8E8-345F87E1C9EF}">
      <dsp:nvSpPr>
        <dsp:cNvPr id="0" name=""/>
        <dsp:cNvSpPr/>
      </dsp:nvSpPr>
      <dsp:spPr>
        <a:xfrm>
          <a:off x="6371745" y="54423"/>
          <a:ext cx="2745878" cy="138953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660033"/>
              </a:solidFill>
              <a:latin typeface="Arial Black" pitchFamily="34" charset="0"/>
            </a:rPr>
            <a:t>2%</a:t>
          </a:r>
          <a:r>
            <a:rPr lang="ru-RU" sz="2800" b="1" kern="1200" dirty="0" smtClean="0">
              <a:solidFill>
                <a:srgbClr val="660033"/>
              </a:solidFill>
              <a:latin typeface="Arial Black" pitchFamily="34" charset="0"/>
            </a:rPr>
            <a:t> - </a:t>
          </a:r>
          <a:r>
            <a:rPr lang="en-US" sz="2800" b="1" kern="1200" dirty="0" smtClean="0">
              <a:solidFill>
                <a:srgbClr val="FF0000"/>
              </a:solidFill>
              <a:latin typeface="Arial Black" pitchFamily="34" charset="0"/>
            </a:rPr>
            <a:t>MAX</a:t>
          </a:r>
          <a:endParaRPr lang="ru-RU" sz="2800" b="1" kern="1200" dirty="0" smtClean="0">
            <a:solidFill>
              <a:srgbClr val="FF0000"/>
            </a:solidFill>
            <a:latin typeface="Arial Black" pitchFamily="34" charset="0"/>
          </a:endParaRPr>
        </a:p>
      </dsp:txBody>
      <dsp:txXfrm>
        <a:off x="6371745" y="54423"/>
        <a:ext cx="2745878" cy="1389537"/>
      </dsp:txXfrm>
    </dsp:sp>
    <dsp:sp modelId="{13013343-0A7F-42A0-8921-46C6A27BF01A}">
      <dsp:nvSpPr>
        <dsp:cNvPr id="0" name=""/>
        <dsp:cNvSpPr/>
      </dsp:nvSpPr>
      <dsp:spPr>
        <a:xfrm>
          <a:off x="6364841" y="1532446"/>
          <a:ext cx="2779158" cy="2443333"/>
        </a:xfrm>
        <a:prstGeom prst="rect">
          <a:avLst/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Виды предпринимательской деятельности, на которые не действуют льготы (торговля);</a:t>
          </a:r>
          <a:endParaRPr lang="ru-RU" sz="1600" b="1" kern="1200" dirty="0">
            <a:solidFill>
              <a:srgbClr val="8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800000"/>
              </a:solidFill>
            </a:rPr>
            <a:t>Предусмотрена дифференциация от срока поручительства, снижение ставки от 0,25-0,5%;</a:t>
          </a:r>
          <a:endParaRPr lang="ru-RU" sz="1600" b="1" kern="1200" dirty="0">
            <a:solidFill>
              <a:srgbClr val="800000"/>
            </a:solidFill>
          </a:endParaRPr>
        </a:p>
      </dsp:txBody>
      <dsp:txXfrm>
        <a:off x="6364841" y="1532446"/>
        <a:ext cx="2779158" cy="24433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F6E6-273E-4911-ACD9-CF8A29A95646}">
      <dsp:nvSpPr>
        <dsp:cNvPr id="0" name=""/>
        <dsp:cNvSpPr/>
      </dsp:nvSpPr>
      <dsp:spPr>
        <a:xfrm>
          <a:off x="-711382" y="0"/>
          <a:ext cx="8551556" cy="4455494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378DB-1A70-4438-A789-7905E55E56A2}">
      <dsp:nvSpPr>
        <dsp:cNvPr id="0" name=""/>
        <dsp:cNvSpPr/>
      </dsp:nvSpPr>
      <dsp:spPr>
        <a:xfrm>
          <a:off x="0" y="3800300"/>
          <a:ext cx="416201" cy="376163"/>
        </a:xfrm>
        <a:prstGeom prst="ellipse">
          <a:avLst/>
        </a:prstGeom>
        <a:solidFill>
          <a:srgbClr val="66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9865C-C45E-4F26-80F0-43AB7D4F2034}">
      <dsp:nvSpPr>
        <dsp:cNvPr id="0" name=""/>
        <dsp:cNvSpPr/>
      </dsp:nvSpPr>
      <dsp:spPr>
        <a:xfrm>
          <a:off x="557988" y="3500448"/>
          <a:ext cx="1386229" cy="106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80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С 2009г.</a:t>
          </a:r>
          <a:endParaRPr lang="ru-RU" sz="2500" b="1" kern="1200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sp:txBody>
      <dsp:txXfrm>
        <a:off x="557988" y="3500448"/>
        <a:ext cx="1386229" cy="1060407"/>
      </dsp:txXfrm>
    </dsp:sp>
    <dsp:sp modelId="{B196CD79-D700-4A5D-9E9D-D76A3AEEAA4F}">
      <dsp:nvSpPr>
        <dsp:cNvPr id="0" name=""/>
        <dsp:cNvSpPr/>
      </dsp:nvSpPr>
      <dsp:spPr>
        <a:xfrm>
          <a:off x="792089" y="2952326"/>
          <a:ext cx="555756" cy="491464"/>
        </a:xfrm>
        <a:prstGeom prst="ellipse">
          <a:avLst/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F9F2A-BA0A-4D2C-AC9B-CF15E4DAE819}">
      <dsp:nvSpPr>
        <dsp:cNvPr id="0" name=""/>
        <dsp:cNvSpPr/>
      </dsp:nvSpPr>
      <dsp:spPr>
        <a:xfrm>
          <a:off x="1307086" y="2694004"/>
          <a:ext cx="2005283" cy="186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86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kern="1200" dirty="0" smtClean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C0000"/>
              </a:solidFill>
              <a:latin typeface="Arial Black" pitchFamily="34" charset="0"/>
              <a:cs typeface="Arial" pitchFamily="34" charset="0"/>
            </a:rPr>
            <a:t>1 </a:t>
          </a:r>
          <a:r>
            <a:rPr lang="ru-RU" sz="2600" b="1" kern="1200" dirty="0" smtClean="0">
              <a:solidFill>
                <a:srgbClr val="CC0000"/>
              </a:solidFill>
              <a:latin typeface="Arial Black" pitchFamily="34" charset="0"/>
              <a:cs typeface="Arial" pitchFamily="34" charset="0"/>
            </a:rPr>
            <a:t>391 </a:t>
          </a:r>
          <a:r>
            <a:rPr lang="ru-RU" sz="2600" b="1" kern="12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договоров</a:t>
          </a:r>
          <a:endParaRPr lang="ru-RU" sz="2600" b="1" kern="1200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sp:txBody>
      <dsp:txXfrm>
        <a:off x="1307086" y="2694004"/>
        <a:ext cx="2005283" cy="1866852"/>
      </dsp:txXfrm>
    </dsp:sp>
    <dsp:sp modelId="{461116BF-5DD4-43DC-B609-3F64570F0144}">
      <dsp:nvSpPr>
        <dsp:cNvPr id="0" name=""/>
        <dsp:cNvSpPr/>
      </dsp:nvSpPr>
      <dsp:spPr>
        <a:xfrm>
          <a:off x="2016222" y="2088231"/>
          <a:ext cx="533868" cy="51333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D33C4-15FF-4862-9AE0-6DC5B8FE76CD}">
      <dsp:nvSpPr>
        <dsp:cNvPr id="0" name=""/>
        <dsp:cNvSpPr/>
      </dsp:nvSpPr>
      <dsp:spPr>
        <a:xfrm>
          <a:off x="2304255" y="2160233"/>
          <a:ext cx="2614403" cy="250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15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A50021"/>
              </a:solidFill>
              <a:latin typeface="Arial Black" pitchFamily="34" charset="0"/>
              <a:cs typeface="Arial" pitchFamily="34" charset="0"/>
            </a:rPr>
            <a:t>8</a:t>
          </a:r>
          <a:r>
            <a:rPr lang="ru-RU" sz="2500" b="1" kern="1200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 млрд.руб. поручительств</a:t>
          </a:r>
          <a:endParaRPr lang="ru-RU" sz="2500" b="1" kern="1200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</dsp:txBody>
      <dsp:txXfrm>
        <a:off x="2304255" y="2160233"/>
        <a:ext cx="2614403" cy="2503988"/>
      </dsp:txXfrm>
    </dsp:sp>
    <dsp:sp modelId="{85597056-770C-4404-963F-E87E888A53FD}">
      <dsp:nvSpPr>
        <dsp:cNvPr id="0" name=""/>
        <dsp:cNvSpPr/>
      </dsp:nvSpPr>
      <dsp:spPr>
        <a:xfrm>
          <a:off x="3297959" y="1440160"/>
          <a:ext cx="662482" cy="5930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1C2F1-178C-45F4-A5C8-C65702E86155}">
      <dsp:nvSpPr>
        <dsp:cNvPr id="0" name=""/>
        <dsp:cNvSpPr/>
      </dsp:nvSpPr>
      <dsp:spPr>
        <a:xfrm>
          <a:off x="3355572" y="1575674"/>
          <a:ext cx="3269164" cy="2985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19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CC0000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800000"/>
              </a:solidFill>
              <a:latin typeface="Arial Black" pitchFamily="34" charset="0"/>
            </a:rPr>
            <a:t>16</a:t>
          </a:r>
          <a:r>
            <a:rPr lang="ru-RU" sz="2200" b="1" kern="1200" dirty="0" smtClean="0">
              <a:solidFill>
                <a:srgbClr val="800000"/>
              </a:solidFill>
            </a:rPr>
            <a:t> </a:t>
          </a:r>
          <a:r>
            <a:rPr lang="ru-RU" sz="2200" b="1" kern="1200" dirty="0" smtClean="0">
              <a:solidFill>
                <a:srgbClr val="800000"/>
              </a:solidFill>
            </a:rPr>
            <a:t>млрд.руб. объем финансирования</a:t>
          </a:r>
          <a:endParaRPr lang="ru-RU" sz="2200" b="1" kern="1200" dirty="0">
            <a:solidFill>
              <a:srgbClr val="800000"/>
            </a:solidFill>
          </a:endParaRPr>
        </a:p>
      </dsp:txBody>
      <dsp:txXfrm>
        <a:off x="3355572" y="1575674"/>
        <a:ext cx="3269164" cy="2985181"/>
      </dsp:txXfrm>
    </dsp:sp>
    <dsp:sp modelId="{7E60EBC9-4C17-4D1B-B752-EA5D3BC6EE07}">
      <dsp:nvSpPr>
        <dsp:cNvPr id="0" name=""/>
        <dsp:cNvSpPr/>
      </dsp:nvSpPr>
      <dsp:spPr>
        <a:xfrm>
          <a:off x="4752527" y="936101"/>
          <a:ext cx="604866" cy="605136"/>
        </a:xfrm>
        <a:prstGeom prst="ellips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2FFB6-271C-4FA9-BC51-610165B936AE}">
      <dsp:nvSpPr>
        <dsp:cNvPr id="0" name=""/>
        <dsp:cNvSpPr/>
      </dsp:nvSpPr>
      <dsp:spPr>
        <a:xfrm>
          <a:off x="5054962" y="1008123"/>
          <a:ext cx="2721901" cy="345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15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660033"/>
              </a:solidFill>
              <a:latin typeface="Arial Black" pitchFamily="34" charset="0"/>
              <a:cs typeface="Arial" pitchFamily="34" charset="0"/>
            </a:rPr>
            <a:t>2,5</a:t>
          </a:r>
          <a:r>
            <a:rPr lang="ru-RU" sz="2200" b="1" kern="12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rPr>
            <a:t> млрд.руб. портфель поручительств</a:t>
          </a:r>
          <a:endParaRPr lang="ru-RU" sz="2200" b="1" kern="1200" dirty="0">
            <a:solidFill>
              <a:srgbClr val="660033"/>
            </a:solidFill>
            <a:latin typeface="Arial" pitchFamily="34" charset="0"/>
            <a:cs typeface="Arial" pitchFamily="34" charset="0"/>
          </a:endParaRPr>
        </a:p>
      </dsp:txBody>
      <dsp:txXfrm>
        <a:off x="5054962" y="1008123"/>
        <a:ext cx="2721901" cy="345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BDD2-2176-42B6-A83A-708179734666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D29E-37CF-4CE8-8061-8EFA0E038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5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D29E-37CF-4CE8-8061-8EFA0E038A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D29E-37CF-4CE8-8061-8EFA0E038A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D29E-37CF-4CE8-8061-8EFA0E038A5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D29E-37CF-4CE8-8061-8EFA0E038A5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18.06.2018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A0428E-8919-4A01-973E-D4AF25C1F4BF}" type="datetimeFigureOut">
              <a:rPr lang="en-US" smtClean="0">
                <a:solidFill>
                  <a:srgbClr val="464653"/>
                </a:solidFill>
              </a:rPr>
              <a:pPr/>
              <a:t>6/18/2018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D190D6-D54F-45EC-B4CB-9AC99B78FE4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8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5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mspbank.ru/" TargetMode="External"/><Relationship Id="rId4" Type="http://schemas.openxmlformats.org/officeDocument/2006/relationships/image" Target="../media/image8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7.jpeg"/><Relationship Id="rId7" Type="http://schemas.openxmlformats.org/officeDocument/2006/relationships/image" Target="../media/image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spbank.ru/" TargetMode="External"/><Relationship Id="rId5" Type="http://schemas.openxmlformats.org/officeDocument/2006/relationships/image" Target="../media/image88.jpeg"/><Relationship Id="rId4" Type="http://schemas.openxmlformats.org/officeDocument/2006/relationships/image" Target="../media/image8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10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10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pbank.ru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1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gif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6.jpe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hyperlink" Target="https://www.mspbank.ru/" TargetMode="External"/><Relationship Id="rId39" Type="http://schemas.openxmlformats.org/officeDocument/2006/relationships/image" Target="../media/image48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34" Type="http://schemas.openxmlformats.org/officeDocument/2006/relationships/diagramQuickStyle" Target="../diagrams/quickStyle5.xml"/><Relationship Id="rId42" Type="http://schemas.openxmlformats.org/officeDocument/2006/relationships/image" Target="../media/image51.jpeg"/><Relationship Id="rId47" Type="http://schemas.openxmlformats.org/officeDocument/2006/relationships/image" Target="../media/image56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33" Type="http://schemas.openxmlformats.org/officeDocument/2006/relationships/diagramLayout" Target="../diagrams/layout5.xml"/><Relationship Id="rId38" Type="http://schemas.openxmlformats.org/officeDocument/2006/relationships/image" Target="../media/image47.jpeg"/><Relationship Id="rId46" Type="http://schemas.openxmlformats.org/officeDocument/2006/relationships/image" Target="../media/image55.jpe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2.png"/><Relationship Id="rId41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32" Type="http://schemas.openxmlformats.org/officeDocument/2006/relationships/diagramData" Target="../diagrams/data5.xml"/><Relationship Id="rId37" Type="http://schemas.openxmlformats.org/officeDocument/2006/relationships/image" Target="../media/image46.jpe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png"/><Relationship Id="rId28" Type="http://schemas.openxmlformats.org/officeDocument/2006/relationships/image" Target="../media/image41.jpeg"/><Relationship Id="rId36" Type="http://schemas.microsoft.com/office/2007/relationships/diagramDrawing" Target="../diagrams/drawing5.xml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31" Type="http://schemas.openxmlformats.org/officeDocument/2006/relationships/image" Target="../media/image44.jpeg"/><Relationship Id="rId44" Type="http://schemas.openxmlformats.org/officeDocument/2006/relationships/image" Target="../media/image53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7.jpeg"/><Relationship Id="rId30" Type="http://schemas.openxmlformats.org/officeDocument/2006/relationships/image" Target="../media/image43.jpeg"/><Relationship Id="rId35" Type="http://schemas.openxmlformats.org/officeDocument/2006/relationships/diagramColors" Target="../diagrams/colors5.xml"/><Relationship Id="rId43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6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7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7006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r"/>
            <a:r>
              <a:rPr lang="ru-RU" sz="3900" b="1" i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Кредитно</a:t>
            </a:r>
            <a:r>
              <a:rPr lang="ru-RU" sz="3900" b="1" i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3900" b="1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гарантийная</a:t>
            </a:r>
            <a:r>
              <a:rPr lang="ru-RU" sz="3900" b="1" i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900" b="1" i="1" dirty="0" smtClean="0">
                <a:ln w="90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поддержка </a:t>
            </a:r>
            <a:r>
              <a:rPr lang="ru-RU" sz="3900" b="1" i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dirty="0" smtClean="0">
                <a:ln w="90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i="1" dirty="0" smtClean="0">
                <a:ln w="90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ln w="90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149080"/>
            <a:ext cx="4104457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60000"/>
            </a:pPr>
            <a:endParaRPr lang="ru-RU" sz="3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buSzPct val="60000"/>
            </a:pPr>
            <a:endParaRPr lang="ru-RU" sz="2400" b="1" dirty="0" smtClean="0">
              <a:solidFill>
                <a:srgbClr val="002060"/>
              </a:solidFill>
              <a:latin typeface="Palatino Linotyp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96753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142984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226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777054" cy="90988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Гарантийный фонд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ростовской области  в цифрах: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89414"/>
              </p:ext>
            </p:extLst>
          </p:nvPr>
        </p:nvGraphicFramePr>
        <p:xfrm>
          <a:off x="1115616" y="1268761"/>
          <a:ext cx="71287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cach-bao-quan-tui-da-luon-mo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841" y="4714884"/>
            <a:ext cx="3513439" cy="19819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redit33_1000x7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428860" cy="16618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презентация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714620"/>
            <a:ext cx="3076578" cy="21431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27" name="Picture 3" descr="F:\картинки презентация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857488" cy="206184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57200"/>
            <a:ext cx="8991600" cy="90009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526550"/>
          </a:xfr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    совместная кредитно-гарантийная поддержка 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err="1" smtClean="0">
                <a:solidFill>
                  <a:srgbClr val="333399"/>
                </a:solidFill>
              </a:rPr>
              <a:t>Ао</a:t>
            </a:r>
            <a:r>
              <a:rPr lang="ru-RU" sz="3000" b="1" dirty="0" smtClean="0">
                <a:solidFill>
                  <a:srgbClr val="333399"/>
                </a:solidFill>
              </a:rPr>
              <a:t> «Федеральная корпорация МСП</a:t>
            </a:r>
            <a:r>
              <a:rPr lang="ru-RU" sz="2800" b="1" dirty="0" smtClean="0">
                <a:solidFill>
                  <a:srgbClr val="333399"/>
                </a:solidFill>
              </a:rPr>
              <a:t>»,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АО «МСП Банк»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                    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800080"/>
                </a:solidFill>
              </a:rPr>
              <a:t>Гарантийный </a:t>
            </a:r>
            <a:r>
              <a:rPr lang="ru-RU" sz="3100" b="1" dirty="0" err="1" smtClean="0">
                <a:solidFill>
                  <a:srgbClr val="800080"/>
                </a:solidFill>
              </a:rPr>
              <a:t>ФОнд</a:t>
            </a:r>
            <a:r>
              <a:rPr lang="ru-RU" sz="3100" b="1" dirty="0" smtClean="0">
                <a:solidFill>
                  <a:srgbClr val="800080"/>
                </a:solidFill>
              </a:rPr>
              <a:t>                  </a:t>
            </a:r>
            <a:endParaRPr lang="ru-RU" sz="3100" b="1" dirty="0">
              <a:solidFill>
                <a:srgbClr val="800080"/>
              </a:solidFill>
            </a:endParaRPr>
          </a:p>
        </p:txBody>
      </p:sp>
      <p:pic>
        <p:nvPicPr>
          <p:cNvPr id="15" name="Содержимое 3" descr="https://www.mspbank.ru/templates/index/img/LOGOmsp.jpg">
            <a:hlinkClick r:id="rId5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5000636"/>
            <a:ext cx="31432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Рисунок 7" descr="c25284252bb760da392f302978ae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2500306"/>
            <a:ext cx="3000396" cy="2760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832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57200"/>
            <a:ext cx="6705616" cy="828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Согарантия</a:t>
            </a:r>
            <a:r>
              <a:rPr lang="ru-RU" b="1" dirty="0" smtClean="0">
                <a:solidFill>
                  <a:srgbClr val="002060"/>
                </a:solidFill>
              </a:rPr>
              <a:t>»- совместный продукт с АО «Корпорация </a:t>
            </a:r>
            <a:r>
              <a:rPr lang="ru-RU" b="1" dirty="0" err="1" smtClean="0">
                <a:solidFill>
                  <a:srgbClr val="002060"/>
                </a:solidFill>
              </a:rPr>
              <a:t>мсп</a:t>
            </a:r>
            <a:r>
              <a:rPr lang="ru-RU" b="1" dirty="0" smtClean="0">
                <a:solidFill>
                  <a:srgbClr val="002060"/>
                </a:solidFill>
              </a:rPr>
              <a:t>» или АО«</a:t>
            </a:r>
            <a:r>
              <a:rPr lang="ru-RU" b="1" dirty="0" err="1" smtClean="0">
                <a:solidFill>
                  <a:srgbClr val="002060"/>
                </a:solidFill>
              </a:rPr>
              <a:t>мсп</a:t>
            </a:r>
            <a:r>
              <a:rPr lang="ru-RU" b="1" dirty="0" smtClean="0">
                <a:solidFill>
                  <a:srgbClr val="002060"/>
                </a:solidFill>
              </a:rPr>
              <a:t> Банк»</a:t>
            </a:r>
            <a:endParaRPr lang="ru-RU" dirty="0"/>
          </a:p>
        </p:txBody>
      </p:sp>
      <p:pic>
        <p:nvPicPr>
          <p:cNvPr id="5" name="Содержимое 4" descr="126780_1de8993d29f44fdb845743d6a9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85926"/>
            <a:ext cx="3500462" cy="10312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pic>
      <p:pic>
        <p:nvPicPr>
          <p:cNvPr id="6" name="Рисунок 5" descr="50610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714752"/>
            <a:ext cx="1982243" cy="1571636"/>
          </a:xfrm>
          <a:prstGeom prst="rect">
            <a:avLst/>
          </a:prstGeom>
        </p:spPr>
      </p:pic>
      <p:pic>
        <p:nvPicPr>
          <p:cNvPr id="7" name="Picture 2" descr="F:\картинки презентация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845995"/>
            <a:ext cx="2160240" cy="1012005"/>
          </a:xfrm>
          <a:prstGeom prst="rect">
            <a:avLst/>
          </a:prstGeom>
          <a:noFill/>
        </p:spPr>
      </p:pic>
      <p:pic>
        <p:nvPicPr>
          <p:cNvPr id="8" name="Picture 3" descr="F:\картинки презентация\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429132"/>
            <a:ext cx="2264037" cy="928694"/>
          </a:xfrm>
          <a:prstGeom prst="rect">
            <a:avLst/>
          </a:prstGeom>
          <a:noFill/>
        </p:spPr>
      </p:pic>
      <p:pic>
        <p:nvPicPr>
          <p:cNvPr id="9" name="Содержимое 3" descr="https://www.mspbank.ru/templates/index/img/LOGOmsp.jpg">
            <a:hlinkClick r:id="rId6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357694"/>
            <a:ext cx="20002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0" y="2071678"/>
            <a:ext cx="5201922" cy="2428892"/>
            <a:chOff x="484200" y="-307688"/>
            <a:chExt cx="4834647" cy="24288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трелка вправо 10"/>
            <p:cNvSpPr/>
            <p:nvPr/>
          </p:nvSpPr>
          <p:spPr>
            <a:xfrm>
              <a:off x="484200" y="-307688"/>
              <a:ext cx="3253287" cy="2428892"/>
            </a:xfrm>
            <a:prstGeom prst="rightArrow">
              <a:avLst>
                <a:gd name="adj1" fmla="val 75000"/>
                <a:gd name="adj2" fmla="val 50000"/>
              </a:avLst>
            </a:prstGeom>
            <a:gradFill flip="none" rotWithShape="1">
              <a:gsLst>
                <a:gs pos="0">
                  <a:srgbClr val="CC0000">
                    <a:tint val="66000"/>
                    <a:satMod val="160000"/>
                  </a:srgbClr>
                </a:gs>
                <a:gs pos="50000">
                  <a:srgbClr val="CC0000">
                    <a:tint val="44500"/>
                    <a:satMod val="160000"/>
                  </a:srgbClr>
                </a:gs>
                <a:gs pos="100000">
                  <a:srgbClr val="CC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sp3d z="-300000" contourW="19050" prstMaterial="metal">
              <a:bevelT w="88900" h="203200" prst="coolSlant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Недостаточный лимит поручительств  Фонда на Заёмщика;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Недостаточный лимит поручительств Фонда на финансовую организацию;</a:t>
              </a:r>
            </a:p>
            <a:p>
              <a:endParaRPr lang="ru-RU" dirty="0"/>
            </a:p>
          </p:txBody>
        </p:sp>
        <p:sp>
          <p:nvSpPr>
            <p:cNvPr id="12" name="Стрелка вправо 4"/>
            <p:cNvSpPr/>
            <p:nvPr/>
          </p:nvSpPr>
          <p:spPr>
            <a:xfrm>
              <a:off x="3357578" y="491084"/>
              <a:ext cx="1961269" cy="1402851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000" b="1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5572132" y="2000240"/>
            <a:ext cx="3571868" cy="2500330"/>
            <a:chOff x="3134484" y="2962561"/>
            <a:chExt cx="3009194" cy="18724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Стрелка вправо 13"/>
            <p:cNvSpPr/>
            <p:nvPr/>
          </p:nvSpPr>
          <p:spPr>
            <a:xfrm>
              <a:off x="3134484" y="2962561"/>
              <a:ext cx="3009194" cy="1872497"/>
            </a:xfrm>
            <a:prstGeom prst="rightArrow">
              <a:avLst>
                <a:gd name="adj1" fmla="val 75000"/>
                <a:gd name="adj2" fmla="val 50000"/>
              </a:avLst>
            </a:prstGeom>
            <a:gradFill flip="none" rotWithShape="0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sp3d z="-300000" contourW="19050" prstMaterial="metal">
              <a:bevelT w="88900" h="203200" prst="coolSlant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право 4"/>
            <p:cNvSpPr/>
            <p:nvPr/>
          </p:nvSpPr>
          <p:spPr>
            <a:xfrm>
              <a:off x="3134484" y="3253365"/>
              <a:ext cx="2307008" cy="1404373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kern="1200" dirty="0" smtClean="0">
                  <a:solidFill>
                    <a:schemeClr val="tx1"/>
                  </a:solidFill>
                  <a:latin typeface="+mj-lt"/>
                </a:rPr>
                <a:t>Соответствие проекта требованиям «</a:t>
              </a:r>
              <a:r>
                <a:rPr lang="ru-RU" b="1" kern="1200" dirty="0" err="1" smtClean="0">
                  <a:solidFill>
                    <a:schemeClr val="tx1"/>
                  </a:solidFill>
                  <a:latin typeface="+mj-lt"/>
                </a:rPr>
                <a:t>согарантии</a:t>
              </a:r>
              <a:r>
                <a:rPr lang="ru-RU" b="1" kern="1200" dirty="0" smtClean="0">
                  <a:solidFill>
                    <a:schemeClr val="tx1"/>
                  </a:solidFill>
                  <a:latin typeface="+mj-lt"/>
                </a:rPr>
                <a:t>»;</a:t>
              </a:r>
              <a:endParaRPr lang="ru-RU" b="1" kern="1200" dirty="0">
                <a:solidFill>
                  <a:schemeClr val="tx1"/>
                </a:solidFill>
                <a:latin typeface="+mj-lt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kern="1200" dirty="0" smtClean="0">
                  <a:solidFill>
                    <a:schemeClr val="tx1"/>
                  </a:solidFill>
                  <a:latin typeface="+mj-lt"/>
                </a:rPr>
                <a:t>Кредитор является одновременно партнёром Фонда и МСП Банка/Корпорации МСП</a:t>
              </a:r>
              <a:endParaRPr lang="ru-RU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1643050"/>
            <a:ext cx="321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CC0000"/>
                </a:solidFill>
                <a:latin typeface="Arial Black" pitchFamily="34" charset="0"/>
              </a:rPr>
              <a:t>Случаи оформления «</a:t>
            </a:r>
            <a:r>
              <a:rPr lang="ru-RU" sz="2000" b="1" dirty="0" err="1" smtClean="0">
                <a:solidFill>
                  <a:srgbClr val="CC0000"/>
                </a:solidFill>
                <a:latin typeface="Arial Black" pitchFamily="34" charset="0"/>
              </a:rPr>
              <a:t>согарантии</a:t>
            </a:r>
            <a:r>
              <a:rPr lang="ru-RU" sz="2000" b="1" dirty="0" smtClean="0">
                <a:solidFill>
                  <a:srgbClr val="CC0000"/>
                </a:solidFill>
                <a:latin typeface="Arial Black" pitchFamily="34" charset="0"/>
              </a:rPr>
              <a:t>»:</a:t>
            </a:r>
            <a:endParaRPr lang="ru-RU" sz="20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1571612"/>
            <a:ext cx="3143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rgbClr val="CC0000"/>
                </a:solidFill>
                <a:latin typeface="Arial Black" pitchFamily="34" charset="0"/>
              </a:rPr>
              <a:t>Условия получения «</a:t>
            </a:r>
            <a:r>
              <a:rPr lang="ru-RU" sz="2000" b="1" dirty="0" err="1" smtClean="0">
                <a:solidFill>
                  <a:srgbClr val="CC0000"/>
                </a:solidFill>
                <a:latin typeface="Arial Black" pitchFamily="34" charset="0"/>
              </a:rPr>
              <a:t>согарантии</a:t>
            </a:r>
            <a:r>
              <a:rPr lang="ru-RU" sz="2000" b="1" dirty="0" smtClean="0">
                <a:solidFill>
                  <a:srgbClr val="CC0000"/>
                </a:solidFill>
                <a:latin typeface="Arial Black" pitchFamily="34" charset="0"/>
              </a:rPr>
              <a:t>»:</a:t>
            </a:r>
            <a:endParaRPr lang="ru-RU" sz="20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2714620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СУБЪЕКТ МСП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86248" y="3071810"/>
            <a:ext cx="571504" cy="642942"/>
          </a:xfrm>
          <a:prstGeom prst="downArrow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flipV="1">
            <a:off x="4357686" y="5072074"/>
            <a:ext cx="571504" cy="642942"/>
          </a:xfrm>
          <a:prstGeom prst="downArrow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3000364" y="4500570"/>
            <a:ext cx="785818" cy="428628"/>
          </a:xfrm>
          <a:prstGeom prst="leftRightArrow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5429256" y="4500570"/>
            <a:ext cx="785818" cy="428628"/>
          </a:xfrm>
          <a:prstGeom prst="leftRightArrow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сопоставление 27"/>
          <p:cNvSpPr/>
          <p:nvPr/>
        </p:nvSpPr>
        <p:spPr>
          <a:xfrm rot="19149979">
            <a:off x="2807161" y="5272761"/>
            <a:ext cx="357190" cy="1071570"/>
          </a:xfrm>
          <a:prstGeom prst="flowChartCollat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сопоставление 28"/>
          <p:cNvSpPr/>
          <p:nvPr/>
        </p:nvSpPr>
        <p:spPr>
          <a:xfrm rot="2466834">
            <a:off x="5951838" y="5343140"/>
            <a:ext cx="357190" cy="1071570"/>
          </a:xfrm>
          <a:prstGeom prst="flowChartCollat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5357826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ФОНД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5" name="Рисунок 34" descr="kak-vosstanovit-kreditnii-dogovor-pri-utrate-890x395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309969" cy="128586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00034" y="5715016"/>
            <a:ext cx="221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b="1" dirty="0" smtClean="0">
                <a:solidFill>
                  <a:srgbClr val="CC0000"/>
                </a:solidFill>
                <a:latin typeface="Arial Black" pitchFamily="34" charset="0"/>
              </a:rPr>
              <a:t>Лимит </a:t>
            </a:r>
            <a:r>
              <a:rPr lang="ru-RU" sz="1400" b="1" dirty="0" err="1" smtClean="0">
                <a:solidFill>
                  <a:srgbClr val="CC0000"/>
                </a:solidFill>
                <a:latin typeface="Arial Black" pitchFamily="34" charset="0"/>
              </a:rPr>
              <a:t>гарант.поддержки</a:t>
            </a:r>
            <a:r>
              <a:rPr lang="ru-RU" sz="1400" b="1" dirty="0" smtClean="0">
                <a:solidFill>
                  <a:srgbClr val="CC0000"/>
                </a:solidFill>
                <a:latin typeface="Arial Black" pitchFamily="34" charset="0"/>
              </a:rPr>
              <a:t> до 70% от суммы кредита</a:t>
            </a:r>
            <a:endParaRPr lang="ru-RU" sz="14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5715016"/>
            <a:ext cx="221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CC0000"/>
                </a:solidFill>
                <a:latin typeface="Arial Black" pitchFamily="34" charset="0"/>
              </a:rPr>
              <a:t>Лимит </a:t>
            </a:r>
            <a:r>
              <a:rPr lang="ru-RU" sz="1400" b="1" dirty="0" err="1" smtClean="0">
                <a:solidFill>
                  <a:srgbClr val="CC0000"/>
                </a:solidFill>
                <a:latin typeface="Arial Black" pitchFamily="34" charset="0"/>
              </a:rPr>
              <a:t>гарант.поддержки</a:t>
            </a:r>
            <a:r>
              <a:rPr lang="ru-RU" sz="1400" b="1" dirty="0" smtClean="0">
                <a:solidFill>
                  <a:srgbClr val="CC0000"/>
                </a:solidFill>
                <a:latin typeface="Arial Black" pitchFamily="34" charset="0"/>
              </a:rPr>
              <a:t> до 70% от суммы кредита</a:t>
            </a:r>
            <a:endParaRPr lang="ru-RU" sz="14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S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64739" cy="130333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96356" cy="785818"/>
          </a:xfrm>
        </p:spPr>
        <p:txBody>
          <a:bodyPr>
            <a:normAutofit fontScale="90000"/>
          </a:bodyPr>
          <a:lstStyle/>
          <a:p>
            <a:pPr algn="r"/>
            <a:r>
              <a:rPr lang="ru-RU" sz="3500" b="1" dirty="0" smtClean="0">
                <a:solidFill>
                  <a:srgbClr val="CC0000"/>
                </a:solidFill>
              </a:rPr>
              <a:t>Программа «стимулирования кредитования 6,5»</a:t>
            </a:r>
            <a:endParaRPr lang="ru-RU" sz="3500" b="1" dirty="0">
              <a:solidFill>
                <a:srgbClr val="CC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4422"/>
            <a:ext cx="88583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Совместно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 Минэкономразвития России и Банком России Корпорация разработала 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Программу стимулирования кредитования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субъектов МСП, действующих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приоритетных отраслях, </a:t>
            </a:r>
            <a:r>
              <a:rPr lang="ru-RU" dirty="0" smtClean="0">
                <a:solidFill>
                  <a:prstClr val="black"/>
                </a:solidFill>
              </a:rPr>
              <a:t>а также для лизинговых компаний и </a:t>
            </a:r>
            <a:r>
              <a:rPr lang="ru-RU" dirty="0" err="1" smtClean="0">
                <a:solidFill>
                  <a:prstClr val="black"/>
                </a:solidFill>
              </a:rPr>
              <a:t>микрофинансовых</a:t>
            </a:r>
            <a:r>
              <a:rPr lang="ru-RU" dirty="0" smtClean="0">
                <a:solidFill>
                  <a:prstClr val="black"/>
                </a:solidFill>
              </a:rPr>
              <a:t> организаций предпринимательского финансирования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В программе участвуют -49 аккредитованных Банков (22- на территории Ростовской области, 15- партнеры Гарантийного Фонда).</a:t>
            </a:r>
          </a:p>
          <a:p>
            <a:pPr lvl="0" algn="just">
              <a:buClr>
                <a:srgbClr val="DDDDDD"/>
              </a:buClr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Кредитные организации, предоставляющие финансирование предпринимателям по «Программе 6,5», получают возможность рефинансирования в Банке России по ставке 6,5% годовых под поручительство АО «Корпорация МСП», поэтому Программа получила второе название «Шесть с полови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ной».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949280"/>
            <a:ext cx="4509992" cy="70788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www.</a:t>
            </a:r>
            <a:r>
              <a:rPr lang="en-US" sz="4000" b="1" u="sng" dirty="0" smtClean="0">
                <a:solidFill>
                  <a:srgbClr val="002060"/>
                </a:solidFill>
              </a:rPr>
              <a:t>corpmsp.ru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img_news_353879_id281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357694"/>
            <a:ext cx="4429156" cy="16430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42852"/>
            <a:ext cx="6276988" cy="714380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rgbClr val="CC0000"/>
                </a:solidFill>
              </a:rPr>
              <a:t>Программа «стимулирования кредитования 6,5»</a:t>
            </a:r>
            <a:endParaRPr lang="ru-RU" sz="3500" b="1" dirty="0">
              <a:solidFill>
                <a:srgbClr val="CC0000"/>
              </a:solidFill>
            </a:endParaRPr>
          </a:p>
        </p:txBody>
      </p:sp>
      <p:pic>
        <p:nvPicPr>
          <p:cNvPr id="8" name="Содержимое 7" descr="MS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868827"/>
          </a:xfr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142990"/>
          <a:ext cx="8776411" cy="5413243"/>
        </p:xfrm>
        <a:graphic>
          <a:graphicData uri="http://schemas.openxmlformats.org/drawingml/2006/table">
            <a:tbl>
              <a:tblPr/>
              <a:tblGrid>
                <a:gridCol w="819120"/>
                <a:gridCol w="683002"/>
                <a:gridCol w="1926902"/>
                <a:gridCol w="1978614"/>
                <a:gridCol w="1491121"/>
                <a:gridCol w="1877652"/>
              </a:tblGrid>
              <a:tr h="462585"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СЕГМЕНТ 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Субъекты МСП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юр.лица и ИП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приоритетных отраслей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лизинг.компании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МФО, орг., управляющие объектами инфраструктуры поддержки)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ЦЕЛИ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пополнение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оборотных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средств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 инвестиционные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цели/до 70%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СУММЫ лимит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от 3 млн. руб. - до 1 млрд.руб.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от 3 млн. руб. - до 1 млрд.руб.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СРОК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до 36 мес./3 лет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до 36 мес./3 лет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срок льготного фондирования до 3-х </a:t>
                      </a:r>
                      <a:r>
                        <a:rPr lang="ru-RU" sz="14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лет/ </a:t>
                      </a:r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срок кредита может превышать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**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МАКС. лимит на одного Заемщика или ГВЗ- </a:t>
                      </a:r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до 4 млрд.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58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***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финансирование за счет СК- не менее 20%, если погашение предусмотрено за счет доходов от </a:t>
                      </a:r>
                      <a:r>
                        <a:rPr lang="ru-RU" sz="1400" b="1" i="1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инвест.деят-ти</a:t>
                      </a:r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и </a:t>
                      </a:r>
                      <a:r>
                        <a:rPr lang="ru-RU" sz="14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если </a:t>
                      </a:r>
                      <a:r>
                        <a:rPr lang="ru-RU" sz="1400" b="1" i="1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инвест.кредит</a:t>
                      </a:r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на сумму более 500 млн.р. 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СТАВКИ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малый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10,60%</a:t>
                      </a:r>
                    </a:p>
                  </a:txBody>
                  <a:tcPr marL="5665" marR="5665" marT="566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малый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10,60%</a:t>
                      </a:r>
                    </a:p>
                  </a:txBody>
                  <a:tcPr marL="5665" marR="5665" marT="566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66931"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9,60%</a:t>
                      </a:r>
                    </a:p>
                  </a:txBody>
                  <a:tcPr marL="5665" marR="5665" marT="566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9,60%</a:t>
                      </a:r>
                    </a:p>
                  </a:txBody>
                  <a:tcPr marL="5665" marR="5665" marT="566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66931">
                <a:tc rowSpan="8" gridSpan="2">
                  <a:txBody>
                    <a:bodyPr/>
                    <a:lstStyle/>
                    <a:p>
                      <a:pPr algn="l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ТРЕБОВАНИЯ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соответствие требованиям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ст.4, ст.14 209 ФЗ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отсутствие просрочки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перед ИФНС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 бюджетом всех уровней, по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перед работниками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положительная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кредитная история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отсутствие процедур банкротства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 фин.оздоровления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Заемщику и ГВЗ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положительный финансовый результат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предыдущий  календарный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положительные чистые активы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5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показатель "долг/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Ebidta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не более 5 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32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Деятельность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субъекта МСП в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ПРИОРИТЕТНОЙ отрасли/ или реализация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инвест.проекта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ОБЕСПЕЧЕНИЕ*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согласно требованиям Банка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31"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* Возможно под поручительство Гарантийного Фонда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5665" marR="5665" marT="5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90656" cy="50405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C0000"/>
                </a:solidFill>
              </a:rPr>
              <a:t>Перечень приоритетных отраслей:</a:t>
            </a:r>
            <a:endParaRPr lang="ru-RU" b="1" dirty="0">
              <a:solidFill>
                <a:srgbClr val="CC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252756"/>
              </p:ext>
            </p:extLst>
          </p:nvPr>
        </p:nvGraphicFramePr>
        <p:xfrm>
          <a:off x="149955" y="1628800"/>
          <a:ext cx="8731696" cy="504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7215968"/>
              </p:ext>
            </p:extLst>
          </p:nvPr>
        </p:nvGraphicFramePr>
        <p:xfrm>
          <a:off x="827584" y="692696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 descr="MS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1428728" cy="7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7186" cy="7143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800000"/>
                </a:solidFill>
              </a:rPr>
              <a:t>Программа «субсидирования 6,5»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6" name="Содержимое 5" descr="201802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949280"/>
          </a:xfrm>
        </p:spPr>
      </p:pic>
      <p:pic>
        <p:nvPicPr>
          <p:cNvPr id="4" name="Рисунок 3" descr="M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71603" cy="831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457201"/>
            <a:ext cx="6264696" cy="307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Бизнес – навигатор </a:t>
            </a:r>
            <a:r>
              <a:rPr lang="ru-RU" b="1" dirty="0">
                <a:solidFill>
                  <a:schemeClr val="tx1"/>
                </a:solidFill>
              </a:rPr>
              <a:t>бесплатный информационный ресурс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26160" cy="8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4162"/>
            <a:ext cx="8928992" cy="502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86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777054" cy="837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Возможности зарегистрированного пользователя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32" cy="98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21288"/>
            <a:ext cx="41878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4434"/>
            <a:ext cx="8496944" cy="510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84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-285775"/>
            <a:ext cx="5437268" cy="1881600"/>
          </a:xfrm>
        </p:spPr>
        <p:txBody>
          <a:bodyPr>
            <a:normAutofit/>
          </a:bodyPr>
          <a:lstStyle/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Гарантийный фонд как агент</a:t>
            </a:r>
            <a:br>
              <a:rPr lang="ru-RU" sz="2300" b="1" dirty="0" smtClean="0">
                <a:solidFill>
                  <a:srgbClr val="C00000"/>
                </a:solidFill>
              </a:rPr>
            </a:br>
            <a:r>
              <a:rPr lang="ru-RU" sz="2300" b="1" dirty="0" smtClean="0">
                <a:solidFill>
                  <a:srgbClr val="C00000"/>
                </a:solidFill>
              </a:rPr>
              <a:t/>
            </a:r>
            <a:br>
              <a:rPr lang="ru-RU" sz="2300" b="1" dirty="0" smtClean="0">
                <a:solidFill>
                  <a:srgbClr val="C00000"/>
                </a:solidFill>
              </a:rPr>
            </a:br>
            <a:r>
              <a:rPr lang="ru-RU" sz="2300" b="1" dirty="0" err="1" smtClean="0">
                <a:solidFill>
                  <a:srgbClr val="C00000"/>
                </a:solidFill>
              </a:rPr>
              <a:t>ао</a:t>
            </a:r>
            <a:r>
              <a:rPr lang="ru-RU" sz="2300" b="1" dirty="0" smtClean="0">
                <a:solidFill>
                  <a:srgbClr val="C00000"/>
                </a:solidFill>
              </a:rPr>
              <a:t> «</a:t>
            </a:r>
            <a:r>
              <a:rPr lang="ru-RU" sz="2300" b="1" dirty="0" err="1" smtClean="0">
                <a:solidFill>
                  <a:srgbClr val="C00000"/>
                </a:solidFill>
              </a:rPr>
              <a:t>мсп</a:t>
            </a:r>
            <a:r>
              <a:rPr lang="ru-RU" sz="2300" b="1" dirty="0" smtClean="0">
                <a:solidFill>
                  <a:srgbClr val="C00000"/>
                </a:solidFill>
              </a:rPr>
              <a:t> Банк» выполняет функции:</a:t>
            </a:r>
            <a:endParaRPr lang="ru-RU" sz="23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Kreditovanie-malogo-biznesa-v-Ross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-1"/>
            <a:ext cx="3478703" cy="178395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32">
            <a:off x="2088195" y="255618"/>
            <a:ext cx="1341381" cy="5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32">
            <a:off x="2088194" y="255617"/>
            <a:ext cx="1341381" cy="5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8055898"/>
              </p:ext>
            </p:extLst>
          </p:nvPr>
        </p:nvGraphicFramePr>
        <p:xfrm>
          <a:off x="611560" y="1700808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67944" y="1357298"/>
            <a:ext cx="35758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www.</a:t>
            </a:r>
            <a:r>
              <a:rPr lang="en-US" sz="3000" b="1" u="sng" dirty="0" smtClean="0">
                <a:solidFill>
                  <a:srgbClr val="002060"/>
                </a:solidFill>
              </a:rPr>
              <a:t>corpmsp.ru</a:t>
            </a:r>
            <a:endParaRPr lang="ru-RU" sz="30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080119"/>
          </a:xfrm>
          <a:solidFill>
            <a:srgbClr val="CCCCFF"/>
          </a:solidFill>
          <a:ln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гарантийная  поддержка  </a:t>
            </a:r>
            <a:br>
              <a:rPr lang="ru-RU" sz="2800" b="1" i="1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малого  и  среднего предпринимательства</a:t>
            </a:r>
            <a:endParaRPr lang="ru-RU" sz="2800" b="1" dirty="0">
              <a:ln w="900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284984"/>
            <a:ext cx="4536504" cy="5400600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149080"/>
            <a:ext cx="4104457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60000"/>
            </a:pPr>
            <a:endParaRPr lang="ru-RU" sz="3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buSzPct val="60000"/>
            </a:pPr>
            <a:endParaRPr lang="ru-RU" sz="2400" b="1" dirty="0" smtClean="0">
              <a:solidFill>
                <a:srgbClr val="002060"/>
              </a:solidFill>
              <a:latin typeface="Palatino Linotyp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96753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Институты развития в сфере малого и среднего предпринимательства в рамках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АЦИОНАЛЬНОЙ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</a:rPr>
              <a:t>АРАНТИЙНОЙ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ИСТЕМЫ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РОССИЙСКИЙ    ФЕДЕРАЦИИ: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285852" y="2357430"/>
          <a:ext cx="678661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Рисунок 16" descr="https://www.mspbank.ru/templates/index/img/LOGOmsp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4429132"/>
            <a:ext cx="17859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F:\картинки презентация\phot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9844" y="5357826"/>
            <a:ext cx="1404156" cy="720080"/>
          </a:xfrm>
          <a:prstGeom prst="rect">
            <a:avLst/>
          </a:prstGeom>
          <a:noFill/>
        </p:spPr>
      </p:pic>
      <p:sp>
        <p:nvSpPr>
          <p:cNvPr id="12" name="Выноска со стрелкой вправо 11"/>
          <p:cNvSpPr/>
          <p:nvPr/>
        </p:nvSpPr>
        <p:spPr>
          <a:xfrm>
            <a:off x="0" y="2285992"/>
            <a:ext cx="3456384" cy="2088232"/>
          </a:xfrm>
          <a:prstGeom prst="rightArrowCallou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НКО «Гарантийный Фонд Ростовской области»- </a:t>
            </a:r>
            <a:r>
              <a:rPr lang="ru-RU" sz="1600" b="1" dirty="0" smtClean="0">
                <a:solidFill>
                  <a:srgbClr val="FF0000"/>
                </a:solidFill>
              </a:rPr>
              <a:t>крупная РГО, капитализация 1,9 млрд.руб. (макс. </a:t>
            </a:r>
            <a:r>
              <a:rPr lang="ru-RU" sz="1600" b="1" dirty="0" smtClean="0">
                <a:solidFill>
                  <a:srgbClr val="C00000"/>
                </a:solidFill>
              </a:rPr>
              <a:t>лимит на сделку -</a:t>
            </a:r>
            <a:r>
              <a:rPr lang="ru-RU" sz="1600" b="1" dirty="0" smtClean="0">
                <a:solidFill>
                  <a:srgbClr val="FF0000"/>
                </a:solidFill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100 млн.руб</a:t>
            </a:r>
            <a:r>
              <a:rPr lang="ru-RU" b="1" dirty="0" smtClean="0">
                <a:solidFill>
                  <a:srgbClr val="C00000"/>
                </a:solidFill>
              </a:rPr>
              <a:t>. )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5435080" y="2428868"/>
            <a:ext cx="3708920" cy="1857388"/>
          </a:xfrm>
          <a:prstGeom prst="leftArrowCallou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Региональные гарантийные организации- более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83 в РФ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64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507832" cy="857232"/>
          </a:xfrm>
        </p:spPr>
        <p:txBody>
          <a:bodyPr>
            <a:normAutofit/>
          </a:bodyPr>
          <a:lstStyle/>
          <a:p>
            <a:pPr algn="r"/>
            <a:r>
              <a:rPr lang="ru-RU" sz="2300" b="1" dirty="0">
                <a:solidFill>
                  <a:srgbClr val="002060"/>
                </a:solidFill>
              </a:rPr>
              <a:t>Кредитные продукты АО «МСП Банк»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(в рамках агентского договора)</a:t>
            </a:r>
            <a:endParaRPr lang="ru-RU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7056783" cy="115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banner_ms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488" cy="143519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13759824"/>
              </p:ext>
            </p:extLst>
          </p:nvPr>
        </p:nvGraphicFramePr>
        <p:xfrm>
          <a:off x="357158" y="1397000"/>
          <a:ext cx="864399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203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372538" cy="57150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/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«агрокомплекс» 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endParaRPr lang="ru-RU" sz="3000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3293" cy="8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00108"/>
              </p:ext>
            </p:extLst>
          </p:nvPr>
        </p:nvGraphicFramePr>
        <p:xfrm>
          <a:off x="214282" y="1500174"/>
          <a:ext cx="8644030" cy="4884821"/>
        </p:xfrm>
        <a:graphic>
          <a:graphicData uri="http://schemas.openxmlformats.org/drawingml/2006/table">
            <a:tbl>
              <a:tblPr/>
              <a:tblGrid>
                <a:gridCol w="1045649"/>
                <a:gridCol w="2418700"/>
                <a:gridCol w="2600413"/>
                <a:gridCol w="2579268"/>
              </a:tblGrid>
              <a:tr h="64294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СЕГМЕНТ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Субъекты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МСП 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юр.лица </a:t>
                      </a:r>
                      <a:r>
                        <a:rPr lang="ru-RU" sz="1600" b="1" i="0" u="sng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и 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ИП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резиденты РФ в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приоритетной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отрасле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- с/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, по производству и/или переработке сельскохозяйственной продукции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ПРОДУКТЫ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"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КООПЕРАЦИЯ»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"ПРЕДЪЭКСПОРТ"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"АГРОПАРК"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0741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ЦЕЛИ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цели оборотного кредитования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на  исполнение экспортного контракта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на цели инвестиционных проектов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653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СУММЫ лимит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от 1  млн. руб. - до 10 млн.руб.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от 3 млн. руб.- до 500 млн.руб.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от 3  млн. руб. - до 500 млн.руб.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3358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СРОКИ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не более 12 мес.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не более 12 мес.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более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84 мес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./7л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04616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СТАВКИ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малый 10.6%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малый 10.6%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малый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9.9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%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04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средний 9.6%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средний 9.6%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средний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8.9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%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7638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ТРЕБОВАНИЯ по продукту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**БЕЗ ЗАЛОГА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наличие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экспортного контракта 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 поставку с/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продукции 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Font typeface="Arial" charset="0"/>
                        <a:buChar char="•"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Размер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выручки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СМСП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</a:p>
                    <a:p>
                      <a:pPr algn="just" rtl="0" fontAlgn="t">
                        <a:buFont typeface="Arial" charset="0"/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менее 25 млн. руб.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81300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) поручительство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бенефициаров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 компаний, входящих в группу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(для ИП – близких родственников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1)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поручительство и залог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1)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поручительство и залог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57568">
                <a:tc gridSpan="4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* Возможно под поручительство</a:t>
                      </a:r>
                      <a:r>
                        <a:rPr kumimoji="0" lang="ru-RU" sz="1600" b="1" i="0" u="none" strike="noStrike" kern="1200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Гарантийного Фонда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913" marR="1913" marT="1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0"/>
            <a:ext cx="2786050" cy="14330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786610" cy="57150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 «</a:t>
            </a:r>
            <a:r>
              <a:rPr lang="ru-RU" sz="2800" b="1" dirty="0" smtClean="0">
                <a:solidFill>
                  <a:srgbClr val="002060"/>
                </a:solidFill>
              </a:rPr>
              <a:t>развитие моногородов</a:t>
            </a:r>
            <a:r>
              <a:rPr lang="ru-RU" sz="3000" b="1" dirty="0" smtClean="0">
                <a:solidFill>
                  <a:srgbClr val="002060"/>
                </a:solidFill>
              </a:rPr>
              <a:t>» 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endParaRPr lang="ru-RU" sz="3000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933293" cy="8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1" y="1000108"/>
          <a:ext cx="8715435" cy="5375886"/>
        </p:xfrm>
        <a:graphic>
          <a:graphicData uri="http://schemas.openxmlformats.org/drawingml/2006/table">
            <a:tbl>
              <a:tblPr/>
              <a:tblGrid>
                <a:gridCol w="1254021"/>
                <a:gridCol w="1215351"/>
                <a:gridCol w="2388412"/>
                <a:gridCol w="1631260"/>
                <a:gridCol w="2226391"/>
              </a:tblGrid>
              <a:tr h="45432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СЕГМЕНТ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Субъекты </a:t>
                      </a:r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МСП юр.лица и ИП резиденты МОНОГОРОДОВ-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                                                     </a:t>
                      </a:r>
                      <a:r>
                        <a:rPr lang="ru-RU" sz="1600" b="1" i="0" u="sng" strike="noStrike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гор. Донецк, гор. Зверево, </a:t>
                      </a:r>
                      <a:r>
                        <a:rPr lang="ru-RU" sz="1600" b="1" i="0" u="sng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гор. Гуково/ </a:t>
                      </a: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или постоянно осуществляют деятельность на территории моногорода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0" i="1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Распоряж.Правительства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РФ от 29.07.14  №1398)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5432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На пополнение </a:t>
                      </a:r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оборотки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/</a:t>
                      </a:r>
                      <a:r>
                        <a:rPr lang="ru-RU" sz="1400" b="1" i="0" u="sng" strike="noStrike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РЕФИНАНСИРОВАНИЕ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Инвестиционные цели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5432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СУММЫ лимит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990000"/>
                          </a:solidFill>
                          <a:latin typeface="Arial Black" pitchFamily="34" charset="0"/>
                        </a:rPr>
                        <a:t>от 0,1  млн. руб. - до 100 млн.руб.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990000"/>
                          </a:solidFill>
                          <a:latin typeface="Arial Black" pitchFamily="34" charset="0"/>
                        </a:rPr>
                        <a:t>от 3 млн. руб.- до 250 млн.руб.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5432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0,1-3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млн.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до 12 мес.                                               От 3-до 100 млн. до 36 мес.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не более 84 мес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./7 лет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4200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СТАВКИ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малый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малый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9.9%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4557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8.9%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1511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 10 млн.руб.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10 млн.руб.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118">
                <a:tc>
                  <a:txBody>
                    <a:bodyPr/>
                    <a:lstStyle/>
                    <a:p>
                      <a:pPr algn="just" rtl="0" fontAlgn="t"/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* </a:t>
                      </a: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0,1 млн. руб. до 3 млн. руб. включительно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– </a:t>
                      </a:r>
                      <a:r>
                        <a:rPr kumimoji="0" lang="ru-RU" sz="14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для ИП поручительство бенефициаров ;</a:t>
                      </a:r>
                    </a:p>
                    <a:p>
                      <a:r>
                        <a:rPr kumimoji="0" lang="ru-RU" sz="14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юр. лиц: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бенефициаров, участников (юр. и физ. лиц), более 50% УК; 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kumimoji="0" lang="ru-RU" sz="14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не менее чем на 70%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суммы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осн.долга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КД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залог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недвиж.имущества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движ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имущества, оборудования);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kumimoji="0" lang="ru-RU" sz="14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юр.лиц: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поручительство бенефициаров, участников (юр. и физ. лиц), более 50% УК;</a:t>
                      </a:r>
                    </a:p>
                    <a:p>
                      <a:r>
                        <a:rPr kumimoji="0" lang="ru-RU" sz="14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ИП: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поручительство физ.и/или) юр. лиц и близкого родственника.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не менее чем на 70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от суммы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осн.долга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КД (залог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недвиж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имущества; залог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движ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Имущества);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76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 Возможно под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поручительство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Гарантийного Фонда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964050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1"/>
            <a:ext cx="2000232" cy="10001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715172" cy="3571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sz="3100" b="1" dirty="0" smtClean="0">
                <a:solidFill>
                  <a:srgbClr val="002060"/>
                </a:solidFill>
              </a:rPr>
              <a:t>Спец.сегмент- «женское предпринимательство</a:t>
            </a:r>
            <a:r>
              <a:rPr lang="ru-RU" sz="3100" dirty="0" smtClean="0">
                <a:solidFill>
                  <a:srgbClr val="002060"/>
                </a:solidFill>
              </a:rPr>
              <a:t>»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3293" cy="8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071545"/>
          <a:ext cx="8786874" cy="5884570"/>
        </p:xfrm>
        <a:graphic>
          <a:graphicData uri="http://schemas.openxmlformats.org/drawingml/2006/table">
            <a:tbl>
              <a:tblPr/>
              <a:tblGrid>
                <a:gridCol w="1285884"/>
                <a:gridCol w="1714512"/>
                <a:gridCol w="1789589"/>
                <a:gridCol w="1782311"/>
                <a:gridCol w="2214578"/>
              </a:tblGrid>
              <a:tr h="42594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СЕГМЕНТ            </a:t>
                      </a:r>
                      <a:r>
                        <a:rPr lang="ru-RU" sz="1600" b="1" i="1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Юр.лица + ИП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Субъекты МСП </a:t>
                      </a:r>
                      <a:r>
                        <a:rPr lang="ru-RU" sz="1400" b="1" i="0" u="sng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ЮР.ЛИЦА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и ИП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резиденты РФ в приоритетных отраслях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(включает кредитование на РЫНОЧНЫХ условиях- любые виды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деят-ти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спец. сегмент)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26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"ЭКСПРЕСС- на текущие цели" РЫНОК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"ЭКСПРЕСС- на текущие цели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"/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женск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пред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"ЭКСПРЕСС- на инвестиции"/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РЫНОК+ </a:t>
                      </a:r>
                      <a:r>
                        <a:rPr lang="ru-RU" sz="1400" b="1" i="0" u="sng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женск.пр</a:t>
                      </a:r>
                      <a:r>
                        <a:rPr lang="ru-RU" sz="1400" b="1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ЭКСПРЕСС-на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инвестиции"/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сегмет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"Бизнес-Навигатор"</a:t>
                      </a:r>
                    </a:p>
                  </a:txBody>
                  <a:tcPr marL="9525" marR="9525" marT="9525" marB="0">
                    <a:solidFill>
                      <a:srgbClr val="FF9933"/>
                    </a:solidFill>
                  </a:tcPr>
                </a:tc>
              </a:tr>
              <a:tr h="48546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СУММЫ лимит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+mj-lt"/>
                        </a:rPr>
                        <a:t>от 1 млн. руб.- до 5 млн.руб.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+mj-lt"/>
                        </a:rPr>
                        <a:t>от 1 млн. руб.- до 5 млн.руб.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+mj-lt"/>
                        </a:rPr>
                        <a:t>от 1  млн. руб. - до 15 млн.руб.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+mj-lt"/>
                        </a:rPr>
                        <a:t>от 1 млн. руб.- до 10 млн.руб.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42594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не более 12 мес.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не более 12 мес.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не более 36 мес.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не более 60 мес.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42594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СТАВКИ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малый 10.6%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средний 9.6%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10,60%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малый-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от 10,1%                       средний- от 9,1%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21762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РЫНОК- от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10,1 %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рейтинга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РЫНОК- от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9,6%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годовых от рейтинга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898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ТРЕБОВАНИЯ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Специальный сегмент в рамках продуктов: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1)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юр.лица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при условии что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 -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единол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исполнит.органом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является </a:t>
                      </a:r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женщина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– гражданка </a:t>
                      </a:r>
                      <a:r>
                        <a:rPr kumimoji="0" lang="ru-RU" sz="1400" b="0" i="0" u="sng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РФ </a:t>
                      </a:r>
                      <a:r>
                        <a:rPr kumimoji="0" lang="ru-RU" sz="1400" b="0" i="0" u="sng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 </a:t>
                      </a:r>
                      <a:r>
                        <a:rPr kumimoji="0" lang="ru-RU" sz="1400" b="0" i="0" u="sng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0" u="sng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50% </a:t>
                      </a:r>
                      <a:r>
                        <a:rPr kumimoji="0" lang="ru-RU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 более долей в 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УК 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физ.лицам 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– женщинам, 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получившим </a:t>
                      </a:r>
                      <a:r>
                        <a:rPr kumimoji="0" lang="ru-RU" sz="14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нефинансовую поддержку со стороны АО «Корпорация «МСП» 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Женщины-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ИП,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при условии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женщина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гражданка РФ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получившая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консультационную поддержку через </a:t>
                      </a:r>
                      <a:r>
                        <a:rPr kumimoji="0" lang="ru-RU" sz="14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Бизнес-навигатор МСП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Регистрация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портале Бизнес-навигатор МСП;/ формирование БИЗНЕС-ПЛАНА для инвестиционного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проекта.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57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 млн.руб. до 3 млн.руб.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применяется только для ИП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в виде поручительства,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физ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и(или)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юр.лиц,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близкого родственника;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0" fontAlgn="t">
                        <a:buFont typeface="Arial" charset="0"/>
                        <a:buNone/>
                      </a:pP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* Поручительство </a:t>
                      </a:r>
                      <a:r>
                        <a:rPr kumimoji="0" lang="ru-RU" sz="14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бенифициаров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, участников УК, акционеров,</a:t>
                      </a:r>
                    </a:p>
                    <a:p>
                      <a:pPr algn="just" rtl="0" fontAlgn="t">
                        <a:buFont typeface="Arial" charset="0"/>
                        <a:buNone/>
                      </a:pP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* Обеспечение не менее чем на 70% от суммы ОД по КД (</a:t>
                      </a:r>
                      <a:r>
                        <a:rPr kumimoji="0" lang="ru-RU" sz="14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недвиж.имущество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движ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.);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25">
                <a:tc gridSpan="5">
                  <a:txBody>
                    <a:bodyPr/>
                    <a:lstStyle/>
                    <a:p>
                      <a:pPr algn="ctr" rtl="0" fontAlgn="t">
                        <a:buFont typeface="Arial" charset="0"/>
                        <a:buNone/>
                      </a:pP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* Возможно под поручительство Гарантийного Фонда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 rtl="0" fontAlgn="t">
                        <a:buFont typeface="Arial" charset="0"/>
                        <a:buNone/>
                      </a:pP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depositphotos_82151060-stock-photo-business-woman-drawing-on-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5" cy="10715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77998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Алгоритм взаимодействия в рамках агентского соглашения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714512" cy="76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767" y="116632"/>
            <a:ext cx="7164833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Алгоритм </a:t>
            </a:r>
            <a:r>
              <a:rPr lang="ru-RU" sz="2800" b="1" dirty="0" smtClean="0">
                <a:solidFill>
                  <a:srgbClr val="002060"/>
                </a:solidFill>
              </a:rPr>
              <a:t>получения финансирования в </a:t>
            </a:r>
            <a:r>
              <a:rPr lang="ru-RU" sz="2800" b="1" dirty="0">
                <a:solidFill>
                  <a:srgbClr val="002060"/>
                </a:solidFill>
              </a:rPr>
              <a:t>рамках агентского соглашения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4914"/>
            <a:ext cx="890175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9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60338"/>
            <a:ext cx="8152478" cy="388342"/>
          </a:xfrm>
        </p:spPr>
        <p:txBody>
          <a:bodyPr>
            <a:normAutofit fontScale="90000"/>
          </a:bodyPr>
          <a:lstStyle/>
          <a:p>
            <a:pPr algn="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620688"/>
            <a:ext cx="6444208" cy="1512168"/>
          </a:xfrm>
        </p:spPr>
        <p:txBody>
          <a:bodyPr>
            <a:no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Программа «Молодежный бизнес России»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  программы: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Граждане от 18 до 35 лет, желающие открыть собственное дело, Наставники– действующие предприниматели;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кредитования: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 300 тыс.руб. на основании бизнес-плана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 1 до 3 лет с возможной отсрочкой выплат по основной сумме долга до 6 месяцев; под 12% годовых без залога и поручительства;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картинки центр финансовой грамотности центр-инв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2619375" cy="1838325"/>
          </a:xfrm>
          <a:prstGeom prst="rect">
            <a:avLst/>
          </a:prstGeom>
          <a:noFill/>
        </p:spPr>
      </p:pic>
      <p:sp>
        <p:nvSpPr>
          <p:cNvPr id="7174" name="AutoShape 6" descr="Картинки по запросу картинки центр финансовой грамотности центр-инве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6" name="AutoShape 8" descr="Картинки по запросу картинки центр финансовой грамотности центр-инве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4" name="Picture 4" descr="https://www.centrinvest.ru/images/services/smallbusiness/logo-mb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1696767" cy="5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88640"/>
            <a:ext cx="2880320" cy="43088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rgbClr val="002060"/>
                </a:solidFill>
              </a:rPr>
              <a:t>www.centrinvest.ru</a:t>
            </a:r>
            <a:endParaRPr lang="ru-RU" sz="2200" b="1" u="sng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83" y="2420888"/>
            <a:ext cx="2623817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https://zalog-market.ru/images/logo_c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6937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504" y="2132856"/>
            <a:ext cx="65527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1600" b="1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Программа кредитования «СТАРТ-АП проектов»:</a:t>
            </a:r>
          </a:p>
          <a:p>
            <a:pPr lvl="0" algn="just">
              <a:buClr>
                <a:srgbClr val="B13F9A"/>
              </a:buClr>
              <a:buSzPct val="73000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  программы: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субъект МСП, срок деятельности не превышает 12 месяцев;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Целевой характер кредита: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начало собственного дела, пополнение оборотных средств, приобретение основных средств, участие в аукционах и пр.</a:t>
            </a:r>
          </a:p>
          <a:p>
            <a:pPr lvl="0" algn="just">
              <a:buClr>
                <a:srgbClr val="B13F9A"/>
              </a:buClr>
              <a:buSzPct val="73000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кредитования: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млн. рублей., с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рок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1 года, на приобретение основных средств до 3-х лет,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ставка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от 13% годовых.</a:t>
            </a:r>
          </a:p>
          <a:p>
            <a:pPr lvl="0" algn="just">
              <a:buClr>
                <a:srgbClr val="B13F9A"/>
              </a:buClr>
              <a:buSzPct val="73000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рамках программы кредитования «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Start-up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льготы по РКО в течение первого года обслуживания, бесплатно;</a:t>
            </a:r>
          </a:p>
          <a:p>
            <a:pPr lvl="0" algn="just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Start-up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под поручительство ГФ РО: поручительство собственников на всю сумму (БЕЗ ЗАЛОГА). </a:t>
            </a:r>
            <a:r>
              <a:rPr lang="ru-RU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Ставка ГФ- 1,25% год.</a:t>
            </a:r>
            <a:endParaRPr lang="ru-RU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Объект 8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16" y="4509120"/>
            <a:ext cx="2570884" cy="201622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07504" y="4581128"/>
            <a:ext cx="640871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«БИЗНЕС-КРЕДИТ для женщин»</a:t>
            </a:r>
          </a:p>
          <a:p>
            <a:pPr lvl="0" algn="just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  программы: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субъект МСП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ЮЛ, руководителем или собственником которого является женщина;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ИП-женщина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реализующие услуги и товары для женщин;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Целевой характер кредита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пополнение оборотных средств;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кредитования: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 3 млн. рублей (КЛ)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Срок кредита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 1 года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ставка -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11,5% год.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Поручительство Гарантийного фонда РО (до 70% от суммы обеспечиваемого обязательства </a:t>
            </a:r>
            <a:r>
              <a:rPr lang="ru-RU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ставке вознаграждения 1%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годовых от суммы поручительства); «Бизнес для мамы»- ставка 0,5%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3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b="1" dirty="0" smtClean="0">
                <a:solidFill>
                  <a:srgbClr val="7030A0"/>
                </a:solidFill>
              </a:rPr>
              <a:t>Благодарим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2304256"/>
          </a:xfrm>
          <a:solidFill>
            <a:srgbClr val="CCECFF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НКО «Гарантийный Фонд</a:t>
            </a: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Ростовской области»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35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www.dongarant.ru</a:t>
            </a:r>
            <a:endParaRPr lang="ru-RU" sz="35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Адрес: </a:t>
            </a:r>
            <a:r>
              <a:rPr lang="ru-RU" sz="27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г.Ростов</a:t>
            </a:r>
            <a:r>
              <a:rPr lang="ru-RU" sz="27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-на-Дону, ул. Седова 6/3, оф.803</a:t>
            </a:r>
          </a:p>
          <a:p>
            <a:pPr algn="ctr"/>
            <a:r>
              <a:rPr lang="ru-RU" sz="27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Тел. +7 (863) 280-04-06.</a:t>
            </a:r>
            <a:endParaRPr lang="ru-RU" sz="27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артинки презентация\gfond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331640" cy="12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6c46de78d6d63e2c14258df8ad291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915772"/>
            <a:ext cx="3214710" cy="29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93610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ru-RU" sz="2800" b="1" i="1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НЕКОММЕРЧЕСКАЯ  ОРГАНИЗАЦИЯ </a:t>
            </a:r>
            <a:br>
              <a:rPr lang="ru-RU" sz="2800" b="1" i="1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«ГАРАНТИЙНЫЙ ФОНД   РОСТОВСКОЙ ОБЛАСТИ»</a:t>
            </a:r>
            <a:endParaRPr lang="ru-RU" sz="280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9" descr="D3eq0KEY6u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196752"/>
            <a:ext cx="2880321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Содержимое 15" descr="gfon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1224136" cy="12018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609329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cap="all" dirty="0" smtClean="0">
                <a:ln w="9000" cmpd="sng">
                  <a:solidFill>
                    <a:srgbClr val="CC00FF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НАМ ДОВЕРЯЮТ БАНКИ, МЫ ДОВЕРЯЕМ ВАМ!</a:t>
            </a:r>
          </a:p>
        </p:txBody>
      </p:sp>
      <p:pic>
        <p:nvPicPr>
          <p:cNvPr id="7" name="Содержимое 34" descr="highres_3217064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152933"/>
            <a:ext cx="2740460" cy="2204059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342900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300" b="1" u="sng" dirty="0" smtClean="0">
                <a:solidFill>
                  <a:srgbClr val="660066"/>
                </a:solidFill>
                <a:latin typeface="Arial Black" pitchFamily="34" charset="0"/>
              </a:rPr>
              <a:t>Единственный учредитель- </a:t>
            </a: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Ростовская область в лице Министерства экономического развития; действует с 2009 года;</a:t>
            </a:r>
          </a:p>
          <a:p>
            <a:pPr lvl="0"/>
            <a:endParaRPr lang="ru-RU" sz="1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300" b="1" u="sng" dirty="0" smtClean="0">
                <a:solidFill>
                  <a:srgbClr val="660066"/>
                </a:solidFill>
                <a:latin typeface="Arial Black" pitchFamily="34" charset="0"/>
              </a:rPr>
              <a:t>Миссия Фонда: </a:t>
            </a: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обеспечивать доступ субъектам МСП к финансированию кредитными ресурсами и другим финансовым инструментам, способствовать развитию и поддержке предпринимательства в Ростовской области.</a:t>
            </a:r>
          </a:p>
          <a:p>
            <a:pPr lvl="0" algn="just"/>
            <a:endParaRPr lang="ru-RU" sz="2300" b="1" dirty="0" smtClean="0">
              <a:solidFill>
                <a:srgbClr val="860000"/>
              </a:solidFill>
              <a:latin typeface="Arial Narrow" pitchFamily="34" charset="0"/>
            </a:endParaRPr>
          </a:p>
          <a:p>
            <a:pPr lvl="0"/>
            <a:endParaRPr lang="ru-RU" sz="2300" b="1" dirty="0" smtClean="0">
              <a:solidFill>
                <a:srgbClr val="86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F:\картинки презентация\Ростов-–-на-–-Дону-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196752"/>
            <a:ext cx="2880320" cy="225259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  <a:solidFill>
            <a:srgbClr val="CCCCFF"/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Поручительство Фонда предоставляется в случае недостаточности собственного залога у субъекта МСП для обеспечения обязательств: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15" descr="gfond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16632"/>
            <a:ext cx="1043608" cy="10246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0" name="Picture 2" descr="F:\картинки презентация\29928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985858"/>
            <a:ext cx="2339752" cy="157812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08720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002060"/>
                </a:solidFill>
              </a:rPr>
              <a:t>  Требования к получателям гарантийной поддержки:</a:t>
            </a:r>
            <a:endParaRPr lang="ru-RU" sz="2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948789"/>
              </p:ext>
            </p:extLst>
          </p:nvPr>
        </p:nvGraphicFramePr>
        <p:xfrm>
          <a:off x="107504" y="980728"/>
          <a:ext cx="63367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2 (граница и черта) 4"/>
          <p:cNvSpPr/>
          <p:nvPr/>
        </p:nvSpPr>
        <p:spPr>
          <a:xfrm>
            <a:off x="6876256" y="836712"/>
            <a:ext cx="2160240" cy="1656184"/>
          </a:xfrm>
          <a:prstGeom prst="accentBorderCallout2">
            <a:avLst>
              <a:gd name="adj1" fmla="val 18750"/>
              <a:gd name="adj2" fmla="val -8333"/>
              <a:gd name="adj3" fmla="val 18094"/>
              <a:gd name="adj4" fmla="val -7906"/>
              <a:gd name="adj5" fmla="val 56747"/>
              <a:gd name="adj6" fmla="val -337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 Выручка-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не более 2 млрд.руб.,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 Штат сотрудников-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не более 250 чел.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 Соответствие требованиям по структуре уставного капитала;</a:t>
            </a:r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6876256" y="2564904"/>
            <a:ext cx="2160240" cy="4176464"/>
          </a:xfrm>
          <a:prstGeom prst="accentBorderCallout1">
            <a:avLst>
              <a:gd name="adj1" fmla="val 18750"/>
              <a:gd name="adj2" fmla="val -8333"/>
              <a:gd name="adj3" fmla="val -13191"/>
              <a:gd name="adj4" fmla="val -3458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Поддержка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НЕ ОКАЗЫВАЕТСЯ: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Игорный бизнес,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 Производство и реализация подакцизных товаров (ст. 181 НК РФ);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• Добыча и реализация полезных ископаемых (ст. 337 НК РФ);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• Участники соглашений о разделе продукции;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• Кредитные организации;  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 ломбарды;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• Страховые организации;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• Инвестиционные фонды;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• </a:t>
            </a:r>
            <a:r>
              <a:rPr lang="ru-RU" sz="1200" b="1" dirty="0" err="1" smtClean="0">
                <a:solidFill>
                  <a:srgbClr val="002060"/>
                </a:solidFill>
              </a:rPr>
              <a:t>Негосуд</a:t>
            </a:r>
            <a:r>
              <a:rPr lang="ru-RU" sz="1200" b="1" dirty="0" smtClean="0">
                <a:solidFill>
                  <a:srgbClr val="002060"/>
                </a:solidFill>
              </a:rPr>
              <a:t>. пенсионные фонды;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• </a:t>
            </a:r>
            <a:r>
              <a:rPr lang="ru-RU" sz="1200" b="1" dirty="0" err="1" smtClean="0">
                <a:solidFill>
                  <a:srgbClr val="002060"/>
                </a:solidFill>
              </a:rPr>
              <a:t>Профес.участники</a:t>
            </a:r>
            <a:r>
              <a:rPr lang="ru-RU" sz="1200" b="1" dirty="0" smtClean="0">
                <a:solidFill>
                  <a:srgbClr val="002060"/>
                </a:solidFill>
              </a:rPr>
              <a:t> рынка ценных бумаг; </a:t>
            </a:r>
          </a:p>
          <a:p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картинки презентация\vzyat-dengi-v-kredit-bez-spravki-o-dohoda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1907704" cy="1124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4000" y="188640"/>
            <a:ext cx="8020000" cy="52352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Финансовые организации – партнёры ФОНДА: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F:\картинки презентация\article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835695" cy="1042923"/>
          </a:xfrm>
          <a:prstGeom prst="rect">
            <a:avLst/>
          </a:prstGeom>
          <a:noFill/>
        </p:spPr>
      </p:pic>
      <p:pic>
        <p:nvPicPr>
          <p:cNvPr id="6" name="Picture 3" descr="C:\Users\Олега\Desktop\Рисунки презент\87_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1188132" cy="792088"/>
          </a:xfrm>
          <a:prstGeom prst="rect">
            <a:avLst/>
          </a:prstGeom>
          <a:noFill/>
        </p:spPr>
      </p:pic>
      <p:pic>
        <p:nvPicPr>
          <p:cNvPr id="7" name="Picture 4" descr="C:\Users\Олега\Desktop\Рисунки презент\49ebeea3c69b3b56b9c41496432e4f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1201316" cy="802880"/>
          </a:xfrm>
          <a:prstGeom prst="rect">
            <a:avLst/>
          </a:prstGeom>
          <a:noFill/>
        </p:spPr>
      </p:pic>
      <p:pic>
        <p:nvPicPr>
          <p:cNvPr id="8" name="Picture 5" descr="C:\Users\Олега\Desktop\Рисунки презент\81compa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1080120" cy="1002969"/>
          </a:xfrm>
          <a:prstGeom prst="rect">
            <a:avLst/>
          </a:prstGeom>
          <a:noFill/>
        </p:spPr>
      </p:pic>
      <p:pic>
        <p:nvPicPr>
          <p:cNvPr id="9" name="Picture 7" descr="C:\Users\Олега\Desktop\Рисунки презент\0a90a5fcac9befaff6b32a534e49f8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844824"/>
            <a:ext cx="1092348" cy="726936"/>
          </a:xfrm>
          <a:prstGeom prst="rect">
            <a:avLst/>
          </a:prstGeom>
          <a:noFill/>
        </p:spPr>
      </p:pic>
      <p:pic>
        <p:nvPicPr>
          <p:cNvPr id="10" name="Picture 8" descr="C:\Users\Олега\Desktop\Рисунки презент\004eda6c16e6df0cf6e2bd0fda0b9b38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928670"/>
            <a:ext cx="1080120" cy="810090"/>
          </a:xfrm>
          <a:prstGeom prst="rect">
            <a:avLst/>
          </a:prstGeom>
          <a:noFill/>
        </p:spPr>
      </p:pic>
      <p:pic>
        <p:nvPicPr>
          <p:cNvPr id="11" name="Picture 9" descr="C:\Users\Олега\Desktop\Рисунки презент\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717032"/>
            <a:ext cx="936104" cy="936104"/>
          </a:xfrm>
          <a:prstGeom prst="rect">
            <a:avLst/>
          </a:prstGeom>
          <a:noFill/>
        </p:spPr>
      </p:pic>
      <p:pic>
        <p:nvPicPr>
          <p:cNvPr id="12" name="Picture 10" descr="C:\Users\Олега\Desktop\Рисунки презент\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068960"/>
            <a:ext cx="1152128" cy="653963"/>
          </a:xfrm>
          <a:prstGeom prst="rect">
            <a:avLst/>
          </a:prstGeom>
          <a:noFill/>
        </p:spPr>
      </p:pic>
      <p:pic>
        <p:nvPicPr>
          <p:cNvPr id="13" name="Picture 12" descr="C:\Users\Олега\Desktop\Рисунки презент\000368_big_logo_lockoban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564904"/>
            <a:ext cx="996702" cy="813973"/>
          </a:xfrm>
          <a:prstGeom prst="rect">
            <a:avLst/>
          </a:prstGeom>
          <a:noFill/>
        </p:spPr>
      </p:pic>
      <p:pic>
        <p:nvPicPr>
          <p:cNvPr id="14" name="Picture 15" descr="C:\Users\Олега\Desktop\Рисунки презент\1024x1024s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2492896"/>
            <a:ext cx="936104" cy="936104"/>
          </a:xfrm>
          <a:prstGeom prst="rect">
            <a:avLst/>
          </a:prstGeom>
          <a:noFill/>
        </p:spPr>
      </p:pic>
      <p:pic>
        <p:nvPicPr>
          <p:cNvPr id="15" name="Picture 16" descr="C:\Users\Олега\Desktop\Рисунки презент\19969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869160"/>
            <a:ext cx="974601" cy="974601"/>
          </a:xfrm>
          <a:prstGeom prst="rect">
            <a:avLst/>
          </a:prstGeom>
          <a:noFill/>
        </p:spPr>
      </p:pic>
      <p:pic>
        <p:nvPicPr>
          <p:cNvPr id="16" name="Picture 17" descr="C:\Users\Олега\Desktop\Рисунки презент\15344758_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221088"/>
            <a:ext cx="1148699" cy="720080"/>
          </a:xfrm>
          <a:prstGeom prst="rect">
            <a:avLst/>
          </a:prstGeom>
          <a:noFill/>
        </p:spPr>
      </p:pic>
      <p:pic>
        <p:nvPicPr>
          <p:cNvPr id="17" name="Picture 18" descr="C:\Users\Олега\Desktop\Рисунки презент\1393230911_ekrkep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1428736"/>
            <a:ext cx="1113577" cy="795412"/>
          </a:xfrm>
          <a:prstGeom prst="rect">
            <a:avLst/>
          </a:prstGeom>
          <a:noFill/>
        </p:spPr>
      </p:pic>
      <p:pic>
        <p:nvPicPr>
          <p:cNvPr id="18" name="Picture 20" descr="C:\Users\Олега\Desktop\Рисунки презент\fad9bde26b563226f1531b9059be856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7744" y="908720"/>
            <a:ext cx="1100741" cy="732681"/>
          </a:xfrm>
          <a:prstGeom prst="rect">
            <a:avLst/>
          </a:prstGeom>
          <a:noFill/>
        </p:spPr>
      </p:pic>
      <p:pic>
        <p:nvPicPr>
          <p:cNvPr id="20" name="Picture 24" descr="C:\Users\Олега\Desktop\Рисунки презент\affb741e9e5b5fb38d92ea5334503e5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5157192"/>
            <a:ext cx="1712992" cy="433958"/>
          </a:xfrm>
          <a:prstGeom prst="rect">
            <a:avLst/>
          </a:prstGeom>
          <a:noFill/>
        </p:spPr>
      </p:pic>
      <p:pic>
        <p:nvPicPr>
          <p:cNvPr id="22" name="Picture 26" descr="C:\Users\Олега\Desktop\Рисунки презент\a52f269ea8bd483e316655b2e0131be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209928"/>
            <a:ext cx="1296144" cy="648072"/>
          </a:xfrm>
          <a:prstGeom prst="rect">
            <a:avLst/>
          </a:prstGeom>
          <a:noFill/>
        </p:spPr>
      </p:pic>
      <p:pic>
        <p:nvPicPr>
          <p:cNvPr id="23" name="Picture 27" descr="C:\Users\Олега\Desktop\Рисунки презент\gazprombank_auto120090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3608" y="3429000"/>
            <a:ext cx="970953" cy="832592"/>
          </a:xfrm>
          <a:prstGeom prst="rect">
            <a:avLst/>
          </a:prstGeom>
          <a:noFill/>
        </p:spPr>
      </p:pic>
      <p:pic>
        <p:nvPicPr>
          <p:cNvPr id="24" name="Picture 28" descr="C:\Users\Олега\Desktop\Рисунки презент\YRB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79712" y="4653136"/>
            <a:ext cx="1470116" cy="576064"/>
          </a:xfrm>
          <a:prstGeom prst="rect">
            <a:avLst/>
          </a:prstGeom>
          <a:noFill/>
        </p:spPr>
      </p:pic>
      <p:pic>
        <p:nvPicPr>
          <p:cNvPr id="25" name="Picture 29" descr="C:\Users\Олега\Desktop\Рисунки презент\zemkombank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15616" y="4221088"/>
            <a:ext cx="834923" cy="948308"/>
          </a:xfrm>
          <a:prstGeom prst="rect">
            <a:avLst/>
          </a:prstGeom>
          <a:noFill/>
        </p:spPr>
      </p:pic>
      <p:pic>
        <p:nvPicPr>
          <p:cNvPr id="26" name="Picture 30" descr="C:\Users\Олега\Desktop\Рисунки презент\moskovskiy-oblastnoy-bank-log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71600" y="5157192"/>
            <a:ext cx="1491724" cy="668461"/>
          </a:xfrm>
          <a:prstGeom prst="rect">
            <a:avLst/>
          </a:prstGeom>
          <a:noFill/>
        </p:spPr>
      </p:pic>
      <p:pic>
        <p:nvPicPr>
          <p:cNvPr id="27" name="Picture 31" descr="C:\Users\Олега\Desktop\Рисунки презент\4594_250x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14942" y="5500702"/>
            <a:ext cx="936104" cy="936104"/>
          </a:xfrm>
          <a:prstGeom prst="rect">
            <a:avLst/>
          </a:prstGeom>
          <a:noFill/>
        </p:spPr>
      </p:pic>
      <p:pic>
        <p:nvPicPr>
          <p:cNvPr id="28" name="Picture 32" descr="C:\Users\Олега\Desktop\Рисунки презент\rostov_rapp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86380" y="6281936"/>
            <a:ext cx="1886610" cy="576064"/>
          </a:xfrm>
          <a:prstGeom prst="rect">
            <a:avLst/>
          </a:prstGeom>
          <a:noFill/>
        </p:spPr>
      </p:pic>
      <p:pic>
        <p:nvPicPr>
          <p:cNvPr id="29" name="Picture 33" descr="C:\Users\Олега\Desktop\Рисунки презент\инвестторгбанк-768x768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83768" y="5517232"/>
            <a:ext cx="936104" cy="936104"/>
          </a:xfrm>
          <a:prstGeom prst="rect">
            <a:avLst/>
          </a:prstGeom>
          <a:noFill/>
        </p:spPr>
      </p:pic>
      <p:pic>
        <p:nvPicPr>
          <p:cNvPr id="30" name="Picture 34" descr="F:\картинки презентация\1455924854_sdm-bank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07704" y="2492896"/>
            <a:ext cx="1387613" cy="648072"/>
          </a:xfrm>
          <a:prstGeom prst="rect">
            <a:avLst/>
          </a:prstGeom>
          <a:noFill/>
        </p:spPr>
      </p:pic>
      <p:pic>
        <p:nvPicPr>
          <p:cNvPr id="31" name="Содержимое 3" descr="https://www.mspbank.ru/templates/index/img/LOGOmsp.jpg">
            <a:hlinkClick r:id="rId26"/>
          </p:cNvPr>
          <p:cNvPicPr>
            <a:picLocks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00892" y="857232"/>
            <a:ext cx="14401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F:\картинки презентация\photo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500694" y="857232"/>
            <a:ext cx="1440159" cy="590745"/>
          </a:xfrm>
          <a:prstGeom prst="rect">
            <a:avLst/>
          </a:prstGeom>
          <a:noFill/>
        </p:spPr>
      </p:pic>
      <p:pic>
        <p:nvPicPr>
          <p:cNvPr id="33" name="Picture 35" descr="F:\картинки презентация\Логотип_Бинбанка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339753" y="2204865"/>
            <a:ext cx="1628656" cy="295442"/>
          </a:xfrm>
          <a:prstGeom prst="rect">
            <a:avLst/>
          </a:prstGeom>
          <a:noFill/>
        </p:spPr>
      </p:pic>
      <p:pic>
        <p:nvPicPr>
          <p:cNvPr id="34" name="Picture 36" descr="F:\картинки презентация\401_189_regular_logo-fond-preview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191560" y="6215082"/>
            <a:ext cx="1392367" cy="642918"/>
          </a:xfrm>
          <a:prstGeom prst="rect">
            <a:avLst/>
          </a:prstGeom>
          <a:noFill/>
        </p:spPr>
      </p:pic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3779912" y="3140968"/>
            <a:ext cx="1512168" cy="1296144"/>
          </a:xfrm>
          <a:prstGeom prst="actionButtonHome">
            <a:avLst/>
          </a:prstGeom>
          <a:solidFill>
            <a:srgbClr val="9966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500" b="1" dirty="0" smtClean="0">
              <a:solidFill>
                <a:schemeClr val="bg1"/>
              </a:solidFill>
            </a:endParaRPr>
          </a:p>
          <a:p>
            <a:pPr algn="ctr"/>
            <a:endParaRPr lang="ru-RU" sz="2500" b="1" dirty="0" smtClean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79912" y="307181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ФОНД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3042332">
            <a:off x="3249569" y="2787854"/>
            <a:ext cx="619118" cy="360040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16200000">
            <a:off x="4208861" y="2568004"/>
            <a:ext cx="648071" cy="353840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8899285">
            <a:off x="5256355" y="2727485"/>
            <a:ext cx="606361" cy="353840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8250774">
            <a:off x="3172148" y="4454911"/>
            <a:ext cx="619118" cy="360040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4298445" y="4710667"/>
            <a:ext cx="619118" cy="360040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2441411">
            <a:off x="5262603" y="4451398"/>
            <a:ext cx="619118" cy="360040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0800000">
            <a:off x="3059832" y="3573016"/>
            <a:ext cx="648072" cy="432048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0800000" flipH="1">
            <a:off x="5364088" y="3573016"/>
            <a:ext cx="648072" cy="432048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C:\Users\Олега\Desktop\Рисунки презент\1479492005138138950.jpg"/>
          <p:cNvPicPr>
            <a:picLocks noGrp="1" noChangeAspect="1" noChangeArrowheads="1"/>
          </p:cNvPicPr>
          <p:nvPr>
            <p:ph idx="1"/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1052736"/>
            <a:ext cx="1155469" cy="773084"/>
          </a:xfrm>
          <a:prstGeom prst="rect">
            <a:avLst/>
          </a:prstGeom>
          <a:noFill/>
        </p:spPr>
      </p:pic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2239412056"/>
              </p:ext>
            </p:extLst>
          </p:nvPr>
        </p:nvGraphicFramePr>
        <p:xfrm>
          <a:off x="6084168" y="1196752"/>
          <a:ext cx="28803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48" name="Picture 19" descr="C:\Users\Олега\Desktop\Рисунки презент\e4a868e3871ed5f5b9c114af5245e383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259632" y="5805264"/>
            <a:ext cx="1312225" cy="606822"/>
          </a:xfrm>
          <a:prstGeom prst="rect">
            <a:avLst/>
          </a:prstGeom>
          <a:noFill/>
        </p:spPr>
      </p:pic>
      <p:pic>
        <p:nvPicPr>
          <p:cNvPr id="49" name="Picture 22" descr="C:\Users\Олега\Desktop\Рисунки презент\c56e93812247099debe2bf5ea492d2af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5733256"/>
            <a:ext cx="1362446" cy="544978"/>
          </a:xfrm>
          <a:prstGeom prst="rect">
            <a:avLst/>
          </a:prstGeom>
          <a:noFill/>
        </p:spPr>
      </p:pic>
      <p:pic>
        <p:nvPicPr>
          <p:cNvPr id="50" name="Picture 6" descr="C:\Users\Олега\Desktop\Рисунки презент\_novikom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786314" y="4929198"/>
            <a:ext cx="1224136" cy="741901"/>
          </a:xfrm>
          <a:prstGeom prst="rect">
            <a:avLst/>
          </a:prstGeom>
          <a:noFill/>
        </p:spPr>
      </p:pic>
      <p:pic>
        <p:nvPicPr>
          <p:cNvPr id="51" name="Picture 23" descr="C:\Users\Олега\Desktop\Рисунки презент\logotip-inteza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259632" y="6425952"/>
            <a:ext cx="2106749" cy="432048"/>
          </a:xfrm>
          <a:prstGeom prst="rect">
            <a:avLst/>
          </a:prstGeom>
          <a:noFill/>
        </p:spPr>
      </p:pic>
      <p:pic>
        <p:nvPicPr>
          <p:cNvPr id="1026" name="Picture 2" descr="F:\картинки презентация\gfond.jpe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214810" y="3786190"/>
            <a:ext cx="642942" cy="568654"/>
          </a:xfrm>
          <a:prstGeom prst="rect">
            <a:avLst/>
          </a:prstGeom>
          <a:noFill/>
        </p:spPr>
      </p:pic>
      <p:pic>
        <p:nvPicPr>
          <p:cNvPr id="53" name="Рисунок 52" descr="images.jp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286116" y="5572140"/>
            <a:ext cx="2059797" cy="571504"/>
          </a:xfrm>
          <a:prstGeom prst="rect">
            <a:avLst/>
          </a:prstGeom>
        </p:spPr>
      </p:pic>
      <p:pic>
        <p:nvPicPr>
          <p:cNvPr id="52" name="Рисунок 51" descr="fc_otkryti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428992" y="6072206"/>
            <a:ext cx="1857378" cy="464345"/>
          </a:xfrm>
          <a:prstGeom prst="rect">
            <a:avLst/>
          </a:prstGeom>
        </p:spPr>
      </p:pic>
      <p:pic>
        <p:nvPicPr>
          <p:cNvPr id="54" name="Рисунок 53" descr="absolyut-bank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3286116" y="6402621"/>
            <a:ext cx="2027489" cy="455379"/>
          </a:xfrm>
          <a:prstGeom prst="rect">
            <a:avLst/>
          </a:prstGeom>
        </p:spPr>
      </p:pic>
      <p:pic>
        <p:nvPicPr>
          <p:cNvPr id="55" name="Рисунок 54" descr="logo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357554" y="1643050"/>
            <a:ext cx="2062298" cy="506895"/>
          </a:xfrm>
          <a:prstGeom prst="rect">
            <a:avLst/>
          </a:prstGeom>
        </p:spPr>
      </p:pic>
      <p:pic>
        <p:nvPicPr>
          <p:cNvPr id="56" name="Рисунок 55" descr="Без названия (2).jp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429124" y="983152"/>
            <a:ext cx="1058853" cy="807530"/>
          </a:xfrm>
          <a:prstGeom prst="rect">
            <a:avLst/>
          </a:prstGeom>
        </p:spPr>
      </p:pic>
      <p:pic>
        <p:nvPicPr>
          <p:cNvPr id="57" name="Рисунок 56" descr="logo_ipb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000496" y="2143116"/>
            <a:ext cx="2001925" cy="428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976" y="0"/>
            <a:ext cx="8236024" cy="100010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800000"/>
                </a:solidFill>
              </a:rPr>
              <a:t>Ответственность Гарантийного фонда субсидиарная: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184264"/>
              </p:ext>
            </p:extLst>
          </p:nvPr>
        </p:nvGraphicFramePr>
        <p:xfrm>
          <a:off x="251520" y="980728"/>
          <a:ext cx="87400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107504" y="3573016"/>
            <a:ext cx="2016224" cy="170080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800000"/>
                </a:solidFill>
                <a:latin typeface="Arial Black" pitchFamily="34" charset="0"/>
              </a:rPr>
              <a:t>до 100 </a:t>
            </a:r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млн.руб.</a:t>
            </a:r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61672" y="3675197"/>
            <a:ext cx="2016224" cy="170080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800000"/>
                </a:solidFill>
                <a:latin typeface="Arial Black" pitchFamily="34" charset="0"/>
              </a:rPr>
              <a:t>до 30 </a:t>
            </a:r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млн.руб.</a:t>
            </a:r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F:\картинки презентация\kak-poschitat-vyschitat-procent-ot-summy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011116" cy="15001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5429264"/>
            <a:ext cx="4429156" cy="1285884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группе компаний- не более </a:t>
            </a:r>
          </a:p>
          <a:p>
            <a:pPr algn="ctr"/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100 </a:t>
            </a:r>
            <a:r>
              <a:rPr lang="ru-RU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млн.руб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.!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1" name="Рисунок 10" descr="svyazannie_organizaci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0166" y="5357826"/>
            <a:ext cx="2830212" cy="1330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60648"/>
            <a:ext cx="7536330" cy="596584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990033"/>
                </a:solidFill>
              </a:rPr>
              <a:t>Алгоритм получения поручительства</a:t>
            </a:r>
            <a:endParaRPr lang="ru-RU" sz="3000" dirty="0">
              <a:solidFill>
                <a:srgbClr val="990033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81517014"/>
              </p:ext>
            </p:extLst>
          </p:nvPr>
        </p:nvGraphicFramePr>
        <p:xfrm>
          <a:off x="0" y="1628800"/>
          <a:ext cx="89644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F:\картинки презентация\137390611015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926170"/>
            <a:ext cx="3456383" cy="193183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55576" y="5085184"/>
            <a:ext cx="45365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2500" b="1" i="1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ВАШ путь к УСПЕХУ…</a:t>
            </a:r>
            <a:endParaRPr lang="ru-RU" sz="2500" b="1" i="1" dirty="0">
              <a:solidFill>
                <a:srgbClr val="8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Рисунок 6" descr="etat-lieux-2-300x3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643042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984" y="188640"/>
            <a:ext cx="8164016" cy="504056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660033"/>
                </a:solidFill>
              </a:rPr>
              <a:t>Вознаграждение за поручительство</a:t>
            </a:r>
            <a:endParaRPr lang="ru-RU" sz="3000" b="1" dirty="0">
              <a:solidFill>
                <a:srgbClr val="660033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4914"/>
              </p:ext>
            </p:extLst>
          </p:nvPr>
        </p:nvGraphicFramePr>
        <p:xfrm>
          <a:off x="0" y="1285860"/>
          <a:ext cx="9144000" cy="492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F:\картинки презентация\loan-to-valu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2051720" cy="15117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504" y="5373216"/>
            <a:ext cx="8856984" cy="1270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sz="2100" b="1" dirty="0" smtClean="0">
                <a:solidFill>
                  <a:srgbClr val="800000"/>
                </a:solidFill>
              </a:rPr>
              <a:t>Оплата производится </a:t>
            </a:r>
            <a:r>
              <a:rPr lang="ru-RU" sz="2100" b="1" u="sng" dirty="0" smtClean="0">
                <a:solidFill>
                  <a:srgbClr val="800000"/>
                </a:solidFill>
              </a:rPr>
              <a:t>в течении </a:t>
            </a:r>
            <a:r>
              <a:rPr lang="ru-RU" sz="2100" b="1" u="sng" dirty="0" smtClean="0">
                <a:solidFill>
                  <a:srgbClr val="800000"/>
                </a:solidFill>
                <a:latin typeface="Arial Black" pitchFamily="34" charset="0"/>
              </a:rPr>
              <a:t>5 дней </a:t>
            </a:r>
          </a:p>
          <a:p>
            <a:r>
              <a:rPr lang="ru-RU" sz="2100" b="1" dirty="0" smtClean="0">
                <a:solidFill>
                  <a:srgbClr val="800000"/>
                </a:solidFill>
              </a:rPr>
              <a:t>после заключения  Договора поручительства </a:t>
            </a:r>
          </a:p>
          <a:p>
            <a:r>
              <a:rPr lang="ru-RU" sz="2100" b="1" dirty="0" smtClean="0">
                <a:solidFill>
                  <a:srgbClr val="800000"/>
                </a:solidFill>
              </a:rPr>
              <a:t>за весь срок поручительства- </a:t>
            </a:r>
            <a:r>
              <a:rPr lang="ru-RU" sz="2100" b="1" u="sng" dirty="0" smtClean="0">
                <a:solidFill>
                  <a:srgbClr val="800000"/>
                </a:solidFill>
                <a:latin typeface="Arial Black" pitchFamily="34" charset="0"/>
              </a:rPr>
              <a:t>единовременно!</a:t>
            </a:r>
            <a:endParaRPr lang="ru-RU" sz="2100" b="1" u="sng" dirty="0">
              <a:solidFill>
                <a:srgbClr val="800000"/>
              </a:solidFill>
              <a:latin typeface="Arial Black" pitchFamily="34" charset="0"/>
            </a:endParaRPr>
          </a:p>
        </p:txBody>
      </p:sp>
      <p:pic>
        <p:nvPicPr>
          <p:cNvPr id="3077" name="Picture 5" descr="F:\картинки презентация\percent-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9970" y="5445224"/>
            <a:ext cx="2014030" cy="14127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</TotalTime>
  <Words>2125</Words>
  <Application>Microsoft Office PowerPoint</Application>
  <PresentationFormat>Экран (4:3)</PresentationFormat>
  <Paragraphs>365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Кредитно- гарантийная  поддержка   </vt:lpstr>
      <vt:lpstr>гарантийная  поддержка   малого  и  среднего предпринимательства</vt:lpstr>
      <vt:lpstr>      НЕКОММЕРЧЕСКАЯ  ОРГАНИЗАЦИЯ       «ГАРАНТИЙНЫЙ ФОНД   РОСТОВСКОЙ ОБЛАСТИ»</vt:lpstr>
      <vt:lpstr>Поручительство Фонда предоставляется в случае недостаточности собственного залога у субъекта МСП для обеспечения обязательств:</vt:lpstr>
      <vt:lpstr>  Требования к получателям гарантийной поддержки:</vt:lpstr>
      <vt:lpstr>Финансовые организации – партнёры ФОНДА:</vt:lpstr>
      <vt:lpstr>Ответственность Гарантийного фонда субсидиарная:</vt:lpstr>
      <vt:lpstr>Алгоритм получения поручительства</vt:lpstr>
      <vt:lpstr>Вознаграждение за поручительство</vt:lpstr>
      <vt:lpstr>Гарантийный фонд   ростовской области  в цифрах:</vt:lpstr>
      <vt:lpstr>    совместная кредитно-гарантийная поддержка  Ао «Федеральная корпорация МСП»,  АО «МСП Банк»  и                         Гарантийный ФОнд                  </vt:lpstr>
      <vt:lpstr>«Согарантия»- совместный продукт с АО «Корпорация мсп» или АО«мсп Банк»</vt:lpstr>
      <vt:lpstr>Программа «стимулирования кредитования 6,5»</vt:lpstr>
      <vt:lpstr>Программа «стимулирования кредитования 6,5»</vt:lpstr>
      <vt:lpstr>Перечень приоритетных отраслей:</vt:lpstr>
      <vt:lpstr>Программа «субсидирования 6,5»</vt:lpstr>
      <vt:lpstr> Бизнес – навигатор бесплатный информационный ресурс</vt:lpstr>
      <vt:lpstr>Возможности зарегистрированного пользователя</vt:lpstr>
      <vt:lpstr>Гарантийный фонд как агент  ао «мсп Банк» выполняет функции:</vt:lpstr>
      <vt:lpstr>Кредитные продукты АО «МСП Банк»  (в рамках агентского договора)</vt:lpstr>
      <vt:lpstr> «агрокомплекс»  </vt:lpstr>
      <vt:lpstr>  «развитие моногородов»  </vt:lpstr>
      <vt:lpstr>«Спец.сегмент- «женское предпринимательство»</vt:lpstr>
      <vt:lpstr>Алгоритм взаимодействия в рамках агентского соглашения</vt:lpstr>
      <vt:lpstr>Алгоритм получения финансирования в рамках агентского соглашения</vt:lpstr>
      <vt:lpstr> Программы:</vt:lpstr>
      <vt:lpstr>      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инструменты для реализации инвестиционных проектов</dc:title>
  <dc:creator>Тарасова Л.В.</dc:creator>
  <cp:lastModifiedBy>Пользователь Windows</cp:lastModifiedBy>
  <cp:revision>587</cp:revision>
  <cp:lastPrinted>2016-04-07T14:42:31Z</cp:lastPrinted>
  <dcterms:created xsi:type="dcterms:W3CDTF">2014-02-26T10:58:34Z</dcterms:created>
  <dcterms:modified xsi:type="dcterms:W3CDTF">2018-06-18T07:59:18Z</dcterms:modified>
</cp:coreProperties>
</file>