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56" r:id="rId1"/>
  </p:sldMasterIdLst>
  <p:notesMasterIdLst>
    <p:notesMasterId r:id="rId45"/>
  </p:notesMasterIdLst>
  <p:sldIdLst>
    <p:sldId id="285" r:id="rId2"/>
    <p:sldId id="286" r:id="rId3"/>
    <p:sldId id="287" r:id="rId4"/>
    <p:sldId id="325" r:id="rId5"/>
    <p:sldId id="326" r:id="rId6"/>
    <p:sldId id="351" r:id="rId7"/>
    <p:sldId id="352" r:id="rId8"/>
    <p:sldId id="289" r:id="rId9"/>
    <p:sldId id="337" r:id="rId10"/>
    <p:sldId id="338" r:id="rId11"/>
    <p:sldId id="339" r:id="rId12"/>
    <p:sldId id="340" r:id="rId13"/>
    <p:sldId id="341" r:id="rId14"/>
    <p:sldId id="342" r:id="rId15"/>
    <p:sldId id="328" r:id="rId16"/>
    <p:sldId id="331" r:id="rId17"/>
    <p:sldId id="332" r:id="rId18"/>
    <p:sldId id="333" r:id="rId19"/>
    <p:sldId id="334" r:id="rId20"/>
    <p:sldId id="335" r:id="rId21"/>
    <p:sldId id="343" r:id="rId22"/>
    <p:sldId id="295" r:id="rId23"/>
    <p:sldId id="296" r:id="rId24"/>
    <p:sldId id="345" r:id="rId25"/>
    <p:sldId id="322" r:id="rId26"/>
    <p:sldId id="297" r:id="rId27"/>
    <p:sldId id="346" r:id="rId28"/>
    <p:sldId id="298" r:id="rId29"/>
    <p:sldId id="300" r:id="rId30"/>
    <p:sldId id="301" r:id="rId31"/>
    <p:sldId id="302" r:id="rId32"/>
    <p:sldId id="347" r:id="rId33"/>
    <p:sldId id="304" r:id="rId34"/>
    <p:sldId id="310" r:id="rId35"/>
    <p:sldId id="348" r:id="rId36"/>
    <p:sldId id="349" r:id="rId37"/>
    <p:sldId id="350" r:id="rId38"/>
    <p:sldId id="311" r:id="rId39"/>
    <p:sldId id="312" r:id="rId40"/>
    <p:sldId id="353" r:id="rId41"/>
    <p:sldId id="354" r:id="rId42"/>
    <p:sldId id="355" r:id="rId43"/>
    <p:sldId id="314"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CCFF"/>
    <a:srgbClr val="0099FF"/>
    <a:srgbClr val="0066FF"/>
    <a:srgbClr val="FF6699"/>
    <a:srgbClr val="009900"/>
    <a:srgbClr val="00CC66"/>
    <a:srgbClr val="FF99FF"/>
    <a:srgbClr val="9966FF"/>
    <a:srgbClr val="FF9966"/>
    <a:srgbClr val="AA22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527" autoAdjust="0"/>
    <p:restoredTop sz="94629" autoAdjust="0"/>
  </p:normalViewPr>
  <p:slideViewPr>
    <p:cSldViewPr>
      <p:cViewPr>
        <p:scale>
          <a:sx n="90" d="100"/>
          <a:sy n="90" d="100"/>
        </p:scale>
        <p:origin x="-1044" y="138"/>
      </p:cViewPr>
      <p:guideLst>
        <p:guide orient="horz" pos="2160"/>
        <p:guide pos="2880"/>
      </p:guideLst>
    </p:cSldViewPr>
  </p:slideViewPr>
  <p:outlineViewPr>
    <p:cViewPr>
      <p:scale>
        <a:sx n="33" d="100"/>
        <a:sy n="33" d="100"/>
      </p:scale>
      <p:origin x="240" y="1588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1052;&#1086;&#1080;%20&#1076;&#1086;&#1082;&#1091;&#1084;&#1077;&#1085;&#1090;&#1099;_c_D\&#1041;&#1102;&#1076;&#1078;&#1077;&#1090;%20&#1076;&#1083;&#1103;%20&#1075;&#1088;&#1072;&#1078;&#1076;&#1072;&#1085;\2017-2019%20&#1041;&#1102;&#1076;&#1078;&#1077;&#1090;&#1072;%20&#1076;&#1083;&#1103;%20&#1075;&#1088;&#1072;&#1078;&#1076;&#1072;&#1085;%201%20&#1095;&#1090;&#1077;&#1085;&#1080;&#1077;\&#1041;&#1076;&#1043;.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E:\&#1052;&#1086;&#1080;%20&#1076;&#1086;&#1082;&#1091;&#1084;&#1077;&#1085;&#1090;&#1099;_c_D\&#1041;&#1102;&#1076;&#1078;&#1077;&#1090;%20&#1076;&#1083;&#1103;%20&#1075;&#1088;&#1072;&#1078;&#1076;&#1072;&#1085;\2017-2019%20&#1041;&#1102;&#1076;&#1078;&#1077;&#1090;&#1072;%20&#1076;&#1083;&#1103;%20&#1075;&#1088;&#1072;&#1078;&#1076;&#1072;&#1085;%201%20&#1095;&#1090;&#1077;&#1085;&#1080;&#1077;\&#1041;&#1076;&#1043;.xls" TargetMode="External"/><Relationship Id="rId1" Type="http://schemas.openxmlformats.org/officeDocument/2006/relationships/image" Target="../media/image31.png"/></Relationships>
</file>

<file path=ppt/charts/_rels/chart4.xml.rels><?xml version="1.0" encoding="UTF-8" standalone="yes"?>
<Relationships xmlns="http://schemas.openxmlformats.org/package/2006/relationships"><Relationship Id="rId1" Type="http://schemas.openxmlformats.org/officeDocument/2006/relationships/oleObject" Target="file:///E:\&#1052;&#1086;&#1080;%20&#1076;&#1086;&#1082;&#1091;&#1084;&#1077;&#1085;&#1090;&#1099;_c_D\&#1041;&#1102;&#1076;&#1078;&#1077;&#1090;%20&#1076;&#1083;&#1103;%20&#1075;&#1088;&#1072;&#1078;&#1076;&#1072;&#1085;\2017-2019%20&#1041;&#1102;&#1076;&#1078;&#1077;&#1090;&#1072;%20&#1076;&#1083;&#1103;%20&#1075;&#1088;&#1072;&#1078;&#1076;&#1072;&#1085;%201%20&#1095;&#1090;&#1077;&#1085;&#1080;&#1077;\&#1041;&#1076;&#1043;.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1052;&#1086;&#1080;%20&#1076;&#1086;&#1082;&#1091;&#1084;&#1077;&#1085;&#1090;&#1099;_c_D\&#1041;&#1102;&#1076;&#1078;&#1077;&#1090;%20&#1076;&#1083;&#1103;%20&#1075;&#1088;&#1072;&#1078;&#1076;&#1072;&#1085;\2017-2019%20&#1041;&#1102;&#1076;&#1078;&#1077;&#1090;&#1072;%20&#1076;&#1083;&#1103;%20&#1075;&#1088;&#1072;&#1078;&#1076;&#1072;&#1085;%201%20&#1095;&#1090;&#1077;&#1085;&#1080;&#1077;\&#1041;&#1076;&#1043;.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1052;&#1086;&#1080;%20&#1076;&#1086;&#1082;&#1091;&#1084;&#1077;&#1085;&#1090;&#1099;_c_D\&#1041;&#1102;&#1076;&#1078;&#1077;&#1090;%20&#1076;&#1083;&#1103;%20&#1075;&#1088;&#1072;&#1078;&#1076;&#1072;&#1085;\2017-2019%20&#1041;&#1102;&#1076;&#1078;&#1077;&#1090;&#1072;%20&#1076;&#1083;&#1103;%20&#1075;&#1088;&#1072;&#1078;&#1076;&#1072;&#1085;%201%20&#1095;&#1090;&#1077;&#1085;&#1080;&#1077;\&#1041;&#1076;&#1043;.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1052;&#1086;&#1080;%20&#1076;&#1086;&#1082;&#1091;&#1084;&#1077;&#1085;&#1090;&#1099;_c_D\&#1041;&#1102;&#1076;&#1078;&#1077;&#1090;%20&#1076;&#1083;&#1103;%20&#1075;&#1088;&#1072;&#1078;&#1076;&#1072;&#1085;\2017-2019%20&#1041;&#1102;&#1076;&#1078;&#1077;&#1090;&#1072;%20&#1076;&#1083;&#1103;%20&#1075;&#1088;&#1072;&#1078;&#1076;&#1072;&#1085;%201%20&#1095;&#1090;&#1077;&#1085;&#1080;&#1077;\&#1041;&#1076;&#1043;.xls"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34"/>
  <c:chart>
    <c:view3D>
      <c:rAngAx val="1"/>
    </c:view3D>
    <c:plotArea>
      <c:layout>
        <c:manualLayout>
          <c:layoutTarget val="inner"/>
          <c:xMode val="edge"/>
          <c:yMode val="edge"/>
          <c:x val="0"/>
          <c:y val="6.4646012180937573E-2"/>
          <c:w val="0.77308814523184599"/>
          <c:h val="0.77693753515445063"/>
        </c:manualLayout>
      </c:layout>
      <c:bar3DChart>
        <c:barDir val="col"/>
        <c:grouping val="clustered"/>
        <c:ser>
          <c:idx val="0"/>
          <c:order val="0"/>
          <c:tx>
            <c:strRef>
              <c:f>Лист1!$B$1</c:f>
              <c:strCache>
                <c:ptCount val="1"/>
                <c:pt idx="0">
                  <c:v>Доходы (тыс.руб)</c:v>
                </c:pt>
              </c:strCache>
            </c:strRef>
          </c:tx>
          <c:dLbls>
            <c:dLbl>
              <c:idx val="0"/>
              <c:layout>
                <c:manualLayout>
                  <c:x val="-1.6182633420822403E-2"/>
                  <c:y val="-0.10051150520858519"/>
                </c:manualLayout>
              </c:layout>
              <c:showVal val="1"/>
            </c:dLbl>
            <c:dLbl>
              <c:idx val="1"/>
              <c:layout>
                <c:manualLayout>
                  <c:x val="-2.3432852143482088E-2"/>
                  <c:y val="0.10629560534373131"/>
                </c:manualLayout>
              </c:layout>
              <c:showVal val="1"/>
            </c:dLbl>
            <c:dLbl>
              <c:idx val="2"/>
              <c:layout>
                <c:manualLayout>
                  <c:x val="-1.0983814523184551E-2"/>
                  <c:y val="5.6316157176343813E-2"/>
                </c:manualLayout>
              </c:layout>
              <c:showVal val="1"/>
            </c:dLbl>
            <c:dLbl>
              <c:idx val="3"/>
              <c:layout>
                <c:manualLayout>
                  <c:x val="8.8811242344707213E-3"/>
                  <c:y val="-0.11008687762306285"/>
                </c:manualLayout>
              </c:layout>
              <c:showVal val="1"/>
            </c:dLbl>
            <c:spPr>
              <a:solidFill>
                <a:schemeClr val="lt1"/>
              </a:solidFill>
              <a:ln w="40000" cap="flat" cmpd="sng" algn="ctr">
                <a:solidFill>
                  <a:schemeClr val="accent1"/>
                </a:solidFill>
                <a:prstDash val="solid"/>
              </a:ln>
              <a:effectLst/>
            </c:spPr>
            <c:txPr>
              <a:bodyPr/>
              <a:lstStyle/>
              <a:p>
                <a:pPr>
                  <a:defRPr sz="1600" b="1">
                    <a:solidFill>
                      <a:schemeClr val="dk1"/>
                    </a:solidFill>
                    <a:latin typeface="Times New Roman" pitchFamily="18" charset="0"/>
                    <a:ea typeface="+mn-ea"/>
                    <a:cs typeface="Times New Roman" pitchFamily="18" charset="0"/>
                  </a:defRPr>
                </a:pPr>
                <a:endParaRPr lang="ru-RU"/>
              </a:p>
            </c:txPr>
            <c:showVal val="1"/>
          </c:dLbls>
          <c:cat>
            <c:numRef>
              <c:f>Лист1!$A$2:$A$5</c:f>
              <c:numCache>
                <c:formatCode>General</c:formatCode>
                <c:ptCount val="4"/>
                <c:pt idx="0">
                  <c:v>2016</c:v>
                </c:pt>
                <c:pt idx="1">
                  <c:v>2017</c:v>
                </c:pt>
                <c:pt idx="2">
                  <c:v>2018</c:v>
                </c:pt>
                <c:pt idx="3">
                  <c:v>2019</c:v>
                </c:pt>
              </c:numCache>
            </c:numRef>
          </c:cat>
          <c:val>
            <c:numRef>
              <c:f>Лист1!$B$2:$B$5</c:f>
              <c:numCache>
                <c:formatCode>General</c:formatCode>
                <c:ptCount val="4"/>
                <c:pt idx="0">
                  <c:v>3012</c:v>
                </c:pt>
                <c:pt idx="1">
                  <c:v>2502.6999999999998</c:v>
                </c:pt>
                <c:pt idx="2">
                  <c:v>2482.9</c:v>
                </c:pt>
                <c:pt idx="3">
                  <c:v>2537.4</c:v>
                </c:pt>
              </c:numCache>
            </c:numRef>
          </c:val>
        </c:ser>
        <c:ser>
          <c:idx val="1"/>
          <c:order val="1"/>
          <c:tx>
            <c:strRef>
              <c:f>Лист1!$C$1</c:f>
              <c:strCache>
                <c:ptCount val="1"/>
                <c:pt idx="0">
                  <c:v>Расходы (тыс.руб)</c:v>
                </c:pt>
              </c:strCache>
            </c:strRef>
          </c:tx>
          <c:spPr>
            <a:solidFill>
              <a:schemeClr val="accent1">
                <a:lumMod val="50000"/>
              </a:schemeClr>
            </a:solidFill>
          </c:spPr>
          <c:dLbls>
            <c:dLbl>
              <c:idx val="0"/>
              <c:layout>
                <c:manualLayout>
                  <c:x val="2.8746172353455821E-2"/>
                  <c:y val="-4.8646124166155456E-2"/>
                </c:manualLayout>
              </c:layout>
              <c:showVal val="1"/>
            </c:dLbl>
            <c:dLbl>
              <c:idx val="1"/>
              <c:layout>
                <c:manualLayout>
                  <c:x val="1.06394356955381E-2"/>
                  <c:y val="-4.0013081909551829E-2"/>
                </c:manualLayout>
              </c:layout>
              <c:showVal val="1"/>
            </c:dLbl>
            <c:dLbl>
              <c:idx val="2"/>
              <c:layout>
                <c:manualLayout>
                  <c:x val="2.2413167104112112E-2"/>
                  <c:y val="-7.5629153315398726E-2"/>
                </c:manualLayout>
              </c:layout>
              <c:showVal val="1"/>
            </c:dLbl>
            <c:dLbl>
              <c:idx val="3"/>
              <c:layout>
                <c:manualLayout>
                  <c:x val="4.4214785651793584E-2"/>
                  <c:y val="-3.168386318460522E-2"/>
                </c:manualLayout>
              </c:layout>
              <c:showVal val="1"/>
            </c:dLbl>
            <c:spPr>
              <a:solidFill>
                <a:schemeClr val="tx2">
                  <a:lumMod val="75000"/>
                </a:schemeClr>
              </a:solidFill>
              <a:ln w="40000" cap="flat" cmpd="sng" algn="ctr">
                <a:solidFill>
                  <a:schemeClr val="bg1"/>
                </a:solidFill>
                <a:prstDash val="solid"/>
              </a:ln>
              <a:effectLst/>
            </c:spPr>
            <c:txPr>
              <a:bodyPr/>
              <a:lstStyle/>
              <a:p>
                <a:pPr>
                  <a:defRPr sz="1600">
                    <a:solidFill>
                      <a:schemeClr val="lt1"/>
                    </a:solidFill>
                    <a:latin typeface="Times New Roman" pitchFamily="18" charset="0"/>
                    <a:ea typeface="+mn-ea"/>
                    <a:cs typeface="Times New Roman" pitchFamily="18" charset="0"/>
                  </a:defRPr>
                </a:pPr>
                <a:endParaRPr lang="ru-RU"/>
              </a:p>
            </c:txPr>
            <c:showVal val="1"/>
          </c:dLbls>
          <c:cat>
            <c:numRef>
              <c:f>Лист1!$A$2:$A$5</c:f>
              <c:numCache>
                <c:formatCode>General</c:formatCode>
                <c:ptCount val="4"/>
                <c:pt idx="0">
                  <c:v>2016</c:v>
                </c:pt>
                <c:pt idx="1">
                  <c:v>2017</c:v>
                </c:pt>
                <c:pt idx="2">
                  <c:v>2018</c:v>
                </c:pt>
                <c:pt idx="3">
                  <c:v>2019</c:v>
                </c:pt>
              </c:numCache>
            </c:numRef>
          </c:cat>
          <c:val>
            <c:numRef>
              <c:f>Лист1!$C$2:$C$5</c:f>
              <c:numCache>
                <c:formatCode>General</c:formatCode>
                <c:ptCount val="4"/>
                <c:pt idx="0">
                  <c:v>2925.6</c:v>
                </c:pt>
                <c:pt idx="1">
                  <c:v>2502.6999999999998</c:v>
                </c:pt>
                <c:pt idx="2">
                  <c:v>2482.9</c:v>
                </c:pt>
                <c:pt idx="3">
                  <c:v>2537.4</c:v>
                </c:pt>
              </c:numCache>
            </c:numRef>
          </c:val>
        </c:ser>
        <c:shape val="cylinder"/>
        <c:axId val="83960192"/>
        <c:axId val="83961728"/>
        <c:axId val="0"/>
      </c:bar3DChart>
      <c:catAx>
        <c:axId val="83960192"/>
        <c:scaling>
          <c:orientation val="minMax"/>
        </c:scaling>
        <c:axPos val="b"/>
        <c:numFmt formatCode="General" sourceLinked="1"/>
        <c:tickLblPos val="nextTo"/>
        <c:txPr>
          <a:bodyPr/>
          <a:lstStyle/>
          <a:p>
            <a:pPr>
              <a:defRPr sz="1600" b="1">
                <a:solidFill>
                  <a:schemeClr val="accent1">
                    <a:lumMod val="75000"/>
                  </a:schemeClr>
                </a:solidFill>
                <a:latin typeface="Cambria" pitchFamily="18" charset="0"/>
              </a:defRPr>
            </a:pPr>
            <a:endParaRPr lang="ru-RU"/>
          </a:p>
        </c:txPr>
        <c:crossAx val="83961728"/>
        <c:crosses val="autoZero"/>
        <c:auto val="1"/>
        <c:lblAlgn val="ctr"/>
        <c:lblOffset val="100"/>
      </c:catAx>
      <c:valAx>
        <c:axId val="83961728"/>
        <c:scaling>
          <c:orientation val="minMax"/>
        </c:scaling>
        <c:delete val="1"/>
        <c:axPos val="l"/>
        <c:majorGridlines/>
        <c:numFmt formatCode="General" sourceLinked="1"/>
        <c:tickLblPos val="none"/>
        <c:crossAx val="83960192"/>
        <c:crosses val="autoZero"/>
        <c:crossBetween val="between"/>
      </c:valAx>
    </c:plotArea>
    <c:legend>
      <c:legendPos val="r"/>
      <c:layout>
        <c:manualLayout>
          <c:xMode val="edge"/>
          <c:yMode val="edge"/>
          <c:x val="0.76477843394575873"/>
          <c:y val="0.11475048929904859"/>
          <c:w val="0.16299934383202197"/>
          <c:h val="0.29373468156748772"/>
        </c:manualLayout>
      </c:layout>
      <c:spPr>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w="11430" cap="flat" cmpd="sng" algn="ctr">
          <a:solidFill>
            <a:schemeClr val="accent1"/>
          </a:solidFill>
          <a:prstDash val="solid"/>
        </a:ln>
        <a:effectLst>
          <a:outerShdw blurRad="39000" dist="25400" dir="5400000" rotWithShape="0">
            <a:schemeClr val="accent1">
              <a:shade val="33000"/>
              <a:alpha val="83000"/>
            </a:schemeClr>
          </a:outerShdw>
        </a:effectLst>
      </c:spPr>
      <c:txPr>
        <a:bodyPr/>
        <a:lstStyle/>
        <a:p>
          <a:pPr>
            <a:defRPr sz="1200">
              <a:solidFill>
                <a:schemeClr val="lt1"/>
              </a:solidFill>
              <a:latin typeface="Times New Roman" pitchFamily="18" charset="0"/>
              <a:ea typeface="+mn-ea"/>
              <a:cs typeface="Times New Roman" pitchFamily="18" charset="0"/>
            </a:defRPr>
          </a:pPr>
          <a:endParaRPr lang="ru-RU"/>
        </a:p>
      </c:txPr>
    </c:legend>
    <c:plotVisOnly val="1"/>
  </c:chart>
  <c:spPr>
    <a:noFill/>
    <a:ln>
      <a:noFill/>
    </a:ln>
  </c:spPr>
  <c:txPr>
    <a:bodyPr/>
    <a:lstStyle/>
    <a:p>
      <a:pPr>
        <a:defRPr sz="1800"/>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7.7777777777777779E-2"/>
          <c:y val="0.22551161609204928"/>
          <c:w val="0.67638888888889093"/>
          <c:h val="0.53370079580785157"/>
        </c:manualLayout>
      </c:layout>
      <c:pie3DChart>
        <c:varyColors val="1"/>
        <c:ser>
          <c:idx val="0"/>
          <c:order val="0"/>
          <c:tx>
            <c:strRef>
              <c:f>Лист1!$B$1</c:f>
              <c:strCache>
                <c:ptCount val="1"/>
                <c:pt idx="0">
                  <c:v>тыс. рублей</c:v>
                </c:pt>
              </c:strCache>
            </c:strRef>
          </c:tx>
          <c:explosion val="25"/>
          <c:dPt>
            <c:idx val="0"/>
            <c:spPr>
              <a:solidFill>
                <a:srgbClr val="0070C0"/>
              </a:solidFill>
            </c:spPr>
          </c:dPt>
          <c:dPt>
            <c:idx val="1"/>
            <c:spPr>
              <a:solidFill>
                <a:srgbClr val="7030A0"/>
              </a:solidFill>
            </c:spPr>
          </c:dPt>
          <c:dPt>
            <c:idx val="2"/>
            <c:spPr>
              <a:solidFill>
                <a:srgbClr val="92D050"/>
              </a:solidFill>
            </c:spPr>
          </c:dPt>
          <c:dPt>
            <c:idx val="4"/>
            <c:spPr>
              <a:solidFill>
                <a:srgbClr val="FFFF00"/>
              </a:solidFill>
            </c:spPr>
          </c:dPt>
          <c:dLbls>
            <c:dLbl>
              <c:idx val="0"/>
              <c:layout>
                <c:manualLayout>
                  <c:x val="-5.8919838145231912E-2"/>
                  <c:y val="-0.1085343197035516"/>
                </c:manualLayout>
              </c:layout>
              <c:showPercent val="1"/>
            </c:dLbl>
            <c:dLbl>
              <c:idx val="1"/>
              <c:layout>
                <c:manualLayout>
                  <c:x val="-9.6271851620332444E-2"/>
                  <c:y val="-0.16851331118255836"/>
                </c:manualLayout>
              </c:layout>
              <c:showPercent val="1"/>
            </c:dLbl>
            <c:dLbl>
              <c:idx val="2"/>
              <c:layout>
                <c:manualLayout>
                  <c:x val="-6.2825131233595802E-2"/>
                  <c:y val="-2.8795261361604552E-3"/>
                </c:manualLayout>
              </c:layout>
              <c:showPercent val="1"/>
            </c:dLbl>
            <c:dLbl>
              <c:idx val="3"/>
              <c:layout>
                <c:manualLayout>
                  <c:x val="-3.1325678040244991E-2"/>
                  <c:y val="-7.2212498128905525E-2"/>
                </c:manualLayout>
              </c:layout>
              <c:showPercent val="1"/>
            </c:dLbl>
            <c:dLbl>
              <c:idx val="4"/>
              <c:layout>
                <c:manualLayout>
                  <c:x val="-1.1649606299212663E-2"/>
                  <c:y val="-5.5569180484771254E-2"/>
                </c:manualLayout>
              </c:layout>
              <c:tx>
                <c:rich>
                  <a:bodyPr/>
                  <a:lstStyle/>
                  <a:p>
                    <a:r>
                      <a:rPr lang="ru-RU" dirty="0" smtClean="0"/>
                      <a:t>4</a:t>
                    </a:r>
                    <a:r>
                      <a:rPr lang="en-US" dirty="0" smtClean="0"/>
                      <a:t>%</a:t>
                    </a:r>
                    <a:endParaRPr lang="en-US" dirty="0"/>
                  </a:p>
                </c:rich>
              </c:tx>
              <c:showPercent val="1"/>
            </c:dLbl>
            <c:dLbl>
              <c:idx val="5"/>
              <c:layout>
                <c:manualLayout>
                  <c:x val="-6.7677493438320399E-2"/>
                  <c:y val="-0.13826242210926643"/>
                </c:manualLayout>
              </c:layout>
              <c:showPercent val="1"/>
            </c:dLbl>
            <c:dLbl>
              <c:idx val="6"/>
              <c:layout>
                <c:manualLayout>
                  <c:x val="-3.5119203849518811E-2"/>
                  <c:y val="-9.0465983777748657E-2"/>
                </c:manualLayout>
              </c:layout>
              <c:showPercent val="1"/>
            </c:dLbl>
            <c:dLbl>
              <c:idx val="7"/>
              <c:layout>
                <c:manualLayout>
                  <c:x val="4.3402230971128886E-2"/>
                  <c:y val="-0.11535480995463458"/>
                </c:manualLayout>
              </c:layout>
              <c:tx>
                <c:rich>
                  <a:bodyPr/>
                  <a:lstStyle/>
                  <a:p>
                    <a:r>
                      <a:rPr lang="en-US" dirty="0" smtClean="0"/>
                      <a:t>0</a:t>
                    </a:r>
                    <a:r>
                      <a:rPr lang="ru-RU" dirty="0" smtClean="0"/>
                      <a:t>,5</a:t>
                    </a:r>
                    <a:r>
                      <a:rPr lang="en-US" dirty="0" smtClean="0"/>
                      <a:t>%</a:t>
                    </a:r>
                    <a:endParaRPr lang="en-US" dirty="0"/>
                  </a:p>
                </c:rich>
              </c:tx>
              <c:showPercent val="1"/>
            </c:dLbl>
            <c:dLbl>
              <c:idx val="8"/>
              <c:layout>
                <c:manualLayout>
                  <c:x val="0.1197911198600177"/>
                  <c:y val="-6.2021611004164812E-2"/>
                </c:manualLayout>
              </c:layout>
              <c:tx>
                <c:rich>
                  <a:bodyPr/>
                  <a:lstStyle/>
                  <a:p>
                    <a:r>
                      <a:rPr lang="en-US" dirty="0" smtClean="0"/>
                      <a:t>0</a:t>
                    </a:r>
                    <a:r>
                      <a:rPr lang="ru-RU" dirty="0" smtClean="0"/>
                      <a:t>,5</a:t>
                    </a:r>
                    <a:r>
                      <a:rPr lang="en-US" dirty="0" smtClean="0"/>
                      <a:t>%</a:t>
                    </a:r>
                    <a:endParaRPr lang="en-US" dirty="0"/>
                  </a:p>
                </c:rich>
              </c:tx>
              <c:showPercent val="1"/>
            </c:dLbl>
            <c:dLbl>
              <c:idx val="9"/>
              <c:layout>
                <c:manualLayout>
                  <c:x val="0.17031200787401574"/>
                  <c:y val="1.033441548867E-3"/>
                </c:manualLayout>
              </c:layout>
              <c:showPercent val="1"/>
            </c:dLbl>
            <c:numFmt formatCode="0%" sourceLinked="0"/>
            <c:txPr>
              <a:bodyPr/>
              <a:lstStyle/>
              <a:p>
                <a:pPr>
                  <a:defRPr b="1">
                    <a:latin typeface="Times New Roman" pitchFamily="18" charset="0"/>
                    <a:cs typeface="Times New Roman" pitchFamily="18" charset="0"/>
                  </a:defRPr>
                </a:pPr>
                <a:endParaRPr lang="ru-RU"/>
              </a:p>
            </c:txPr>
            <c:showPercent val="1"/>
            <c:showLeaderLines val="1"/>
          </c:dLbls>
          <c:cat>
            <c:strRef>
              <c:f>Лист1!$A$2:$A$10</c:f>
              <c:strCache>
                <c:ptCount val="9"/>
                <c:pt idx="0">
                  <c:v>Образование           </c:v>
                </c:pt>
                <c:pt idx="1">
                  <c:v>Соцполитика         </c:v>
                </c:pt>
                <c:pt idx="2">
                  <c:v>Здравоохранение          </c:v>
                </c:pt>
                <c:pt idx="3">
                  <c:v>Национальная экономика                   </c:v>
                </c:pt>
                <c:pt idx="4">
                  <c:v>Общегосударственные вопросы      </c:v>
                </c:pt>
                <c:pt idx="5">
                  <c:v>ЖКХ                       </c:v>
                </c:pt>
                <c:pt idx="6">
                  <c:v>Культура                                         </c:v>
                </c:pt>
                <c:pt idx="7">
                  <c:v>Физкультура и спорт                               </c:v>
                </c:pt>
                <c:pt idx="8">
                  <c:v>Охрана окружающей среды                 </c:v>
                </c:pt>
              </c:strCache>
            </c:strRef>
          </c:cat>
          <c:val>
            <c:numRef>
              <c:f>Лист1!$B$2:$B$10</c:f>
              <c:numCache>
                <c:formatCode>General</c:formatCode>
                <c:ptCount val="9"/>
                <c:pt idx="0">
                  <c:v>1095776.3</c:v>
                </c:pt>
                <c:pt idx="1">
                  <c:v>853530.5</c:v>
                </c:pt>
                <c:pt idx="2">
                  <c:v>26900.2</c:v>
                </c:pt>
                <c:pt idx="3">
                  <c:v>94775.8</c:v>
                </c:pt>
                <c:pt idx="4">
                  <c:v>123802.9</c:v>
                </c:pt>
                <c:pt idx="5">
                  <c:v>243587</c:v>
                </c:pt>
                <c:pt idx="6">
                  <c:v>79893.5</c:v>
                </c:pt>
                <c:pt idx="7">
                  <c:v>2906.2</c:v>
                </c:pt>
                <c:pt idx="8">
                  <c:v>90.3</c:v>
                </c:pt>
              </c:numCache>
            </c:numRef>
          </c:val>
        </c:ser>
        <c:dLbls>
          <c:showPercent val="1"/>
        </c:dLbls>
      </c:pie3DChart>
    </c:plotArea>
    <c:legend>
      <c:legendPos val="t"/>
      <c:layout>
        <c:manualLayout>
          <c:xMode val="edge"/>
          <c:yMode val="edge"/>
          <c:x val="0.74548590696989203"/>
          <c:y val="9.1448707318911526E-2"/>
          <c:w val="0.21071533245844357"/>
          <c:h val="0.719347362157711"/>
        </c:manualLayout>
      </c:layout>
      <c:spPr>
        <a:solidFill>
          <a:schemeClr val="lt1"/>
        </a:solidFill>
        <a:ln w="40000" cap="flat" cmpd="sng" algn="ctr">
          <a:solidFill>
            <a:schemeClr val="accent1"/>
          </a:solidFill>
          <a:prstDash val="solid"/>
        </a:ln>
        <a:effectLst/>
      </c:spPr>
      <c:txPr>
        <a:bodyPr/>
        <a:lstStyle/>
        <a:p>
          <a:pPr>
            <a:defRPr sz="1000" b="1">
              <a:solidFill>
                <a:schemeClr val="dk1"/>
              </a:solidFill>
              <a:latin typeface="Times New Roman" pitchFamily="18" charset="0"/>
              <a:ea typeface="+mn-ea"/>
              <a:cs typeface="Times New Roman" pitchFamily="18" charset="0"/>
            </a:defRPr>
          </a:pPr>
          <a:endParaRPr lang="ru-RU"/>
        </a:p>
      </c:txPr>
    </c:legend>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manualLayout>
          <c:layoutTarget val="inner"/>
          <c:xMode val="edge"/>
          <c:yMode val="edge"/>
          <c:x val="7.7777777777777779E-2"/>
          <c:y val="0.22551161609204928"/>
          <c:w val="0.67638888888889104"/>
          <c:h val="0.53370079580785157"/>
        </c:manualLayout>
      </c:layout>
      <c:pie3DChart>
        <c:varyColors val="1"/>
        <c:dLbls>
          <c:showPercent val="1"/>
        </c:dLbls>
      </c:pie3DChart>
    </c:plotArea>
    <c:legend>
      <c:legendPos val="t"/>
      <c:layout>
        <c:manualLayout>
          <c:xMode val="edge"/>
          <c:yMode val="edge"/>
          <c:x val="0.78774453193351013"/>
          <c:y val="0.12107821343955552"/>
          <c:w val="0.21071533245844365"/>
          <c:h val="0.719347362157711"/>
        </c:manualLayout>
      </c:layout>
      <c:spPr>
        <a:solidFill>
          <a:schemeClr val="lt1"/>
        </a:solidFill>
        <a:ln w="40000" cap="flat" cmpd="sng" algn="ctr">
          <a:solidFill>
            <a:schemeClr val="accent1"/>
          </a:solidFill>
          <a:prstDash val="solid"/>
        </a:ln>
        <a:effectLst/>
      </c:spPr>
      <c:txPr>
        <a:bodyPr/>
        <a:lstStyle/>
        <a:p>
          <a:pPr>
            <a:defRPr sz="1400">
              <a:solidFill>
                <a:schemeClr val="dk1"/>
              </a:solidFill>
              <a:latin typeface="Times New Roman" pitchFamily="18" charset="0"/>
              <a:ea typeface="+mn-ea"/>
              <a:cs typeface="Times New Roman" pitchFamily="18" charset="0"/>
            </a:defRPr>
          </a:pPr>
          <a:endParaRPr lang="ru-RU"/>
        </a:p>
      </c:txPr>
    </c:legend>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manualLayout>
          <c:layoutTarget val="inner"/>
          <c:xMode val="edge"/>
          <c:yMode val="edge"/>
          <c:x val="7.7777777777777779E-2"/>
          <c:y val="0.22551161609204928"/>
          <c:w val="0.67638888888889115"/>
          <c:h val="0.53370079580785157"/>
        </c:manualLayout>
      </c:layout>
      <c:pie3DChart>
        <c:varyColors val="1"/>
        <c:dLbls>
          <c:showPercent val="1"/>
        </c:dLbls>
      </c:pie3DChart>
    </c:plotArea>
    <c:legend>
      <c:legendPos val="t"/>
      <c:layout>
        <c:manualLayout>
          <c:xMode val="edge"/>
          <c:yMode val="edge"/>
          <c:x val="0.78774453193351024"/>
          <c:y val="0.12107821343955552"/>
          <c:w val="0.21071533245844373"/>
          <c:h val="0.719347362157711"/>
        </c:manualLayout>
      </c:layout>
      <c:spPr>
        <a:solidFill>
          <a:schemeClr val="lt1"/>
        </a:solidFill>
        <a:ln w="40000" cap="flat" cmpd="sng" algn="ctr">
          <a:solidFill>
            <a:schemeClr val="accent1"/>
          </a:solidFill>
          <a:prstDash val="solid"/>
        </a:ln>
        <a:effectLst/>
      </c:spPr>
      <c:txPr>
        <a:bodyPr/>
        <a:lstStyle/>
        <a:p>
          <a:pPr>
            <a:defRPr sz="1400">
              <a:solidFill>
                <a:schemeClr val="dk1"/>
              </a:solidFill>
              <a:latin typeface="Times New Roman" pitchFamily="18" charset="0"/>
              <a:ea typeface="+mn-ea"/>
              <a:cs typeface="Times New Roman" pitchFamily="18" charset="0"/>
            </a:defRPr>
          </a:pPr>
          <a:endParaRPr lang="ru-RU"/>
        </a:p>
      </c:txPr>
    </c:legend>
    <c:plotVisOnly val="1"/>
  </c:chart>
  <c:spPr>
    <a:ln>
      <a:noFill/>
    </a:ln>
  </c:spPr>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manualLayout>
          <c:layoutTarget val="inner"/>
          <c:xMode val="edge"/>
          <c:yMode val="edge"/>
          <c:x val="7.7777777777777779E-2"/>
          <c:y val="0.22551161609204928"/>
          <c:w val="0.67638888888889115"/>
          <c:h val="0.53370079580785157"/>
        </c:manualLayout>
      </c:layout>
      <c:pie3DChart>
        <c:varyColors val="1"/>
        <c:dLbls>
          <c:showPercent val="1"/>
        </c:dLbls>
      </c:pie3DChart>
    </c:plotArea>
    <c:legend>
      <c:legendPos val="t"/>
      <c:layout>
        <c:manualLayout>
          <c:xMode val="edge"/>
          <c:yMode val="edge"/>
          <c:x val="0.78774453193351024"/>
          <c:y val="0.12107821343955552"/>
          <c:w val="0.21071533245844373"/>
          <c:h val="0.719347362157711"/>
        </c:manualLayout>
      </c:layout>
      <c:spPr>
        <a:solidFill>
          <a:schemeClr val="lt1"/>
        </a:solidFill>
        <a:ln w="40000" cap="flat" cmpd="sng" algn="ctr">
          <a:solidFill>
            <a:schemeClr val="accent1"/>
          </a:solidFill>
          <a:prstDash val="solid"/>
        </a:ln>
        <a:effectLst/>
      </c:spPr>
      <c:txPr>
        <a:bodyPr/>
        <a:lstStyle/>
        <a:p>
          <a:pPr>
            <a:defRPr sz="1400">
              <a:solidFill>
                <a:schemeClr val="dk1"/>
              </a:solidFill>
              <a:latin typeface="Times New Roman" pitchFamily="18" charset="0"/>
              <a:ea typeface="+mn-ea"/>
              <a:cs typeface="Times New Roman" pitchFamily="18" charset="0"/>
            </a:defRPr>
          </a:pPr>
          <a:endParaRPr lang="ru-RU"/>
        </a:p>
      </c:txPr>
    </c:legend>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style val="18"/>
  <c:chart>
    <c:autoTitleDeleted val="1"/>
    <c:view3D>
      <c:rAngAx val="1"/>
    </c:view3D>
    <c:plotArea>
      <c:layout/>
      <c:bar3DChart>
        <c:barDir val="col"/>
        <c:grouping val="clustered"/>
        <c:ser>
          <c:idx val="0"/>
          <c:order val="0"/>
          <c:tx>
            <c:strRef>
              <c:f>Лист1!$B$1</c:f>
              <c:strCache>
                <c:ptCount val="1"/>
                <c:pt idx="0">
                  <c:v>тыс. рублей</c:v>
                </c:pt>
              </c:strCache>
            </c:strRef>
          </c:tx>
          <c:dLbls>
            <c:spPr>
              <a:solidFill>
                <a:schemeClr val="accent1"/>
              </a:solidFill>
              <a:ln w="40000" cap="flat" cmpd="sng" algn="ctr">
                <a:solidFill>
                  <a:schemeClr val="accent1">
                    <a:shade val="50000"/>
                  </a:schemeClr>
                </a:solidFill>
                <a:prstDash val="solid"/>
              </a:ln>
              <a:effectLst/>
            </c:spPr>
            <c:txPr>
              <a:bodyPr/>
              <a:lstStyle/>
              <a:p>
                <a:pPr>
                  <a:defRPr>
                    <a:solidFill>
                      <a:schemeClr val="lt1"/>
                    </a:solidFill>
                    <a:latin typeface="Times New Roman" pitchFamily="18" charset="0"/>
                    <a:ea typeface="+mn-ea"/>
                    <a:cs typeface="Times New Roman" pitchFamily="18" charset="0"/>
                  </a:defRPr>
                </a:pPr>
                <a:endParaRPr lang="ru-RU"/>
              </a:p>
            </c:txPr>
            <c:showVal val="1"/>
          </c:dLbls>
          <c:cat>
            <c:numRef>
              <c:f>Лист1!$A$2:$A$4</c:f>
              <c:numCache>
                <c:formatCode>General</c:formatCode>
                <c:ptCount val="3"/>
                <c:pt idx="0">
                  <c:v>2017</c:v>
                </c:pt>
                <c:pt idx="1">
                  <c:v>2018</c:v>
                </c:pt>
                <c:pt idx="2">
                  <c:v>2019</c:v>
                </c:pt>
              </c:numCache>
            </c:numRef>
          </c:cat>
          <c:val>
            <c:numRef>
              <c:f>Лист1!$B$2:$B$4</c:f>
              <c:numCache>
                <c:formatCode>General</c:formatCode>
                <c:ptCount val="3"/>
                <c:pt idx="0">
                  <c:v>183.3</c:v>
                </c:pt>
                <c:pt idx="1">
                  <c:v>266.3</c:v>
                </c:pt>
                <c:pt idx="2">
                  <c:v>278.5</c:v>
                </c:pt>
              </c:numCache>
            </c:numRef>
          </c:val>
        </c:ser>
        <c:dLbls/>
        <c:gapWidth val="300"/>
        <c:shape val="box"/>
        <c:axId val="101706752"/>
        <c:axId val="101585664"/>
        <c:axId val="0"/>
      </c:bar3DChart>
      <c:catAx>
        <c:axId val="101706752"/>
        <c:scaling>
          <c:orientation val="minMax"/>
        </c:scaling>
        <c:axPos val="b"/>
        <c:numFmt formatCode="General" sourceLinked="1"/>
        <c:majorTickMark val="none"/>
        <c:tickLblPos val="nextTo"/>
        <c:txPr>
          <a:bodyPr/>
          <a:lstStyle/>
          <a:p>
            <a:pPr>
              <a:defRPr b="1">
                <a:latin typeface="Times New Roman" pitchFamily="18" charset="0"/>
                <a:cs typeface="Times New Roman" pitchFamily="18" charset="0"/>
              </a:defRPr>
            </a:pPr>
            <a:endParaRPr lang="ru-RU"/>
          </a:p>
        </c:txPr>
        <c:crossAx val="101585664"/>
        <c:crosses val="autoZero"/>
        <c:auto val="1"/>
        <c:lblAlgn val="ctr"/>
        <c:lblOffset val="100"/>
      </c:catAx>
      <c:valAx>
        <c:axId val="101585664"/>
        <c:scaling>
          <c:orientation val="minMax"/>
        </c:scaling>
        <c:axPos val="l"/>
        <c:majorGridlines/>
        <c:minorGridlines/>
        <c:numFmt formatCode="General" sourceLinked="1"/>
        <c:tickLblPos val="nextTo"/>
        <c:txPr>
          <a:bodyPr/>
          <a:lstStyle/>
          <a:p>
            <a:pPr>
              <a:defRPr>
                <a:latin typeface="Times New Roman" pitchFamily="18" charset="0"/>
                <a:cs typeface="Times New Roman" pitchFamily="18" charset="0"/>
              </a:defRPr>
            </a:pPr>
            <a:endParaRPr lang="ru-RU"/>
          </a:p>
        </c:txPr>
        <c:crossAx val="101706752"/>
        <c:crosses val="autoZero"/>
        <c:crossBetween val="between"/>
      </c:valAx>
    </c:plotArea>
    <c:legend>
      <c:legendPos val="r"/>
      <c:layout>
        <c:manualLayout>
          <c:xMode val="edge"/>
          <c:yMode val="edge"/>
          <c:x val="0.72206163868336593"/>
          <c:y val="8.6987256812535524E-2"/>
          <c:w val="0.16573513935504774"/>
          <c:h val="9.9460523384826249E-2"/>
        </c:manualLayout>
      </c:layout>
      <c:txPr>
        <a:bodyPr/>
        <a:lstStyle/>
        <a:p>
          <a:pPr>
            <a:defRPr>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solidFill>
                  <a:schemeClr val="dk1"/>
                </a:solidFill>
                <a:latin typeface="+mn-lt"/>
                <a:ea typeface="+mn-ea"/>
                <a:cs typeface="+mn-cs"/>
              </a:defRPr>
            </a:pPr>
            <a:r>
              <a:rPr lang="ru-RU" b="1" dirty="0">
                <a:solidFill>
                  <a:schemeClr val="dk1"/>
                </a:solidFill>
                <a:latin typeface="Times New Roman" pitchFamily="18" charset="0"/>
                <a:ea typeface="+mn-ea"/>
                <a:cs typeface="Times New Roman" pitchFamily="18" charset="0"/>
              </a:rPr>
              <a:t>Динамика доходов консолидированного  и районного бюджета  Белокалитвинского района</a:t>
            </a:r>
          </a:p>
        </c:rich>
      </c:tx>
      <c:layout/>
      <c:spPr>
        <a:solidFill>
          <a:schemeClr val="lt1"/>
        </a:solidFill>
        <a:ln w="40000" cap="flat" cmpd="sng" algn="ctr">
          <a:solidFill>
            <a:schemeClr val="accent1"/>
          </a:solidFill>
          <a:prstDash val="solid"/>
        </a:ln>
        <a:effectLst/>
      </c:spPr>
    </c:title>
    <c:view3D>
      <c:depthPercent val="100"/>
      <c:rAngAx val="1"/>
    </c:view3D>
    <c:plotArea>
      <c:layout>
        <c:manualLayout>
          <c:layoutTarget val="inner"/>
          <c:xMode val="edge"/>
          <c:yMode val="edge"/>
          <c:x val="0.16910105768636843"/>
          <c:y val="0.16165120050307213"/>
          <c:w val="0.69544968884976566"/>
          <c:h val="0.64156941540126955"/>
        </c:manualLayout>
      </c:layout>
      <c:bar3DChart>
        <c:barDir val="col"/>
        <c:grouping val="clustered"/>
        <c:ser>
          <c:idx val="2"/>
          <c:order val="2"/>
          <c:tx>
            <c:strRef>
              <c:f>'конс. и рай.'!$B$3</c:f>
            </c:strRef>
          </c:tx>
          <c:dLbls>
            <c:showVal val="1"/>
          </c:dLbls>
          <c:cat>
            <c:multiLvlStrRef>
              <c:f>'конс. и рай.'!$A$6:$A$8</c:f>
            </c:multiLvlStrRef>
          </c:cat>
          <c:val>
            <c:numRef>
              <c:f>'конс. и рай.'!$B$6:$B$8</c:f>
            </c:numRef>
          </c:val>
        </c:ser>
        <c:ser>
          <c:idx val="3"/>
          <c:order val="3"/>
          <c:tx>
            <c:strRef>
              <c:f>'конс. и рай.'!$C$3</c:f>
            </c:strRef>
          </c:tx>
          <c:dLbls>
            <c:showVal val="1"/>
          </c:dLbls>
          <c:cat>
            <c:multiLvlStrRef>
              <c:f>'конс. и рай.'!$A$6:$A$8</c:f>
            </c:multiLvlStrRef>
          </c:cat>
          <c:val>
            <c:numRef>
              <c:f>'конс. и рай.'!$C$6:$C$8</c:f>
            </c:numRef>
          </c:val>
        </c:ser>
        <c:ser>
          <c:idx val="0"/>
          <c:order val="0"/>
          <c:tx>
            <c:strRef>
              <c:f>'[БдГ.xls]конс. и рай.'!$B$3</c:f>
              <c:strCache>
                <c:ptCount val="1"/>
                <c:pt idx="0">
                  <c:v>консолидированный бюджет района (млн.руб.)</c:v>
                </c:pt>
              </c:strCache>
            </c:strRef>
          </c:tx>
          <c:dLbls>
            <c:dLbl>
              <c:idx val="0"/>
              <c:layout>
                <c:manualLayout>
                  <c:x val="-2.0715391579151632E-17"/>
                  <c:y val="-7.8662733529990536E-3"/>
                </c:manualLayout>
              </c:layout>
              <c:showVal val="1"/>
            </c:dLbl>
            <c:dLbl>
              <c:idx val="1"/>
              <c:layout>
                <c:manualLayout>
                  <c:x val="3.5555555555555679E-3"/>
                  <c:y val="-4.0404040404040394E-2"/>
                </c:manualLayout>
              </c:layout>
              <c:showVal val="1"/>
            </c:dLbl>
            <c:dLbl>
              <c:idx val="2"/>
              <c:layout>
                <c:manualLayout>
                  <c:x val="2.2598870056497202E-3"/>
                  <c:y val="-2.3598820058996987E-2"/>
                </c:manualLayout>
              </c:layout>
              <c:showVal val="1"/>
            </c:dLbl>
            <c:spPr>
              <a:ln>
                <a:prstDash val="solid"/>
              </a:ln>
            </c:spPr>
            <c:txPr>
              <a:bodyPr/>
              <a:lstStyle/>
              <a:p>
                <a:pPr>
                  <a:defRPr sz="1600" b="1" i="0" u="none" strike="noStrike" baseline="0">
                    <a:solidFill>
                      <a:srgbClr val="000000"/>
                    </a:solidFill>
                    <a:latin typeface="Times New Roman" pitchFamily="18" charset="0"/>
                    <a:ea typeface="Calibri"/>
                    <a:cs typeface="Times New Roman" pitchFamily="18" charset="0"/>
                  </a:defRPr>
                </a:pPr>
                <a:endParaRPr lang="ru-RU"/>
              </a:p>
            </c:txPr>
            <c:showVal val="1"/>
          </c:dLbls>
          <c:cat>
            <c:numRef>
              <c:f>'[БдГ.xls]конс. и рай.'!$A$4:$A$6</c:f>
              <c:numCache>
                <c:formatCode>General</c:formatCode>
                <c:ptCount val="3"/>
                <c:pt idx="0">
                  <c:v>2017</c:v>
                </c:pt>
                <c:pt idx="1">
                  <c:v>2018</c:v>
                </c:pt>
                <c:pt idx="2">
                  <c:v>2019</c:v>
                </c:pt>
              </c:numCache>
            </c:numRef>
          </c:cat>
          <c:val>
            <c:numRef>
              <c:f>'[БдГ.xls]конс. и рай.'!$B$4:$B$6</c:f>
              <c:numCache>
                <c:formatCode>#,##0.0</c:formatCode>
                <c:ptCount val="3"/>
                <c:pt idx="0">
                  <c:v>2735.7</c:v>
                </c:pt>
                <c:pt idx="1">
                  <c:v>2709</c:v>
                </c:pt>
                <c:pt idx="2">
                  <c:v>2770.1</c:v>
                </c:pt>
              </c:numCache>
            </c:numRef>
          </c:val>
        </c:ser>
        <c:ser>
          <c:idx val="1"/>
          <c:order val="1"/>
          <c:tx>
            <c:strRef>
              <c:f>'[БдГ.xls]конс. и рай.'!$C$3</c:f>
              <c:strCache>
                <c:ptCount val="1"/>
                <c:pt idx="0">
                  <c:v>бюджет района (млн.руб.)</c:v>
                </c:pt>
              </c:strCache>
            </c:strRef>
          </c:tx>
          <c:dLbls>
            <c:dLbl>
              <c:idx val="0"/>
              <c:layout>
                <c:manualLayout>
                  <c:x val="3.1638418079096196E-2"/>
                  <c:y val="-2.3598820058996987E-2"/>
                </c:manualLayout>
              </c:layout>
              <c:showVal val="1"/>
            </c:dLbl>
            <c:dLbl>
              <c:idx val="1"/>
              <c:layout>
                <c:manualLayout>
                  <c:x val="3.1638418079096196E-2"/>
                  <c:y val="-1.1799410029498495E-2"/>
                </c:manualLayout>
              </c:layout>
              <c:showVal val="1"/>
            </c:dLbl>
            <c:dLbl>
              <c:idx val="2"/>
              <c:layout>
                <c:manualLayout>
                  <c:x val="3.1638418079096196E-2"/>
                  <c:y val="-7.8662733529990536E-3"/>
                </c:manualLayout>
              </c:layout>
              <c:showVal val="1"/>
            </c:dLbl>
            <c:dLbl>
              <c:idx val="3"/>
              <c:layout>
                <c:manualLayout>
                  <c:x val="3.16384180790963E-2"/>
                  <c:y val="-1.179941002949852E-2"/>
                </c:manualLayout>
              </c:layout>
              <c:showVal val="1"/>
            </c:dLbl>
            <c:dLbl>
              <c:idx val="4"/>
              <c:layout>
                <c:manualLayout>
                  <c:x val="2.9378531073446342E-2"/>
                  <c:y val="-7.8662733529990536E-3"/>
                </c:manualLayout>
              </c:layout>
              <c:showVal val="1"/>
            </c:dLbl>
            <c:dLbl>
              <c:idx val="5"/>
              <c:layout>
                <c:manualLayout>
                  <c:x val="2.9378531073446342E-2"/>
                  <c:y val="-7.8662733529990536E-3"/>
                </c:manualLayout>
              </c:layout>
              <c:showVal val="1"/>
            </c:dLbl>
            <c:txPr>
              <a:bodyPr/>
              <a:lstStyle/>
              <a:p>
                <a:pPr>
                  <a:defRPr sz="1600" b="0" i="0" u="none" strike="noStrike" baseline="0">
                    <a:solidFill>
                      <a:srgbClr val="000000"/>
                    </a:solidFill>
                    <a:latin typeface="Times New Roman" pitchFamily="18" charset="0"/>
                    <a:ea typeface="Calibri"/>
                    <a:cs typeface="Times New Roman" pitchFamily="18" charset="0"/>
                  </a:defRPr>
                </a:pPr>
                <a:endParaRPr lang="ru-RU"/>
              </a:p>
            </c:txPr>
            <c:showVal val="1"/>
          </c:dLbls>
          <c:cat>
            <c:numRef>
              <c:f>'[БдГ.xls]конс. и рай.'!$A$4:$A$6</c:f>
              <c:numCache>
                <c:formatCode>General</c:formatCode>
                <c:ptCount val="3"/>
                <c:pt idx="0">
                  <c:v>2017</c:v>
                </c:pt>
                <c:pt idx="1">
                  <c:v>2018</c:v>
                </c:pt>
                <c:pt idx="2">
                  <c:v>2019</c:v>
                </c:pt>
              </c:numCache>
            </c:numRef>
          </c:cat>
          <c:val>
            <c:numRef>
              <c:f>'[БдГ.xls]конс. и рай.'!$C$4:$C$6</c:f>
              <c:numCache>
                <c:formatCode>#,##0.0</c:formatCode>
                <c:ptCount val="3"/>
                <c:pt idx="0">
                  <c:v>2502.6999999999998</c:v>
                </c:pt>
                <c:pt idx="1">
                  <c:v>2482.9</c:v>
                </c:pt>
                <c:pt idx="2">
                  <c:v>2537.4</c:v>
                </c:pt>
              </c:numCache>
            </c:numRef>
          </c:val>
        </c:ser>
        <c:dLbls>
          <c:showVal val="1"/>
        </c:dLbls>
        <c:shape val="box"/>
        <c:axId val="53856896"/>
        <c:axId val="54411648"/>
        <c:axId val="0"/>
      </c:bar3DChart>
      <c:catAx>
        <c:axId val="53856896"/>
        <c:scaling>
          <c:orientation val="minMax"/>
        </c:scaling>
        <c:axPos val="b"/>
        <c:numFmt formatCode="General" sourceLinked="1"/>
        <c:tickLblPos val="nextTo"/>
        <c:txPr>
          <a:bodyPr rot="0" vert="horz"/>
          <a:lstStyle/>
          <a:p>
            <a:pPr>
              <a:defRPr sz="1600" b="1" i="0" u="none" strike="noStrike" baseline="0">
                <a:solidFill>
                  <a:srgbClr val="000000"/>
                </a:solidFill>
                <a:latin typeface="Times New Roman" pitchFamily="18" charset="0"/>
                <a:ea typeface="Calibri"/>
                <a:cs typeface="Times New Roman" pitchFamily="18" charset="0"/>
              </a:defRPr>
            </a:pPr>
            <a:endParaRPr lang="ru-RU"/>
          </a:p>
        </c:txPr>
        <c:crossAx val="54411648"/>
        <c:crosses val="autoZero"/>
        <c:auto val="1"/>
        <c:lblAlgn val="ctr"/>
        <c:lblOffset val="100"/>
      </c:catAx>
      <c:valAx>
        <c:axId val="54411648"/>
        <c:scaling>
          <c:orientation val="minMax"/>
        </c:scaling>
        <c:axPos val="l"/>
        <c:numFmt formatCode="#,##0.0" sourceLinked="1"/>
        <c:tickLblPos val="nextTo"/>
        <c:txPr>
          <a:bodyPr rot="0" vert="horz"/>
          <a:lstStyle/>
          <a:p>
            <a:pPr>
              <a:defRPr sz="1600" b="0" i="0" u="none" strike="noStrike" baseline="0">
                <a:solidFill>
                  <a:srgbClr val="000000"/>
                </a:solidFill>
                <a:latin typeface="Calibri"/>
                <a:ea typeface="Calibri"/>
                <a:cs typeface="Calibri"/>
              </a:defRPr>
            </a:pPr>
            <a:endParaRPr lang="ru-RU"/>
          </a:p>
        </c:txPr>
        <c:crossAx val="53856896"/>
        <c:crosses val="autoZero"/>
        <c:crossBetween val="between"/>
      </c:valAx>
      <c:spPr>
        <a:noFill/>
        <a:ln w="25400">
          <a:noFill/>
        </a:ln>
      </c:spPr>
    </c:plotArea>
    <c:plotVisOnly val="1"/>
    <c:dispBlanksAs val="gap"/>
  </c:chart>
  <c:txPr>
    <a:bodyPr/>
    <a:lstStyle/>
    <a:p>
      <a:pPr>
        <a:defRPr sz="1600" b="0" i="0" u="none" strike="noStrike" baseline="0">
          <a:solidFill>
            <a:srgbClr val="000000"/>
          </a:solidFill>
          <a:latin typeface="Calibri"/>
          <a:ea typeface="Calibri"/>
          <a:cs typeface="Calibri"/>
        </a:defRPr>
      </a:pPr>
      <a:endParaRPr lang="ru-RU"/>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600">
                <a:solidFill>
                  <a:schemeClr val="lt1"/>
                </a:solidFill>
                <a:latin typeface="Times New Roman" pitchFamily="18" charset="0"/>
                <a:ea typeface="+mn-ea"/>
                <a:cs typeface="Times New Roman" pitchFamily="18" charset="0"/>
              </a:defRPr>
            </a:pPr>
            <a:r>
              <a:rPr lang="ru-RU" sz="1600" b="0" i="0" strike="noStrike">
                <a:solidFill>
                  <a:schemeClr val="lt1"/>
                </a:solidFill>
                <a:latin typeface="Times New Roman" pitchFamily="18" charset="0"/>
                <a:ea typeface="+mn-ea"/>
                <a:cs typeface="Times New Roman" pitchFamily="18" charset="0"/>
              </a:rPr>
              <a:t>Налоговые и неналоговые доходы бюджета Белокалитвинского района</a:t>
            </a:r>
          </a:p>
          <a:p>
            <a:pPr>
              <a:defRPr sz="1600">
                <a:solidFill>
                  <a:schemeClr val="lt1"/>
                </a:solidFill>
                <a:latin typeface="Times New Roman" pitchFamily="18" charset="0"/>
                <a:ea typeface="+mn-ea"/>
                <a:cs typeface="Times New Roman" pitchFamily="18" charset="0"/>
              </a:defRPr>
            </a:pPr>
            <a:r>
              <a:rPr lang="ru-RU" sz="1600" b="0" i="0" strike="noStrike">
                <a:solidFill>
                  <a:schemeClr val="lt1"/>
                </a:solidFill>
                <a:latin typeface="Times New Roman" pitchFamily="18" charset="0"/>
                <a:ea typeface="+mn-ea"/>
                <a:cs typeface="Times New Roman" pitchFamily="18" charset="0"/>
              </a:rPr>
              <a:t>(тыс. руб.)</a:t>
            </a:r>
          </a:p>
        </c:rich>
      </c:tx>
      <c:layout/>
      <c:spPr>
        <a:solidFill>
          <a:schemeClr val="accent1"/>
        </a:solidFill>
        <a:ln w="40000" cap="flat" cmpd="sng" algn="ctr">
          <a:solidFill>
            <a:schemeClr val="accent1">
              <a:shade val="50000"/>
            </a:schemeClr>
          </a:solidFill>
          <a:prstDash val="solid"/>
        </a:ln>
        <a:effectLst/>
      </c:spPr>
    </c:title>
    <c:view3D>
      <c:depthPercent val="100"/>
      <c:rAngAx val="1"/>
    </c:view3D>
    <c:sideWall>
      <c:spPr>
        <a:blipFill>
          <a:blip xmlns:r="http://schemas.openxmlformats.org/officeDocument/2006/relationships" r:embed="rId1"/>
          <a:stretch>
            <a:fillRect/>
          </a:stretch>
        </a:blipFill>
      </c:spPr>
    </c:sideWall>
    <c:backWall>
      <c:spPr>
        <a:blipFill>
          <a:blip xmlns:r="http://schemas.openxmlformats.org/officeDocument/2006/relationships" r:embed="rId1"/>
          <a:stretch>
            <a:fillRect/>
          </a:stretch>
        </a:blipFill>
      </c:spPr>
    </c:backWall>
    <c:plotArea>
      <c:layout/>
      <c:bar3DChart>
        <c:barDir val="col"/>
        <c:grouping val="clustered"/>
        <c:ser>
          <c:idx val="0"/>
          <c:order val="1"/>
          <c:dLbls>
            <c:showVal val="1"/>
          </c:dLbls>
          <c:cat>
            <c:multiLvlStrRef>
              <c:f>'соб.доходы14-16'!$A$4:$A$6</c:f>
            </c:multiLvlStrRef>
          </c:cat>
          <c:val>
            <c:numRef>
              <c:f>'соб.доходы14-16'!$B$4:$B$6</c:f>
            </c:numRef>
          </c:val>
        </c:ser>
        <c:ser>
          <c:idx val="1"/>
          <c:order val="0"/>
          <c:spPr>
            <a:blipFill>
              <a:blip xmlns:r="http://schemas.openxmlformats.org/officeDocument/2006/relationships" r:embed="rId1"/>
              <a:stretch>
                <a:fillRect/>
              </a:stretch>
            </a:blipFill>
            <a:ln w="40000" cap="flat" cmpd="sng" algn="ctr">
              <a:solidFill>
                <a:schemeClr val="accent1">
                  <a:shade val="50000"/>
                </a:schemeClr>
              </a:solidFill>
              <a:prstDash val="solid"/>
            </a:ln>
            <a:effectLst/>
          </c:spPr>
          <c:dLbls>
            <c:dLbl>
              <c:idx val="0"/>
              <c:layout>
                <c:manualLayout>
                  <c:x val="1.2006974401412927E-2"/>
                  <c:y val="-4.3138253119009352E-2"/>
                </c:manualLayout>
              </c:layout>
              <c:showVal val="1"/>
            </c:dLbl>
            <c:dLbl>
              <c:idx val="1"/>
              <c:layout>
                <c:manualLayout>
                  <c:x val="1.4304925309181225E-2"/>
                  <c:y val="-3.1589224959147497E-2"/>
                </c:manualLayout>
              </c:layout>
              <c:showVal val="1"/>
            </c:dLbl>
            <c:dLbl>
              <c:idx val="2"/>
              <c:layout>
                <c:manualLayout>
                  <c:x val="-7.593878963908971E-3"/>
                  <c:y val="-3.1281633982209109E-2"/>
                </c:manualLayout>
              </c:layout>
              <c:showVal val="1"/>
            </c:dLbl>
            <c:dLbl>
              <c:idx val="3"/>
              <c:layout>
                <c:manualLayout>
                  <c:x val="1.1346451420954811E-2"/>
                  <c:y val="-7.3555982336057004E-3"/>
                </c:manualLayout>
              </c:layout>
              <c:showVal val="1"/>
            </c:dLbl>
            <c:dLbl>
              <c:idx val="4"/>
              <c:layout>
                <c:manualLayout>
                  <c:x val="1.3863271743045188E-2"/>
                  <c:y val="1.0606453633186489E-2"/>
                </c:manualLayout>
              </c:layout>
              <c:showVal val="1"/>
            </c:dLbl>
            <c:spPr>
              <a:solidFill>
                <a:schemeClr val="bg1"/>
              </a:solidFill>
            </c:spPr>
            <c:txPr>
              <a:bodyPr/>
              <a:lstStyle/>
              <a:p>
                <a:pPr>
                  <a:defRPr sz="1400" b="1" i="0" u="none" strike="noStrike" baseline="0">
                    <a:solidFill>
                      <a:srgbClr val="000000"/>
                    </a:solidFill>
                    <a:latin typeface="Times New Roman" pitchFamily="18" charset="0"/>
                    <a:ea typeface="Calibri"/>
                    <a:cs typeface="Times New Roman" pitchFamily="18" charset="0"/>
                  </a:defRPr>
                </a:pPr>
                <a:endParaRPr lang="ru-RU"/>
              </a:p>
            </c:txPr>
            <c:showVal val="1"/>
          </c:dLbls>
          <c:cat>
            <c:strRef>
              <c:f>'[БдГ.xls]соб.доходы15-19'!$A$4:$A$8</c:f>
              <c:strCache>
                <c:ptCount val="5"/>
                <c:pt idx="0">
                  <c:v>Факт 2015 года</c:v>
                </c:pt>
                <c:pt idx="1">
                  <c:v>Бюджетные назначения 2016 года</c:v>
                </c:pt>
                <c:pt idx="2">
                  <c:v>Проект 2017 года</c:v>
                </c:pt>
                <c:pt idx="3">
                  <c:v>Проект 2018 года</c:v>
                </c:pt>
                <c:pt idx="4">
                  <c:v>Проект 2019 года</c:v>
                </c:pt>
              </c:strCache>
            </c:strRef>
          </c:cat>
          <c:val>
            <c:numRef>
              <c:f>'[БдГ.xls]соб.доходы15-19'!$B$4:$B$8</c:f>
              <c:numCache>
                <c:formatCode>#,##0.0</c:formatCode>
                <c:ptCount val="5"/>
                <c:pt idx="0">
                  <c:v>349584.3</c:v>
                </c:pt>
                <c:pt idx="1">
                  <c:v>407295.1</c:v>
                </c:pt>
                <c:pt idx="2">
                  <c:v>415720.7</c:v>
                </c:pt>
                <c:pt idx="3">
                  <c:v>475107.4</c:v>
                </c:pt>
                <c:pt idx="4">
                  <c:v>494105.3</c:v>
                </c:pt>
              </c:numCache>
            </c:numRef>
          </c:val>
        </c:ser>
        <c:dLbls>
          <c:showVal val="1"/>
        </c:dLbls>
        <c:shape val="cylinder"/>
        <c:axId val="54446336"/>
        <c:axId val="54456320"/>
        <c:axId val="0"/>
      </c:bar3DChart>
      <c:catAx>
        <c:axId val="54446336"/>
        <c:scaling>
          <c:orientation val="minMax"/>
        </c:scaling>
        <c:delete val="1"/>
        <c:axPos val="b"/>
        <c:numFmt formatCode="General" sourceLinked="1"/>
        <c:tickLblPos val="nextTo"/>
        <c:crossAx val="54456320"/>
        <c:crosses val="autoZero"/>
        <c:auto val="1"/>
        <c:lblAlgn val="ctr"/>
        <c:lblOffset val="100"/>
      </c:catAx>
      <c:valAx>
        <c:axId val="54456320"/>
        <c:scaling>
          <c:orientation val="minMax"/>
        </c:scaling>
        <c:delete val="1"/>
        <c:axPos val="l"/>
        <c:numFmt formatCode="#,##0.0" sourceLinked="1"/>
        <c:tickLblPos val="nextTo"/>
        <c:crossAx val="54446336"/>
        <c:crosses val="autoZero"/>
        <c:crossBetween val="between"/>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ru-RU"/>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a:latin typeface="Times New Roman" pitchFamily="18" charset="0"/>
                <a:cs typeface="Times New Roman" pitchFamily="18" charset="0"/>
              </a:rPr>
              <a:t>Собственные доходы консолидированного  и районного бюджета  Белокалитвинского </a:t>
            </a:r>
            <a:r>
              <a:rPr lang="ru-RU" dirty="0" smtClean="0">
                <a:latin typeface="Times New Roman" pitchFamily="18" charset="0"/>
                <a:cs typeface="Times New Roman" pitchFamily="18" charset="0"/>
              </a:rPr>
              <a:t>района</a:t>
            </a:r>
          </a:p>
          <a:p>
            <a:pPr>
              <a:defRPr/>
            </a:pPr>
            <a:r>
              <a:rPr lang="ru-RU" dirty="0" smtClean="0">
                <a:latin typeface="Times New Roman" pitchFamily="18" charset="0"/>
                <a:cs typeface="Times New Roman" pitchFamily="18" charset="0"/>
              </a:rPr>
              <a:t> (тыс. рублей)</a:t>
            </a:r>
            <a:endParaRPr lang="ru-RU" dirty="0">
              <a:latin typeface="Times New Roman" pitchFamily="18" charset="0"/>
              <a:cs typeface="Times New Roman" pitchFamily="18" charset="0"/>
            </a:endParaRPr>
          </a:p>
        </c:rich>
      </c:tx>
      <c:layout/>
    </c:title>
    <c:view3D>
      <c:depthPercent val="100"/>
      <c:rAngAx val="1"/>
    </c:view3D>
    <c:plotArea>
      <c:layout/>
      <c:bar3DChart>
        <c:barDir val="col"/>
        <c:grouping val="clustered"/>
        <c:ser>
          <c:idx val="2"/>
          <c:order val="2"/>
          <c:tx>
            <c:strRef>
              <c:f>собст.конс.!$B$3</c:f>
            </c:strRef>
          </c:tx>
          <c:dLbls>
            <c:showVal val="1"/>
          </c:dLbls>
          <c:cat>
            <c:multiLvlStrRef>
              <c:f>собст.конс.!$A$6:$A$8</c:f>
            </c:multiLvlStrRef>
          </c:cat>
          <c:val>
            <c:numRef>
              <c:f>собст.конс.!$B$6:$B$8</c:f>
            </c:numRef>
          </c:val>
        </c:ser>
        <c:ser>
          <c:idx val="3"/>
          <c:order val="3"/>
          <c:tx>
            <c:strRef>
              <c:f>собст.конс.!$C$3</c:f>
            </c:strRef>
          </c:tx>
          <c:dLbls>
            <c:showVal val="1"/>
          </c:dLbls>
          <c:cat>
            <c:multiLvlStrRef>
              <c:f>собст.конс.!$A$6:$A$8</c:f>
            </c:multiLvlStrRef>
          </c:cat>
          <c:val>
            <c:numRef>
              <c:f>собст.конс.!$C$6:$C$8</c:f>
            </c:numRef>
          </c:val>
        </c:ser>
        <c:ser>
          <c:idx val="0"/>
          <c:order val="0"/>
          <c:tx>
            <c:strRef>
              <c:f>'[БдГ.xls]собств. конс. и рай.'!$B$3</c:f>
              <c:strCache>
                <c:ptCount val="1"/>
                <c:pt idx="0">
                  <c:v>консолидированный бюджет района (млн.руб.)</c:v>
                </c:pt>
              </c:strCache>
            </c:strRef>
          </c:tx>
          <c:dLbls>
            <c:dLbl>
              <c:idx val="0"/>
              <c:layout>
                <c:manualLayout>
                  <c:x val="-2.8384488541630105E-2"/>
                  <c:y val="-4.0787850571625782E-2"/>
                </c:manualLayout>
              </c:layout>
              <c:showVal val="1"/>
            </c:dLbl>
            <c:dLbl>
              <c:idx val="1"/>
              <c:layout>
                <c:manualLayout>
                  <c:x val="3.5555555555555666E-3"/>
                  <c:y val="-4.0404040404040373E-2"/>
                </c:manualLayout>
              </c:layout>
              <c:showVal val="1"/>
            </c:dLbl>
            <c:dLbl>
              <c:idx val="2"/>
              <c:layout>
                <c:manualLayout>
                  <c:x val="2.2598870056497202E-3"/>
                  <c:y val="-2.3598820058996987E-2"/>
                </c:manualLayout>
              </c:layout>
              <c:showVal val="1"/>
            </c:dLbl>
            <c:spPr>
              <a:solidFill>
                <a:schemeClr val="accent1">
                  <a:lumMod val="60000"/>
                  <a:lumOff val="40000"/>
                </a:schemeClr>
              </a:solidFill>
            </c:spPr>
            <c:txPr>
              <a:bodyPr/>
              <a:lstStyle/>
              <a:p>
                <a:pPr>
                  <a:defRPr>
                    <a:latin typeface="Times New Roman" pitchFamily="18" charset="0"/>
                    <a:cs typeface="Times New Roman" pitchFamily="18" charset="0"/>
                  </a:defRPr>
                </a:pPr>
                <a:endParaRPr lang="ru-RU"/>
              </a:p>
            </c:txPr>
            <c:showVal val="1"/>
          </c:dLbls>
          <c:cat>
            <c:numRef>
              <c:f>'[БдГ.xls]собств. конс. и рай.'!$A$4:$A$6</c:f>
              <c:numCache>
                <c:formatCode>General</c:formatCode>
                <c:ptCount val="3"/>
                <c:pt idx="0">
                  <c:v>2017</c:v>
                </c:pt>
                <c:pt idx="1">
                  <c:v>2018</c:v>
                </c:pt>
                <c:pt idx="2">
                  <c:v>2019</c:v>
                </c:pt>
              </c:numCache>
            </c:numRef>
          </c:cat>
          <c:val>
            <c:numRef>
              <c:f>'[БдГ.xls]собств. конс. и рай.'!$B$4:$B$6</c:f>
              <c:numCache>
                <c:formatCode>#,##0.0</c:formatCode>
                <c:ptCount val="3"/>
                <c:pt idx="0">
                  <c:v>577.29999999999995</c:v>
                </c:pt>
                <c:pt idx="1">
                  <c:v>642</c:v>
                </c:pt>
                <c:pt idx="2">
                  <c:v>667.7</c:v>
                </c:pt>
              </c:numCache>
            </c:numRef>
          </c:val>
        </c:ser>
        <c:ser>
          <c:idx val="1"/>
          <c:order val="1"/>
          <c:tx>
            <c:strRef>
              <c:f>'[БдГ.xls]собств. конс. и рай.'!$C$3</c:f>
              <c:strCache>
                <c:ptCount val="1"/>
                <c:pt idx="0">
                  <c:v>бюджет района (млн.руб.)</c:v>
                </c:pt>
              </c:strCache>
            </c:strRef>
          </c:tx>
          <c:dLbls>
            <c:dLbl>
              <c:idx val="0"/>
              <c:layout>
                <c:manualLayout>
                  <c:x val="3.1638411964914806E-2"/>
                  <c:y val="-5.8715163178707327E-2"/>
                </c:manualLayout>
              </c:layout>
              <c:showVal val="1"/>
            </c:dLbl>
            <c:dLbl>
              <c:idx val="1"/>
              <c:layout>
                <c:manualLayout>
                  <c:x val="2.8650571065795785E-2"/>
                  <c:y val="-3.8136669663308108E-2"/>
                </c:manualLayout>
              </c:layout>
              <c:showVal val="1"/>
            </c:dLbl>
            <c:dLbl>
              <c:idx val="2"/>
              <c:layout>
                <c:manualLayout>
                  <c:x val="2.5662730166676841E-2"/>
                  <c:y val="-3.20089353143658E-2"/>
                </c:manualLayout>
              </c:layout>
              <c:showVal val="1"/>
            </c:dLbl>
            <c:dLbl>
              <c:idx val="3"/>
              <c:layout>
                <c:manualLayout>
                  <c:x val="3.1638418079096252E-2"/>
                  <c:y val="-1.179941002949852E-2"/>
                </c:manualLayout>
              </c:layout>
              <c:showVal val="1"/>
            </c:dLbl>
            <c:dLbl>
              <c:idx val="4"/>
              <c:layout>
                <c:manualLayout>
                  <c:x val="2.9378531073446332E-2"/>
                  <c:y val="-7.8662733529990571E-3"/>
                </c:manualLayout>
              </c:layout>
              <c:showVal val="1"/>
            </c:dLbl>
            <c:dLbl>
              <c:idx val="5"/>
              <c:layout>
                <c:manualLayout>
                  <c:x val="2.9378531073446332E-2"/>
                  <c:y val="-7.8662733529990571E-3"/>
                </c:manualLayout>
              </c:layout>
              <c:showVal val="1"/>
            </c:dLbl>
            <c:spPr>
              <a:solidFill>
                <a:schemeClr val="accent2">
                  <a:lumMod val="60000"/>
                  <a:lumOff val="40000"/>
                </a:schemeClr>
              </a:solidFill>
            </c:spPr>
            <c:txPr>
              <a:bodyPr/>
              <a:lstStyle/>
              <a:p>
                <a:pPr>
                  <a:defRPr>
                    <a:latin typeface="Times New Roman" pitchFamily="18" charset="0"/>
                    <a:cs typeface="Times New Roman" pitchFamily="18" charset="0"/>
                  </a:defRPr>
                </a:pPr>
                <a:endParaRPr lang="ru-RU"/>
              </a:p>
            </c:txPr>
            <c:showVal val="1"/>
          </c:dLbls>
          <c:cat>
            <c:numRef>
              <c:f>'[БдГ.xls]собств. конс. и рай.'!$A$4:$A$6</c:f>
              <c:numCache>
                <c:formatCode>General</c:formatCode>
                <c:ptCount val="3"/>
                <c:pt idx="0">
                  <c:v>2017</c:v>
                </c:pt>
                <c:pt idx="1">
                  <c:v>2018</c:v>
                </c:pt>
                <c:pt idx="2">
                  <c:v>2019</c:v>
                </c:pt>
              </c:numCache>
            </c:numRef>
          </c:cat>
          <c:val>
            <c:numRef>
              <c:f>'[БдГ.xls]собств. конс. и рай.'!$C$4:$C$6</c:f>
              <c:numCache>
                <c:formatCode>#,##0.0</c:formatCode>
                <c:ptCount val="3"/>
                <c:pt idx="0">
                  <c:v>415.7</c:v>
                </c:pt>
                <c:pt idx="1">
                  <c:v>475.1</c:v>
                </c:pt>
                <c:pt idx="2">
                  <c:v>494.1</c:v>
                </c:pt>
              </c:numCache>
            </c:numRef>
          </c:val>
        </c:ser>
        <c:dLbls>
          <c:showVal val="1"/>
        </c:dLbls>
        <c:shape val="cylinder"/>
        <c:axId val="54931840"/>
        <c:axId val="54933376"/>
        <c:axId val="0"/>
      </c:bar3DChart>
      <c:catAx>
        <c:axId val="54931840"/>
        <c:scaling>
          <c:orientation val="minMax"/>
        </c:scaling>
        <c:axPos val="b"/>
        <c:numFmt formatCode="General" sourceLinked="1"/>
        <c:tickLblPos val="nextTo"/>
        <c:txPr>
          <a:bodyPr rot="0" vert="horz"/>
          <a:lstStyle/>
          <a:p>
            <a:pPr>
              <a:defRPr>
                <a:latin typeface="Times New Roman" pitchFamily="18" charset="0"/>
                <a:cs typeface="Times New Roman" pitchFamily="18" charset="0"/>
              </a:defRPr>
            </a:pPr>
            <a:endParaRPr lang="ru-RU"/>
          </a:p>
        </c:txPr>
        <c:crossAx val="54933376"/>
        <c:crosses val="autoZero"/>
        <c:auto val="1"/>
        <c:lblAlgn val="ctr"/>
        <c:lblOffset val="100"/>
      </c:catAx>
      <c:valAx>
        <c:axId val="54933376"/>
        <c:scaling>
          <c:orientation val="minMax"/>
        </c:scaling>
        <c:axPos val="l"/>
        <c:numFmt formatCode="#,##0.0" sourceLinked="1"/>
        <c:tickLblPos val="nextTo"/>
        <c:txPr>
          <a:bodyPr rot="0" vert="horz"/>
          <a:lstStyle/>
          <a:p>
            <a:pPr>
              <a:defRPr>
                <a:latin typeface="Times New Roman" pitchFamily="18" charset="0"/>
                <a:cs typeface="Times New Roman" pitchFamily="18" charset="0"/>
              </a:defRPr>
            </a:pPr>
            <a:endParaRPr lang="ru-RU"/>
          </a:p>
        </c:txPr>
        <c:crossAx val="54931840"/>
        <c:crosses val="autoZero"/>
        <c:crossBetween val="between"/>
      </c:valAx>
    </c:plotArea>
    <c:plotVisOnly val="1"/>
    <c:dispBlanksAs val="gap"/>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600">
                <a:solidFill>
                  <a:schemeClr val="dk1"/>
                </a:solidFill>
                <a:latin typeface="Times New Roman" pitchFamily="18" charset="0"/>
                <a:ea typeface="+mn-ea"/>
                <a:cs typeface="Times New Roman" pitchFamily="18" charset="0"/>
              </a:defRPr>
            </a:pPr>
            <a:r>
              <a:rPr lang="ru-RU" sz="1600" dirty="0">
                <a:solidFill>
                  <a:schemeClr val="dk1"/>
                </a:solidFill>
                <a:latin typeface="Times New Roman" pitchFamily="18" charset="0"/>
                <a:ea typeface="+mn-ea"/>
                <a:cs typeface="Times New Roman" pitchFamily="18" charset="0"/>
              </a:rPr>
              <a:t>Структура налоговых доходов бюджета Белокалитвинского </a:t>
            </a:r>
            <a:r>
              <a:rPr lang="ru-RU" sz="1600" dirty="0" smtClean="0">
                <a:solidFill>
                  <a:schemeClr val="dk1"/>
                </a:solidFill>
                <a:latin typeface="Times New Roman" pitchFamily="18" charset="0"/>
                <a:ea typeface="+mn-ea"/>
                <a:cs typeface="Times New Roman" pitchFamily="18" charset="0"/>
              </a:rPr>
              <a:t>района</a:t>
            </a:r>
          </a:p>
          <a:p>
            <a:pPr>
              <a:defRPr sz="1600">
                <a:solidFill>
                  <a:schemeClr val="dk1"/>
                </a:solidFill>
                <a:latin typeface="Times New Roman" pitchFamily="18" charset="0"/>
                <a:ea typeface="+mn-ea"/>
                <a:cs typeface="Times New Roman" pitchFamily="18" charset="0"/>
              </a:defRPr>
            </a:pPr>
            <a:r>
              <a:rPr lang="ru-RU" sz="1600" dirty="0" smtClean="0">
                <a:solidFill>
                  <a:schemeClr val="dk1"/>
                </a:solidFill>
                <a:latin typeface="Times New Roman" pitchFamily="18" charset="0"/>
                <a:ea typeface="+mn-ea"/>
                <a:cs typeface="Times New Roman" pitchFamily="18" charset="0"/>
              </a:rPr>
              <a:t> </a:t>
            </a:r>
            <a:r>
              <a:rPr lang="ru-RU" sz="1600" dirty="0">
                <a:solidFill>
                  <a:schemeClr val="dk1"/>
                </a:solidFill>
                <a:latin typeface="Times New Roman" pitchFamily="18" charset="0"/>
                <a:ea typeface="+mn-ea"/>
                <a:cs typeface="Times New Roman" pitchFamily="18" charset="0"/>
              </a:rPr>
              <a:t>на 2017 год</a:t>
            </a:r>
          </a:p>
        </c:rich>
      </c:tx>
      <c:layout/>
      <c:spPr>
        <a:solidFill>
          <a:schemeClr val="lt1"/>
        </a:solidFill>
        <a:ln w="40000" cap="flat" cmpd="sng" algn="ctr">
          <a:solidFill>
            <a:schemeClr val="accent1"/>
          </a:solidFill>
          <a:prstDash val="solid"/>
        </a:ln>
        <a:effectLst/>
      </c:spPr>
    </c:title>
    <c:view3D>
      <c:rotX val="40"/>
      <c:rotY val="30"/>
      <c:perspective val="0"/>
    </c:view3D>
    <c:plotArea>
      <c:layout/>
      <c:pie3DChart>
        <c:varyColors val="1"/>
        <c:ser>
          <c:idx val="0"/>
          <c:order val="0"/>
          <c:explosion val="26"/>
          <c:dLbls>
            <c:dLbl>
              <c:idx val="0"/>
              <c:layout>
                <c:manualLayout>
                  <c:x val="-0.24672131513934292"/>
                  <c:y val="-3.9667187419491851E-2"/>
                </c:manualLayout>
              </c:layout>
              <c:showPercent val="1"/>
            </c:dLbl>
            <c:dLbl>
              <c:idx val="1"/>
              <c:layout>
                <c:manualLayout>
                  <c:x val="-4.315136284363405E-2"/>
                  <c:y val="2.4439629435926691E-2"/>
                </c:manualLayout>
              </c:layout>
              <c:showPercent val="1"/>
            </c:dLbl>
            <c:dLbl>
              <c:idx val="2"/>
              <c:layout/>
              <c:tx>
                <c:rich>
                  <a:bodyPr/>
                  <a:lstStyle/>
                  <a:p>
                    <a:r>
                      <a:rPr lang="en-US" smtClean="0"/>
                      <a:t>0</a:t>
                    </a:r>
                    <a:r>
                      <a:rPr lang="ru-RU" smtClean="0"/>
                      <a:t>,5</a:t>
                    </a:r>
                    <a:r>
                      <a:rPr lang="en-US" smtClean="0"/>
                      <a:t>%</a:t>
                    </a:r>
                    <a:endParaRPr lang="en-US"/>
                  </a:p>
                </c:rich>
              </c:tx>
              <c:showPercent val="1"/>
            </c:dLbl>
            <c:dLbl>
              <c:idx val="3"/>
              <c:layout>
                <c:manualLayout>
                  <c:x val="2.9340479997816749E-2"/>
                  <c:y val="-2.6307503252319731E-2"/>
                </c:manualLayout>
              </c:layout>
              <c:showPercent val="1"/>
            </c:dLbl>
            <c:dLbl>
              <c:idx val="4"/>
              <c:layout>
                <c:manualLayout>
                  <c:x val="3.2016832601626022E-2"/>
                  <c:y val="-1.0527817057815024E-2"/>
                </c:manualLayout>
              </c:layout>
              <c:tx>
                <c:rich>
                  <a:bodyPr/>
                  <a:lstStyle/>
                  <a:p>
                    <a:r>
                      <a:rPr lang="en-US" dirty="0" smtClean="0"/>
                      <a:t>0</a:t>
                    </a:r>
                    <a:r>
                      <a:rPr lang="ru-RU" dirty="0" smtClean="0"/>
                      <a:t>,5</a:t>
                    </a:r>
                    <a:r>
                      <a:rPr lang="en-US" dirty="0" smtClean="0"/>
                      <a:t>%</a:t>
                    </a:r>
                    <a:endParaRPr lang="en-US" dirty="0"/>
                  </a:p>
                </c:rich>
              </c:tx>
              <c:showPercent val="1"/>
            </c:dLbl>
            <c:dLbl>
              <c:idx val="5"/>
              <c:layout>
                <c:manualLayout>
                  <c:x val="5.57394659199104E-2"/>
                  <c:y val="1.0613692442865089E-2"/>
                </c:manualLayout>
              </c:layout>
              <c:tx>
                <c:rich>
                  <a:bodyPr/>
                  <a:lstStyle/>
                  <a:p>
                    <a:r>
                      <a:rPr lang="ru-RU" dirty="0" smtClean="0"/>
                      <a:t>4</a:t>
                    </a:r>
                    <a:r>
                      <a:rPr lang="en-US" dirty="0" smtClean="0"/>
                      <a:t>%</a:t>
                    </a:r>
                    <a:endParaRPr lang="en-US" dirty="0"/>
                  </a:p>
                </c:rich>
              </c:tx>
              <c:showPercent val="1"/>
            </c:dLbl>
            <c:txPr>
              <a:bodyPr/>
              <a:lstStyle/>
              <a:p>
                <a:pPr>
                  <a:defRPr sz="1600" b="1" i="0" u="none" strike="noStrike" baseline="0">
                    <a:solidFill>
                      <a:srgbClr val="000000"/>
                    </a:solidFill>
                    <a:latin typeface="Times New Roman" pitchFamily="18" charset="0"/>
                    <a:ea typeface="Calibri"/>
                    <a:cs typeface="Times New Roman" pitchFamily="18" charset="0"/>
                  </a:defRPr>
                </a:pPr>
                <a:endParaRPr lang="ru-RU"/>
              </a:p>
            </c:txPr>
            <c:showPercent val="1"/>
          </c:dLbls>
          <c:cat>
            <c:strRef>
              <c:f>[БдГ.xls]налоговые!$A$15:$A$20</c:f>
              <c:strCache>
                <c:ptCount val="6"/>
                <c:pt idx="0">
                  <c:v>НДФЛ </c:v>
                </c:pt>
                <c:pt idx="1">
                  <c:v>Акцизы </c:v>
                </c:pt>
                <c:pt idx="2">
                  <c:v>ЕСХН</c:v>
                </c:pt>
                <c:pt idx="3">
                  <c:v>ЕНВД</c:v>
                </c:pt>
                <c:pt idx="4">
                  <c:v>ЕНПС</c:v>
                </c:pt>
                <c:pt idx="5">
                  <c:v>Государственная пошлина</c:v>
                </c:pt>
              </c:strCache>
            </c:strRef>
          </c:cat>
          <c:val>
            <c:numRef>
              <c:f>[БдГ.xls]налоговые!$B$15:$B$20</c:f>
              <c:numCache>
                <c:formatCode>#,##0.0</c:formatCode>
                <c:ptCount val="6"/>
                <c:pt idx="0">
                  <c:v>294919.7</c:v>
                </c:pt>
                <c:pt idx="1">
                  <c:v>33647.800000000003</c:v>
                </c:pt>
                <c:pt idx="2" formatCode="General">
                  <c:v>1102.5</c:v>
                </c:pt>
                <c:pt idx="3">
                  <c:v>26863.4</c:v>
                </c:pt>
                <c:pt idx="4">
                  <c:v>1112</c:v>
                </c:pt>
                <c:pt idx="5">
                  <c:v>17533.5</c:v>
                </c:pt>
              </c:numCache>
            </c:numRef>
          </c:val>
        </c:ser>
        <c:ser>
          <c:idx val="1"/>
          <c:order val="1"/>
          <c:dLbls>
            <c:showPercent val="1"/>
          </c:dLbls>
          <c:cat>
            <c:strRef>
              <c:f>[БдГ.xls]налоговые!$A$15:$A$20</c:f>
              <c:strCache>
                <c:ptCount val="6"/>
                <c:pt idx="0">
                  <c:v>НДФЛ </c:v>
                </c:pt>
                <c:pt idx="1">
                  <c:v>Акцизы </c:v>
                </c:pt>
                <c:pt idx="2">
                  <c:v>ЕСХН</c:v>
                </c:pt>
                <c:pt idx="3">
                  <c:v>ЕНВД</c:v>
                </c:pt>
                <c:pt idx="4">
                  <c:v>ЕНПС</c:v>
                </c:pt>
                <c:pt idx="5">
                  <c:v>Государственная пошлина</c:v>
                </c:pt>
              </c:strCache>
            </c:strRef>
          </c:cat>
          <c:val>
            <c:numRef>
              <c:f>[БдГ.xls]налоговые!$C$15:$C$20</c:f>
              <c:numCache>
                <c:formatCode>0.0%</c:formatCode>
                <c:ptCount val="6"/>
                <c:pt idx="0">
                  <c:v>0.85760991445992774</c:v>
                </c:pt>
                <c:pt idx="1">
                  <c:v>9.784591154732851E-2</c:v>
                </c:pt>
                <c:pt idx="2">
                  <c:v>3.2060080445357412E-3</c:v>
                </c:pt>
                <c:pt idx="3">
                  <c:v>7.8117257599620404E-2</c:v>
                </c:pt>
                <c:pt idx="4">
                  <c:v>3.2336335106791436E-3</c:v>
                </c:pt>
                <c:pt idx="5">
                  <c:v>5.0986432697385412E-2</c:v>
                </c:pt>
              </c:numCache>
            </c:numRef>
          </c:val>
        </c:ser>
        <c:dLbls>
          <c:showPercent val="1"/>
        </c:dLbls>
      </c:pie3DChart>
      <c:spPr>
        <a:noFill/>
        <a:ln w="25400">
          <a:noFill/>
        </a:ln>
      </c:spPr>
    </c:plotArea>
    <c:legend>
      <c:legendPos val="t"/>
      <c:layout>
        <c:manualLayout>
          <c:xMode val="edge"/>
          <c:yMode val="edge"/>
          <c:x val="3.1372329440749136E-2"/>
          <c:y val="0.202726526637029"/>
          <c:w val="0.1351868612166722"/>
          <c:h val="0.6708189379807975"/>
        </c:manualLayout>
      </c:layout>
      <c:spPr>
        <a:solidFill>
          <a:schemeClr val="lt1"/>
        </a:solidFill>
        <a:ln w="40000" cap="flat" cmpd="sng" algn="ctr">
          <a:solidFill>
            <a:schemeClr val="accent1"/>
          </a:solidFill>
          <a:prstDash val="solid"/>
        </a:ln>
        <a:effectLst/>
      </c:spPr>
      <c:txPr>
        <a:bodyPr/>
        <a:lstStyle/>
        <a:p>
          <a:pPr rtl="0">
            <a:defRPr b="1">
              <a:solidFill>
                <a:schemeClr val="dk1"/>
              </a:solidFill>
              <a:latin typeface="Times New Roman" pitchFamily="18" charset="0"/>
              <a:ea typeface="+mn-ea"/>
              <a:cs typeface="Times New Roman" pitchFamily="18" charset="0"/>
            </a:defRPr>
          </a:pPr>
          <a:endParaRPr lang="ru-RU"/>
        </a:p>
      </c:txPr>
    </c:legend>
    <c:plotVisOnly val="1"/>
    <c:dispBlanksAs val="zero"/>
  </c:chart>
  <c:txPr>
    <a:bodyPr/>
    <a:lstStyle/>
    <a:p>
      <a:pPr>
        <a:defRPr sz="1000" b="0" i="0" u="none" strike="noStrike" baseline="0">
          <a:solidFill>
            <a:srgbClr val="000000"/>
          </a:solidFill>
          <a:latin typeface="Calibri"/>
          <a:ea typeface="Calibri"/>
          <a:cs typeface="Calibri"/>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37"/>
  <c:chart>
    <c:title>
      <c:tx>
        <c:rich>
          <a:bodyPr/>
          <a:lstStyle/>
          <a:p>
            <a:pPr>
              <a:defRPr>
                <a:solidFill>
                  <a:schemeClr val="lt1"/>
                </a:solidFill>
                <a:latin typeface="Times New Roman" pitchFamily="18" charset="0"/>
                <a:ea typeface="+mn-ea"/>
                <a:cs typeface="Times New Roman" pitchFamily="18" charset="0"/>
              </a:defRPr>
            </a:pPr>
            <a:r>
              <a:rPr lang="ru-RU" sz="1600" b="1" i="0" strike="noStrike" dirty="0">
                <a:solidFill>
                  <a:schemeClr val="lt1"/>
                </a:solidFill>
                <a:latin typeface="Times New Roman" pitchFamily="18" charset="0"/>
                <a:ea typeface="+mn-ea"/>
                <a:cs typeface="Times New Roman" pitchFamily="18" charset="0"/>
              </a:rPr>
              <a:t>Динамика поступлений налога на доходы физических лиц в бюджет Белокалитвинского района     </a:t>
            </a:r>
            <a:r>
              <a:rPr lang="ru-RU" sz="1050" b="0" i="0" strike="noStrike" dirty="0" smtClean="0">
                <a:solidFill>
                  <a:schemeClr val="lt1"/>
                </a:solidFill>
                <a:latin typeface="Times New Roman" pitchFamily="18" charset="0"/>
                <a:ea typeface="+mn-ea"/>
                <a:cs typeface="Times New Roman" pitchFamily="18" charset="0"/>
              </a:rPr>
              <a:t>(тыс. рублей.)</a:t>
            </a:r>
            <a:endParaRPr lang="ru-RU" sz="1050" b="0" i="0" strike="noStrike" dirty="0">
              <a:solidFill>
                <a:schemeClr val="lt1"/>
              </a:solidFill>
              <a:latin typeface="Times New Roman" pitchFamily="18" charset="0"/>
              <a:ea typeface="+mn-ea"/>
              <a:cs typeface="Times New Roman" pitchFamily="18" charset="0"/>
            </a:endParaRPr>
          </a:p>
        </c:rich>
      </c:tx>
      <c:layout/>
      <c:spPr>
        <a:solidFill>
          <a:schemeClr val="accent1"/>
        </a:solidFill>
        <a:ln w="40000" cap="flat" cmpd="sng" algn="ctr">
          <a:solidFill>
            <a:schemeClr val="accent1">
              <a:shade val="50000"/>
            </a:schemeClr>
          </a:solidFill>
          <a:prstDash val="solid"/>
        </a:ln>
        <a:effectLst/>
      </c:spPr>
    </c:title>
    <c:view3D>
      <c:depthPercent val="100"/>
      <c:rAngAx val="1"/>
    </c:view3D>
    <c:sideWall>
      <c:spPr>
        <a:solidFill>
          <a:schemeClr val="tx2">
            <a:lumMod val="60000"/>
            <a:lumOff val="40000"/>
          </a:schemeClr>
        </a:solidFill>
      </c:spPr>
    </c:sideWall>
    <c:backWall>
      <c:spPr>
        <a:solidFill>
          <a:schemeClr val="tx2">
            <a:lumMod val="60000"/>
            <a:lumOff val="40000"/>
          </a:schemeClr>
        </a:solidFill>
      </c:spPr>
    </c:backWall>
    <c:plotArea>
      <c:layout/>
      <c:bar3DChart>
        <c:barDir val="col"/>
        <c:grouping val="stacked"/>
        <c:ser>
          <c:idx val="1"/>
          <c:order val="0"/>
          <c:spPr>
            <a:solidFill>
              <a:schemeClr val="accent1"/>
            </a:solidFill>
            <a:ln w="31800" cap="flat" cmpd="sng" algn="ctr">
              <a:solidFill>
                <a:schemeClr val="lt1"/>
              </a:solidFill>
              <a:prstDash val="solid"/>
            </a:ln>
            <a:effectLst>
              <a:outerShdw blurRad="50800" dist="25000" dir="5400000" rotWithShape="0">
                <a:schemeClr val="accent1">
                  <a:shade val="30000"/>
                  <a:satMod val="150000"/>
                  <a:alpha val="38000"/>
                </a:schemeClr>
              </a:outerShdw>
            </a:effectLst>
          </c:spPr>
          <c:dLbls>
            <c:dLbl>
              <c:idx val="0"/>
              <c:layout>
                <c:manualLayout>
                  <c:x val="1.293734358786547E-2"/>
                  <c:y val="-0.29418657200224302"/>
                </c:manualLayout>
              </c:layout>
              <c:showVal val="1"/>
            </c:dLbl>
            <c:dLbl>
              <c:idx val="1"/>
              <c:layout>
                <c:manualLayout>
                  <c:x val="3.1419764389916516E-4"/>
                  <c:y val="-0.31288002668731291"/>
                </c:manualLayout>
              </c:layout>
              <c:showVal val="1"/>
            </c:dLbl>
            <c:dLbl>
              <c:idx val="2"/>
              <c:layout>
                <c:manualLayout>
                  <c:x val="1.0685161447842338E-2"/>
                  <c:y val="-0.33157373313947497"/>
                </c:manualLayout>
              </c:layout>
              <c:showVal val="1"/>
            </c:dLbl>
            <c:dLbl>
              <c:idx val="3"/>
              <c:layout>
                <c:manualLayout>
                  <c:x val="1.1318897637795283E-2"/>
                  <c:y val="-0.35356432963865275"/>
                </c:manualLayout>
              </c:layout>
              <c:showVal val="1"/>
            </c:dLbl>
            <c:dLbl>
              <c:idx val="4"/>
              <c:layout>
                <c:manualLayout>
                  <c:x val="9.5588414820240494E-3"/>
                  <c:y val="-0.34479351951509629"/>
                </c:manualLayout>
              </c:layout>
              <c:showVal val="1"/>
            </c:dLbl>
            <c:dLbl>
              <c:idx val="5"/>
              <c:layout>
                <c:manualLayout>
                  <c:x val="2.0426661783556192E-3"/>
                  <c:y val="-0.27587479622601252"/>
                </c:manualLayout>
              </c:layout>
              <c:showVal val="1"/>
            </c:dLbl>
            <c:dLbl>
              <c:idx val="6"/>
              <c:layout>
                <c:manualLayout>
                  <c:x val="7.7519379844961578E-3"/>
                  <c:y val="-0.30695468821793137"/>
                </c:manualLayout>
              </c:layout>
              <c:showVal val="1"/>
            </c:dLbl>
            <c:spPr>
              <a:solidFill>
                <a:schemeClr val="accent1">
                  <a:lumMod val="75000"/>
                </a:schemeClr>
              </a:solidFill>
            </c:spPr>
            <c:txPr>
              <a:bodyPr/>
              <a:lstStyle/>
              <a:p>
                <a:pPr>
                  <a:defRPr sz="1400" b="1" i="0" u="none" strike="noStrike" baseline="0">
                    <a:solidFill>
                      <a:schemeClr val="bg1"/>
                    </a:solidFill>
                    <a:latin typeface="Times New Roman" pitchFamily="18" charset="0"/>
                    <a:ea typeface="Calibri"/>
                    <a:cs typeface="Times New Roman" pitchFamily="18" charset="0"/>
                  </a:defRPr>
                </a:pPr>
                <a:endParaRPr lang="ru-RU"/>
              </a:p>
            </c:txPr>
            <c:showVal val="1"/>
          </c:dLbls>
          <c:cat>
            <c:numRef>
              <c:f>[БдГ.xls]НДФЛ!$A$4:$A$8</c:f>
              <c:numCache>
                <c:formatCode>General</c:formatCode>
                <c:ptCount val="5"/>
                <c:pt idx="0">
                  <c:v>2015</c:v>
                </c:pt>
                <c:pt idx="1">
                  <c:v>2016</c:v>
                </c:pt>
                <c:pt idx="2">
                  <c:v>2017</c:v>
                </c:pt>
                <c:pt idx="3">
                  <c:v>2018</c:v>
                </c:pt>
                <c:pt idx="4">
                  <c:v>2019</c:v>
                </c:pt>
              </c:numCache>
            </c:numRef>
          </c:cat>
          <c:val>
            <c:numRef>
              <c:f>[БдГ.xls]НДФЛ!$B$4:$B$8</c:f>
              <c:numCache>
                <c:formatCode>#,##0.0</c:formatCode>
                <c:ptCount val="5"/>
                <c:pt idx="0">
                  <c:v>232.2</c:v>
                </c:pt>
                <c:pt idx="1">
                  <c:v>278</c:v>
                </c:pt>
                <c:pt idx="2">
                  <c:v>294.89999999999969</c:v>
                </c:pt>
                <c:pt idx="3">
                  <c:v>352.2</c:v>
                </c:pt>
                <c:pt idx="4">
                  <c:v>366.5</c:v>
                </c:pt>
              </c:numCache>
            </c:numRef>
          </c:val>
        </c:ser>
        <c:dLbls>
          <c:showVal val="1"/>
        </c:dLbls>
        <c:shape val="pyramid"/>
        <c:axId val="55020160"/>
        <c:axId val="55030144"/>
        <c:axId val="0"/>
      </c:bar3DChart>
      <c:catAx>
        <c:axId val="55020160"/>
        <c:scaling>
          <c:orientation val="minMax"/>
        </c:scaling>
        <c:axPos val="b"/>
        <c:numFmt formatCode="General" sourceLinked="1"/>
        <c:tickLblPos val="nextTo"/>
        <c:txPr>
          <a:bodyPr rot="0" vert="horz"/>
          <a:lstStyle/>
          <a:p>
            <a:pPr>
              <a:defRPr sz="1400" b="1" i="0" u="none" strike="noStrike" baseline="0">
                <a:solidFill>
                  <a:srgbClr val="000000"/>
                </a:solidFill>
                <a:latin typeface="Times New Roman" pitchFamily="18" charset="0"/>
                <a:ea typeface="Calibri"/>
                <a:cs typeface="Times New Roman" pitchFamily="18" charset="0"/>
              </a:defRPr>
            </a:pPr>
            <a:endParaRPr lang="ru-RU"/>
          </a:p>
        </c:txPr>
        <c:crossAx val="55030144"/>
        <c:crosses val="autoZero"/>
        <c:auto val="1"/>
        <c:lblAlgn val="ctr"/>
        <c:lblOffset val="100"/>
      </c:catAx>
      <c:valAx>
        <c:axId val="55030144"/>
        <c:scaling>
          <c:orientation val="minMax"/>
        </c:scaling>
        <c:delete val="1"/>
        <c:axPos val="l"/>
        <c:numFmt formatCode="#,##0.0" sourceLinked="1"/>
        <c:tickLblPos val="nextTo"/>
        <c:crossAx val="55020160"/>
        <c:crosses val="autoZero"/>
        <c:crossBetween val="between"/>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latin typeface="Times New Roman" pitchFamily="18" charset="0"/>
                <a:cs typeface="Times New Roman" pitchFamily="18" charset="0"/>
              </a:defRPr>
            </a:pPr>
            <a:r>
              <a:rPr lang="ru-RU">
                <a:latin typeface="Times New Roman" pitchFamily="18" charset="0"/>
                <a:cs typeface="Times New Roman" pitchFamily="18" charset="0"/>
              </a:rPr>
              <a:t>Безвозмездные поступления из областного бюджета</a:t>
            </a:r>
          </a:p>
        </c:rich>
      </c:tx>
      <c:layout/>
    </c:title>
    <c:plotArea>
      <c:layout>
        <c:manualLayout>
          <c:layoutTarget val="inner"/>
          <c:xMode val="edge"/>
          <c:yMode val="edge"/>
          <c:x val="9.6314035875049525E-2"/>
          <c:y val="9.5413949075303192E-2"/>
          <c:w val="0.88468769124066748"/>
          <c:h val="0.72321554034039681"/>
        </c:manualLayout>
      </c:layout>
      <c:barChart>
        <c:barDir val="col"/>
        <c:grouping val="stacked"/>
        <c:ser>
          <c:idx val="0"/>
          <c:order val="0"/>
          <c:tx>
            <c:strRef>
              <c:f>безвозм.!$A$4</c:f>
              <c:strCache>
                <c:ptCount val="1"/>
                <c:pt idx="0">
                  <c:v>Дотации</c:v>
                </c:pt>
              </c:strCache>
            </c:strRef>
          </c:tx>
          <c:dLbls>
            <c:dLbl>
              <c:idx val="0"/>
              <c:layout>
                <c:manualLayout>
                  <c:x val="0.10692873048427057"/>
                  <c:y val="2.4023855878050242E-3"/>
                </c:manualLayout>
              </c:layout>
              <c:dLblPos val="ctr"/>
              <c:showVal val="1"/>
            </c:dLbl>
            <c:dLbl>
              <c:idx val="1"/>
              <c:layout>
                <c:manualLayout>
                  <c:x val="0.11711241910182005"/>
                  <c:y val="-8.8086453970621435E-17"/>
                </c:manualLayout>
              </c:layout>
              <c:dLblPos val="ctr"/>
              <c:showVal val="1"/>
            </c:dLbl>
            <c:dLbl>
              <c:idx val="2"/>
              <c:layout>
                <c:manualLayout>
                  <c:x val="0.10862601192052868"/>
                  <c:y val="-8.8086453970621435E-17"/>
                </c:manualLayout>
              </c:layout>
              <c:dLblPos val="ctr"/>
              <c:showVal val="1"/>
            </c:dLbl>
            <c:spPr>
              <a:solidFill>
                <a:schemeClr val="accent1">
                  <a:lumMod val="75000"/>
                </a:schemeClr>
              </a:solidFill>
            </c:spPr>
            <c:txPr>
              <a:bodyPr/>
              <a:lstStyle/>
              <a:p>
                <a:pPr>
                  <a:defRPr sz="1200" b="1">
                    <a:solidFill>
                      <a:schemeClr val="bg1"/>
                    </a:solidFill>
                    <a:latin typeface="Times New Roman" pitchFamily="18" charset="0"/>
                    <a:cs typeface="Times New Roman" pitchFamily="18" charset="0"/>
                  </a:defRPr>
                </a:pPr>
                <a:endParaRPr lang="ru-RU"/>
              </a:p>
            </c:txPr>
            <c:dLblPos val="ctr"/>
            <c:showVal val="1"/>
          </c:dLbls>
          <c:cat>
            <c:strRef>
              <c:f>безвозм.!$B$3:$D$3</c:f>
              <c:strCache>
                <c:ptCount val="3"/>
                <c:pt idx="0">
                  <c:v>Проект бюджета на 2017 год (1 чтение)</c:v>
                </c:pt>
                <c:pt idx="1">
                  <c:v>Проект бюджета на 2018 год (1 чтение)</c:v>
                </c:pt>
                <c:pt idx="2">
                  <c:v>Проект бюджета на 2019 год (1 чтение)</c:v>
                </c:pt>
              </c:strCache>
            </c:strRef>
          </c:cat>
          <c:val>
            <c:numRef>
              <c:f>безвозм.!$B$4:$D$4</c:f>
              <c:numCache>
                <c:formatCode>#,##0.0</c:formatCode>
                <c:ptCount val="3"/>
                <c:pt idx="0">
                  <c:v>226809.8</c:v>
                </c:pt>
                <c:pt idx="1">
                  <c:v>109668.6</c:v>
                </c:pt>
                <c:pt idx="2">
                  <c:v>103934.2</c:v>
                </c:pt>
              </c:numCache>
            </c:numRef>
          </c:val>
        </c:ser>
        <c:ser>
          <c:idx val="1"/>
          <c:order val="1"/>
          <c:tx>
            <c:strRef>
              <c:f>безвозм.!$A$5</c:f>
              <c:strCache>
                <c:ptCount val="1"/>
                <c:pt idx="0">
                  <c:v>Субсидии</c:v>
                </c:pt>
              </c:strCache>
            </c:strRef>
          </c:tx>
          <c:dLbls>
            <c:dLbl>
              <c:idx val="0"/>
              <c:layout>
                <c:manualLayout>
                  <c:x val="0.10692873048427057"/>
                  <c:y val="8.8086453970621435E-17"/>
                </c:manualLayout>
              </c:layout>
              <c:dLblPos val="ctr"/>
              <c:showVal val="1"/>
            </c:dLbl>
            <c:dLbl>
              <c:idx val="1"/>
              <c:layout>
                <c:manualLayout>
                  <c:x val="0.12729610771936972"/>
                  <c:y val="-3.12310126414665E-2"/>
                </c:manualLayout>
              </c:layout>
              <c:dLblPos val="ctr"/>
              <c:showVal val="1"/>
            </c:dLbl>
            <c:dLbl>
              <c:idx val="2"/>
              <c:layout>
                <c:manualLayout>
                  <c:x val="0.10862601192052868"/>
                  <c:y val="2.402385587805114E-3"/>
                </c:manualLayout>
              </c:layout>
              <c:dLblPos val="ctr"/>
              <c:showVal val="1"/>
            </c:dLbl>
            <c:spPr>
              <a:solidFill>
                <a:schemeClr val="accent2">
                  <a:lumMod val="40000"/>
                  <a:lumOff val="60000"/>
                </a:schemeClr>
              </a:solidFill>
            </c:spPr>
            <c:txPr>
              <a:bodyPr/>
              <a:lstStyle/>
              <a:p>
                <a:pPr>
                  <a:defRPr sz="1200" b="1">
                    <a:latin typeface="Times New Roman" pitchFamily="18" charset="0"/>
                    <a:cs typeface="Times New Roman" pitchFamily="18" charset="0"/>
                  </a:defRPr>
                </a:pPr>
                <a:endParaRPr lang="ru-RU"/>
              </a:p>
            </c:txPr>
            <c:dLblPos val="ctr"/>
            <c:showVal val="1"/>
          </c:dLbls>
          <c:cat>
            <c:strRef>
              <c:f>безвозм.!$B$3:$D$3</c:f>
              <c:strCache>
                <c:ptCount val="3"/>
                <c:pt idx="0">
                  <c:v>Проект бюджета на 2017 год (1 чтение)</c:v>
                </c:pt>
                <c:pt idx="1">
                  <c:v>Проект бюджета на 2018 год (1 чтение)</c:v>
                </c:pt>
                <c:pt idx="2">
                  <c:v>Проект бюджета на 2019 год (1 чтение)</c:v>
                </c:pt>
              </c:strCache>
            </c:strRef>
          </c:cat>
          <c:val>
            <c:numRef>
              <c:f>безвозм.!$B$5:$D$5</c:f>
              <c:numCache>
                <c:formatCode>#,##0.0</c:formatCode>
                <c:ptCount val="3"/>
                <c:pt idx="0">
                  <c:v>299214.2</c:v>
                </c:pt>
                <c:pt idx="1">
                  <c:v>312510.8</c:v>
                </c:pt>
                <c:pt idx="2">
                  <c:v>300095.59999999998</c:v>
                </c:pt>
              </c:numCache>
            </c:numRef>
          </c:val>
        </c:ser>
        <c:ser>
          <c:idx val="2"/>
          <c:order val="2"/>
          <c:tx>
            <c:strRef>
              <c:f>безвозм.!$A$6</c:f>
              <c:strCache>
                <c:ptCount val="1"/>
                <c:pt idx="0">
                  <c:v>Субвенции</c:v>
                </c:pt>
              </c:strCache>
            </c:strRef>
          </c:tx>
          <c:dLbls>
            <c:dLbl>
              <c:idx val="0"/>
              <c:layout>
                <c:manualLayout>
                  <c:x val="0.11371785622930349"/>
                  <c:y val="-4.804771175610228E-3"/>
                </c:manualLayout>
              </c:layout>
              <c:dLblPos val="ctr"/>
              <c:showVal val="1"/>
            </c:dLbl>
            <c:dLbl>
              <c:idx val="1"/>
              <c:layout>
                <c:manualLayout>
                  <c:x val="0.11541513766556175"/>
                  <c:y val="-1.6816699114635798E-2"/>
                </c:manualLayout>
              </c:layout>
              <c:dLblPos val="ctr"/>
              <c:showVal val="1"/>
            </c:dLbl>
            <c:dLbl>
              <c:idx val="2"/>
              <c:layout>
                <c:manualLayout>
                  <c:x val="0.10326674555238767"/>
                  <c:y val="-1.4414313526830667E-2"/>
                </c:manualLayout>
              </c:layout>
              <c:dLblPos val="ctr"/>
              <c:showVal val="1"/>
            </c:dLbl>
            <c:spPr>
              <a:solidFill>
                <a:schemeClr val="accent3">
                  <a:lumMod val="75000"/>
                </a:schemeClr>
              </a:solidFill>
            </c:spPr>
            <c:txPr>
              <a:bodyPr/>
              <a:lstStyle/>
              <a:p>
                <a:pPr>
                  <a:defRPr sz="1200" b="1">
                    <a:latin typeface="Times New Roman" pitchFamily="18" charset="0"/>
                    <a:cs typeface="Times New Roman" pitchFamily="18" charset="0"/>
                  </a:defRPr>
                </a:pPr>
                <a:endParaRPr lang="ru-RU"/>
              </a:p>
            </c:txPr>
            <c:dLblPos val="ctr"/>
            <c:showVal val="1"/>
          </c:dLbls>
          <c:cat>
            <c:strRef>
              <c:f>безвозм.!$B$3:$D$3</c:f>
              <c:strCache>
                <c:ptCount val="3"/>
                <c:pt idx="0">
                  <c:v>Проект бюджета на 2017 год (1 чтение)</c:v>
                </c:pt>
                <c:pt idx="1">
                  <c:v>Проект бюджета на 2018 год (1 чтение)</c:v>
                </c:pt>
                <c:pt idx="2">
                  <c:v>Проект бюджета на 2019 год (1 чтение)</c:v>
                </c:pt>
              </c:strCache>
            </c:strRef>
          </c:cat>
          <c:val>
            <c:numRef>
              <c:f>безвозм.!$B$6:$D$6</c:f>
              <c:numCache>
                <c:formatCode>#,##0.0</c:formatCode>
                <c:ptCount val="3"/>
                <c:pt idx="0">
                  <c:v>1537896.3</c:v>
                </c:pt>
                <c:pt idx="1">
                  <c:v>1562425.2</c:v>
                </c:pt>
                <c:pt idx="2">
                  <c:v>1615892.9</c:v>
                </c:pt>
              </c:numCache>
            </c:numRef>
          </c:val>
        </c:ser>
        <c:ser>
          <c:idx val="3"/>
          <c:order val="3"/>
          <c:tx>
            <c:strRef>
              <c:f>безвозм.!$A$7</c:f>
              <c:strCache>
                <c:ptCount val="1"/>
                <c:pt idx="0">
                  <c:v>Иные межбюджетные трансферты</c:v>
                </c:pt>
              </c:strCache>
            </c:strRef>
          </c:tx>
          <c:dLbls>
            <c:dLbl>
              <c:idx val="0"/>
              <c:layout>
                <c:manualLayout>
                  <c:x val="0.10150611676173669"/>
                  <c:y val="6.802723662098227E-3"/>
                </c:manualLayout>
              </c:layout>
              <c:dLblPos val="ctr"/>
              <c:showVal val="1"/>
            </c:dLbl>
            <c:dLbl>
              <c:idx val="1"/>
              <c:layout>
                <c:manualLayout>
                  <c:x val="9.3350478994204497E-2"/>
                  <c:y val="-2.402385587805114E-3"/>
                </c:manualLayout>
              </c:layout>
              <c:dLblPos val="ctr"/>
              <c:showVal val="1"/>
            </c:dLbl>
            <c:dLbl>
              <c:idx val="2"/>
              <c:layout>
                <c:manualLayout>
                  <c:x val="0.10353416761175382"/>
                  <c:y val="-7.2071567634153398E-3"/>
                </c:manualLayout>
              </c:layout>
              <c:dLblPos val="ctr"/>
              <c:showVal val="1"/>
            </c:dLbl>
            <c:spPr>
              <a:solidFill>
                <a:schemeClr val="accent4">
                  <a:lumMod val="60000"/>
                  <a:lumOff val="40000"/>
                </a:schemeClr>
              </a:solidFill>
            </c:spPr>
            <c:txPr>
              <a:bodyPr/>
              <a:lstStyle/>
              <a:p>
                <a:pPr>
                  <a:defRPr sz="1200" b="1">
                    <a:latin typeface="Times New Roman" pitchFamily="18" charset="0"/>
                    <a:cs typeface="Times New Roman" pitchFamily="18" charset="0"/>
                  </a:defRPr>
                </a:pPr>
                <a:endParaRPr lang="ru-RU"/>
              </a:p>
            </c:txPr>
            <c:dLblPos val="ctr"/>
            <c:showVal val="1"/>
          </c:dLbls>
          <c:cat>
            <c:strRef>
              <c:f>безвозм.!$B$3:$D$3</c:f>
              <c:strCache>
                <c:ptCount val="3"/>
                <c:pt idx="0">
                  <c:v>Проект бюджета на 2017 год (1 чтение)</c:v>
                </c:pt>
                <c:pt idx="1">
                  <c:v>Проект бюджета на 2018 год (1 чтение)</c:v>
                </c:pt>
                <c:pt idx="2">
                  <c:v>Проект бюджета на 2019 год (1 чтение)</c:v>
                </c:pt>
              </c:strCache>
            </c:strRef>
          </c:cat>
          <c:val>
            <c:numRef>
              <c:f>безвозм.!$B$7:$D$7</c:f>
              <c:numCache>
                <c:formatCode>#,##0.0</c:formatCode>
                <c:ptCount val="3"/>
                <c:pt idx="0">
                  <c:v>23062.9</c:v>
                </c:pt>
                <c:pt idx="1">
                  <c:v>23207.599999999944</c:v>
                </c:pt>
                <c:pt idx="2">
                  <c:v>23412.7</c:v>
                </c:pt>
              </c:numCache>
            </c:numRef>
          </c:val>
        </c:ser>
        <c:dLbls>
          <c:showVal val="1"/>
        </c:dLbls>
        <c:overlap val="100"/>
        <c:axId val="55050624"/>
        <c:axId val="55052160"/>
      </c:barChart>
      <c:catAx>
        <c:axId val="55050624"/>
        <c:scaling>
          <c:orientation val="minMax"/>
        </c:scaling>
        <c:delete val="1"/>
        <c:axPos val="b"/>
        <c:numFmt formatCode="General" sourceLinked="1"/>
        <c:tickLblPos val="nextTo"/>
        <c:crossAx val="55052160"/>
        <c:crosses val="autoZero"/>
        <c:auto val="1"/>
        <c:lblAlgn val="ctr"/>
        <c:lblOffset val="100"/>
      </c:catAx>
      <c:valAx>
        <c:axId val="55052160"/>
        <c:scaling>
          <c:orientation val="minMax"/>
        </c:scaling>
        <c:axPos val="l"/>
        <c:majorGridlines/>
        <c:numFmt formatCode="#,##0.0" sourceLinked="1"/>
        <c:tickLblPos val="nextTo"/>
        <c:txPr>
          <a:bodyPr/>
          <a:lstStyle/>
          <a:p>
            <a:pPr>
              <a:defRPr>
                <a:latin typeface="Times New Roman" pitchFamily="18" charset="0"/>
                <a:cs typeface="Times New Roman" pitchFamily="18" charset="0"/>
              </a:defRPr>
            </a:pPr>
            <a:endParaRPr lang="ru-RU"/>
          </a:p>
        </c:txPr>
        <c:crossAx val="55050624"/>
        <c:crosses val="autoZero"/>
        <c:crossBetween val="between"/>
      </c:valAx>
    </c:plotArea>
    <c:legend>
      <c:legendPos val="b"/>
      <c:layout/>
      <c:txPr>
        <a:bodyPr/>
        <a:lstStyle/>
        <a:p>
          <a:pPr>
            <a:defRPr sz="1400" b="1">
              <a:latin typeface="Times New Roman" pitchFamily="18" charset="0"/>
              <a:cs typeface="Times New Roman" pitchFamily="18" charset="0"/>
            </a:defRPr>
          </a:pPr>
          <a:endParaRPr lang="ru-RU"/>
        </a:p>
      </c:txPr>
    </c:legend>
    <c:plotVisOnly val="1"/>
    <c:dispBlanksAs val="gap"/>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13194444444444467"/>
          <c:y val="0.26580781085462668"/>
          <c:w val="0.62361111111111156"/>
          <c:h val="0.49340460104527523"/>
        </c:manualLayout>
      </c:layout>
      <c:pie3DChart>
        <c:varyColors val="1"/>
        <c:ser>
          <c:idx val="0"/>
          <c:order val="0"/>
          <c:tx>
            <c:strRef>
              <c:f>Лист1!$B$1</c:f>
              <c:strCache>
                <c:ptCount val="1"/>
                <c:pt idx="0">
                  <c:v>тыс. рублей</c:v>
                </c:pt>
              </c:strCache>
            </c:strRef>
          </c:tx>
          <c:explosion val="25"/>
          <c:dPt>
            <c:idx val="0"/>
            <c:spPr>
              <a:solidFill>
                <a:srgbClr val="0070C0"/>
              </a:solidFill>
            </c:spPr>
          </c:dPt>
          <c:dPt>
            <c:idx val="1"/>
            <c:spPr>
              <a:solidFill>
                <a:srgbClr val="7030A0"/>
              </a:solidFill>
            </c:spPr>
          </c:dPt>
          <c:dPt>
            <c:idx val="2"/>
            <c:spPr>
              <a:solidFill>
                <a:srgbClr val="92D050"/>
              </a:solidFill>
            </c:spPr>
          </c:dPt>
          <c:dPt>
            <c:idx val="4"/>
            <c:spPr>
              <a:solidFill>
                <a:srgbClr val="FFFF00"/>
              </a:solidFill>
            </c:spPr>
          </c:dPt>
          <c:dLbls>
            <c:dLbl>
              <c:idx val="0"/>
              <c:layout>
                <c:manualLayout>
                  <c:x val="-5.8919838145231912E-2"/>
                  <c:y val="-0.10853431970355157"/>
                </c:manualLayout>
              </c:layout>
              <c:showPercent val="1"/>
            </c:dLbl>
            <c:dLbl>
              <c:idx val="1"/>
              <c:layout>
                <c:manualLayout>
                  <c:x val="-5.9841972878390305E-2"/>
                  <c:y val="-0.13769857401117538"/>
                </c:manualLayout>
              </c:layout>
              <c:showPercent val="1"/>
            </c:dLbl>
            <c:dLbl>
              <c:idx val="2"/>
              <c:layout>
                <c:manualLayout>
                  <c:x val="-6.2825131233595802E-2"/>
                  <c:y val="-2.8795261361604552E-3"/>
                </c:manualLayout>
              </c:layout>
              <c:showPercent val="1"/>
            </c:dLbl>
            <c:dLbl>
              <c:idx val="3"/>
              <c:layout>
                <c:manualLayout>
                  <c:x val="-3.1325678040244991E-2"/>
                  <c:y val="-7.2212498128905497E-2"/>
                </c:manualLayout>
              </c:layout>
              <c:showPercent val="1"/>
            </c:dLbl>
            <c:dLbl>
              <c:idx val="4"/>
              <c:layout>
                <c:manualLayout>
                  <c:x val="-1.1649606299212653E-2"/>
                  <c:y val="-5.5569180484771254E-2"/>
                </c:manualLayout>
              </c:layout>
              <c:showPercent val="1"/>
            </c:dLbl>
            <c:dLbl>
              <c:idx val="5"/>
              <c:layout>
                <c:manualLayout>
                  <c:x val="-6.7677493438320371E-2"/>
                  <c:y val="-0.13826242210926634"/>
                </c:manualLayout>
              </c:layout>
              <c:showPercent val="1"/>
            </c:dLbl>
            <c:dLbl>
              <c:idx val="6"/>
              <c:layout>
                <c:manualLayout>
                  <c:x val="-3.5119203849518811E-2"/>
                  <c:y val="-9.0465983777748657E-2"/>
                </c:manualLayout>
              </c:layout>
              <c:tx>
                <c:rich>
                  <a:bodyPr/>
                  <a:lstStyle/>
                  <a:p>
                    <a:r>
                      <a:rPr lang="ru-RU" dirty="0" smtClean="0"/>
                      <a:t>1</a:t>
                    </a:r>
                    <a:r>
                      <a:rPr lang="en-US" dirty="0" smtClean="0"/>
                      <a:t>%</a:t>
                    </a:r>
                    <a:endParaRPr lang="en-US" dirty="0"/>
                  </a:p>
                </c:rich>
              </c:tx>
              <c:showPercent val="1"/>
            </c:dLbl>
            <c:dLbl>
              <c:idx val="7"/>
              <c:layout>
                <c:manualLayout>
                  <c:x val="4.3402230971128851E-2"/>
                  <c:y val="-0.11535480995463458"/>
                </c:manualLayout>
              </c:layout>
              <c:tx>
                <c:rich>
                  <a:bodyPr/>
                  <a:lstStyle/>
                  <a:p>
                    <a:r>
                      <a:rPr lang="en-US" dirty="0" smtClean="0"/>
                      <a:t>0</a:t>
                    </a:r>
                    <a:r>
                      <a:rPr lang="ru-RU" dirty="0" smtClean="0"/>
                      <a:t>,5</a:t>
                    </a:r>
                    <a:r>
                      <a:rPr lang="en-US" dirty="0" smtClean="0"/>
                      <a:t>%</a:t>
                    </a:r>
                    <a:endParaRPr lang="en-US" dirty="0"/>
                  </a:p>
                </c:rich>
              </c:tx>
              <c:showPercent val="1"/>
            </c:dLbl>
            <c:dLbl>
              <c:idx val="8"/>
              <c:layout>
                <c:manualLayout>
                  <c:x val="0.11979111986001767"/>
                  <c:y val="-6.2021611004164812E-2"/>
                </c:manualLayout>
              </c:layout>
              <c:tx>
                <c:rich>
                  <a:bodyPr/>
                  <a:lstStyle/>
                  <a:p>
                    <a:r>
                      <a:rPr lang="en-US" dirty="0" smtClean="0"/>
                      <a:t>0</a:t>
                    </a:r>
                    <a:r>
                      <a:rPr lang="ru-RU" dirty="0" smtClean="0"/>
                      <a:t>,4</a:t>
                    </a:r>
                    <a:r>
                      <a:rPr lang="en-US" dirty="0" smtClean="0"/>
                      <a:t>%</a:t>
                    </a:r>
                    <a:endParaRPr lang="en-US" dirty="0"/>
                  </a:p>
                </c:rich>
              </c:tx>
              <c:showPercent val="1"/>
            </c:dLbl>
            <c:dLbl>
              <c:idx val="9"/>
              <c:layout>
                <c:manualLayout>
                  <c:x val="0.17031200787401574"/>
                  <c:y val="1.033441548867E-3"/>
                </c:manualLayout>
              </c:layout>
              <c:tx>
                <c:rich>
                  <a:bodyPr/>
                  <a:lstStyle/>
                  <a:p>
                    <a:r>
                      <a:rPr lang="en-US" dirty="0" smtClean="0"/>
                      <a:t>0</a:t>
                    </a:r>
                    <a:r>
                      <a:rPr lang="ru-RU" dirty="0" smtClean="0"/>
                      <a:t>,1</a:t>
                    </a:r>
                    <a:r>
                      <a:rPr lang="en-US" dirty="0" smtClean="0"/>
                      <a:t>%</a:t>
                    </a:r>
                    <a:endParaRPr lang="en-US" dirty="0"/>
                  </a:p>
                </c:rich>
              </c:tx>
              <c:showPercent val="1"/>
            </c:dLbl>
            <c:numFmt formatCode="0%" sourceLinked="0"/>
            <c:txPr>
              <a:bodyPr/>
              <a:lstStyle/>
              <a:p>
                <a:pPr>
                  <a:defRPr b="1">
                    <a:latin typeface="Times New Roman" pitchFamily="18" charset="0"/>
                    <a:cs typeface="Times New Roman" pitchFamily="18" charset="0"/>
                  </a:defRPr>
                </a:pPr>
                <a:endParaRPr lang="ru-RU"/>
              </a:p>
            </c:txPr>
            <c:showPercent val="1"/>
            <c:showLeaderLines val="1"/>
          </c:dLbls>
          <c:cat>
            <c:strRef>
              <c:f>Лист1!$A$2:$A$11</c:f>
              <c:strCache>
                <c:ptCount val="10"/>
                <c:pt idx="0">
                  <c:v>Образование           </c:v>
                </c:pt>
                <c:pt idx="1">
                  <c:v>Соцполитика         </c:v>
                </c:pt>
                <c:pt idx="2">
                  <c:v>Здравоохранение          </c:v>
                </c:pt>
                <c:pt idx="3">
                  <c:v>Национальная экономика                   </c:v>
                </c:pt>
                <c:pt idx="4">
                  <c:v>Общегосударственные вопросы      </c:v>
                </c:pt>
                <c:pt idx="5">
                  <c:v>ЖКХ                       </c:v>
                </c:pt>
                <c:pt idx="6">
                  <c:v>Культура                                         </c:v>
                </c:pt>
                <c:pt idx="7">
                  <c:v>Физкультура и спорт                               </c:v>
                </c:pt>
                <c:pt idx="8">
                  <c:v>Охрана окружающей среды                 </c:v>
                </c:pt>
                <c:pt idx="9">
                  <c:v>МБТ                                      </c:v>
                </c:pt>
              </c:strCache>
            </c:strRef>
          </c:cat>
          <c:val>
            <c:numRef>
              <c:f>Лист1!$B$2:$B$11</c:f>
              <c:numCache>
                <c:formatCode>General</c:formatCode>
                <c:ptCount val="10"/>
                <c:pt idx="0">
                  <c:v>1168948.1000000001</c:v>
                </c:pt>
                <c:pt idx="1">
                  <c:v>811796.1</c:v>
                </c:pt>
                <c:pt idx="2">
                  <c:v>52199.4</c:v>
                </c:pt>
                <c:pt idx="3">
                  <c:v>90610.7</c:v>
                </c:pt>
                <c:pt idx="4">
                  <c:v>150162.1</c:v>
                </c:pt>
                <c:pt idx="5">
                  <c:v>169961.3</c:v>
                </c:pt>
                <c:pt idx="6">
                  <c:v>42704.7</c:v>
                </c:pt>
                <c:pt idx="7">
                  <c:v>2906.2</c:v>
                </c:pt>
                <c:pt idx="8">
                  <c:v>90.3</c:v>
                </c:pt>
                <c:pt idx="9">
                  <c:v>870</c:v>
                </c:pt>
              </c:numCache>
            </c:numRef>
          </c:val>
        </c:ser>
        <c:dLbls>
          <c:showPercent val="1"/>
        </c:dLbls>
      </c:pie3DChart>
    </c:plotArea>
    <c:legend>
      <c:legendPos val="t"/>
      <c:legendEntry>
        <c:idx val="0"/>
        <c:txPr>
          <a:bodyPr/>
          <a:lstStyle/>
          <a:p>
            <a:pPr>
              <a:defRPr sz="1000" b="1">
                <a:solidFill>
                  <a:schemeClr val="tx1"/>
                </a:solidFill>
                <a:latin typeface="Times New Roman" pitchFamily="18" charset="0"/>
                <a:ea typeface="+mn-ea"/>
                <a:cs typeface="Times New Roman" pitchFamily="18" charset="0"/>
              </a:defRPr>
            </a:pPr>
            <a:endParaRPr lang="ru-RU"/>
          </a:p>
        </c:txPr>
      </c:legendEntry>
      <c:layout>
        <c:manualLayout>
          <c:xMode val="edge"/>
          <c:yMode val="edge"/>
          <c:x val="0.78774453193350868"/>
          <c:y val="6.4007185749101816E-2"/>
          <c:w val="0.21225546806649195"/>
          <c:h val="0.79366975704128062"/>
        </c:manualLayout>
      </c:layout>
      <c:spPr>
        <a:solidFill>
          <a:schemeClr val="lt1"/>
        </a:solidFill>
        <a:ln w="40000" cap="flat" cmpd="sng" algn="ctr">
          <a:solidFill>
            <a:schemeClr val="accent1"/>
          </a:solidFill>
          <a:prstDash val="solid"/>
        </a:ln>
        <a:effectLst/>
      </c:spPr>
      <c:txPr>
        <a:bodyPr/>
        <a:lstStyle/>
        <a:p>
          <a:pPr>
            <a:defRPr sz="1000" b="1">
              <a:solidFill>
                <a:schemeClr val="dk1"/>
              </a:solidFill>
              <a:latin typeface="Times New Roman" pitchFamily="18" charset="0"/>
              <a:ea typeface="+mn-ea"/>
              <a:cs typeface="Times New Roman" pitchFamily="18" charset="0"/>
            </a:defRPr>
          </a:pPr>
          <a:endParaRPr lang="ru-RU"/>
        </a:p>
      </c:txPr>
    </c:legend>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7.7777777777777779E-2"/>
          <c:y val="0.18758578572727089"/>
          <c:w val="0.72447636199579279"/>
          <c:h val="0.5716266261726306"/>
        </c:manualLayout>
      </c:layout>
      <c:pie3DChart>
        <c:varyColors val="1"/>
        <c:ser>
          <c:idx val="0"/>
          <c:order val="0"/>
          <c:tx>
            <c:strRef>
              <c:f>Лист1!$B$1</c:f>
              <c:strCache>
                <c:ptCount val="1"/>
                <c:pt idx="0">
                  <c:v>тыс. рублей</c:v>
                </c:pt>
              </c:strCache>
            </c:strRef>
          </c:tx>
          <c:explosion val="25"/>
          <c:dPt>
            <c:idx val="0"/>
            <c:spPr>
              <a:solidFill>
                <a:srgbClr val="0070C0"/>
              </a:solidFill>
            </c:spPr>
          </c:dPt>
          <c:dPt>
            <c:idx val="1"/>
            <c:spPr>
              <a:solidFill>
                <a:srgbClr val="7030A0"/>
              </a:solidFill>
            </c:spPr>
          </c:dPt>
          <c:dPt>
            <c:idx val="2"/>
            <c:spPr>
              <a:solidFill>
                <a:srgbClr val="92D050"/>
              </a:solidFill>
            </c:spPr>
          </c:dPt>
          <c:dPt>
            <c:idx val="4"/>
            <c:spPr>
              <a:solidFill>
                <a:srgbClr val="FFFF00"/>
              </a:solidFill>
            </c:spPr>
          </c:dPt>
          <c:dLbls>
            <c:dLbl>
              <c:idx val="0"/>
              <c:layout>
                <c:manualLayout>
                  <c:x val="-5.8919838145231912E-2"/>
                  <c:y val="-0.10853431970355158"/>
                </c:manualLayout>
              </c:layout>
              <c:showPercent val="1"/>
            </c:dLbl>
            <c:dLbl>
              <c:idx val="1"/>
              <c:layout>
                <c:manualLayout>
                  <c:x val="-9.6271851620332444E-2"/>
                  <c:y val="-0.16851331118255833"/>
                </c:manualLayout>
              </c:layout>
              <c:showPercent val="1"/>
            </c:dLbl>
            <c:dLbl>
              <c:idx val="2"/>
              <c:layout>
                <c:manualLayout>
                  <c:x val="-6.2825131233595802E-2"/>
                  <c:y val="-2.8795261361604552E-3"/>
                </c:manualLayout>
              </c:layout>
              <c:showPercent val="1"/>
            </c:dLbl>
            <c:dLbl>
              <c:idx val="3"/>
              <c:layout>
                <c:manualLayout>
                  <c:x val="-3.1325678040244991E-2"/>
                  <c:y val="-7.2212498128905511E-2"/>
                </c:manualLayout>
              </c:layout>
              <c:showPercent val="1"/>
            </c:dLbl>
            <c:dLbl>
              <c:idx val="4"/>
              <c:layout>
                <c:manualLayout>
                  <c:x val="-1.1649606299212658E-2"/>
                  <c:y val="-5.5569180484771254E-2"/>
                </c:manualLayout>
              </c:layout>
              <c:tx>
                <c:rich>
                  <a:bodyPr/>
                  <a:lstStyle/>
                  <a:p>
                    <a:r>
                      <a:rPr lang="ru-RU" dirty="0" smtClean="0"/>
                      <a:t>4</a:t>
                    </a:r>
                    <a:r>
                      <a:rPr lang="en-US" dirty="0" smtClean="0"/>
                      <a:t>%</a:t>
                    </a:r>
                    <a:endParaRPr lang="en-US" dirty="0"/>
                  </a:p>
                </c:rich>
              </c:tx>
              <c:showPercent val="1"/>
            </c:dLbl>
            <c:dLbl>
              <c:idx val="5"/>
              <c:layout>
                <c:manualLayout>
                  <c:x val="-6.7677493438320385E-2"/>
                  <c:y val="-0.13826242210926637"/>
                </c:manualLayout>
              </c:layout>
              <c:showPercent val="1"/>
            </c:dLbl>
            <c:dLbl>
              <c:idx val="6"/>
              <c:layout>
                <c:manualLayout>
                  <c:x val="-3.5119203849518811E-2"/>
                  <c:y val="-9.0465983777748657E-2"/>
                </c:manualLayout>
              </c:layout>
              <c:showPercent val="1"/>
            </c:dLbl>
            <c:dLbl>
              <c:idx val="7"/>
              <c:layout>
                <c:manualLayout>
                  <c:x val="4.3402230971128872E-2"/>
                  <c:y val="-0.11535480995463458"/>
                </c:manualLayout>
              </c:layout>
              <c:tx>
                <c:rich>
                  <a:bodyPr/>
                  <a:lstStyle/>
                  <a:p>
                    <a:r>
                      <a:rPr lang="en-US" dirty="0" smtClean="0"/>
                      <a:t>0</a:t>
                    </a:r>
                    <a:r>
                      <a:rPr lang="ru-RU" dirty="0" smtClean="0"/>
                      <a:t>,5</a:t>
                    </a:r>
                    <a:r>
                      <a:rPr lang="en-US" dirty="0" smtClean="0"/>
                      <a:t>%</a:t>
                    </a:r>
                    <a:endParaRPr lang="en-US" dirty="0"/>
                  </a:p>
                </c:rich>
              </c:tx>
              <c:showPercent val="1"/>
            </c:dLbl>
            <c:dLbl>
              <c:idx val="8"/>
              <c:layout>
                <c:manualLayout>
                  <c:x val="0.11979111986001768"/>
                  <c:y val="-6.2021611004164812E-2"/>
                </c:manualLayout>
              </c:layout>
              <c:tx>
                <c:rich>
                  <a:bodyPr/>
                  <a:lstStyle/>
                  <a:p>
                    <a:r>
                      <a:rPr lang="en-US" dirty="0" smtClean="0"/>
                      <a:t>0</a:t>
                    </a:r>
                    <a:r>
                      <a:rPr lang="ru-RU" dirty="0" smtClean="0"/>
                      <a:t>,5</a:t>
                    </a:r>
                    <a:r>
                      <a:rPr lang="en-US" dirty="0" smtClean="0"/>
                      <a:t>%</a:t>
                    </a:r>
                    <a:endParaRPr lang="en-US" dirty="0"/>
                  </a:p>
                </c:rich>
              </c:tx>
              <c:showPercent val="1"/>
            </c:dLbl>
            <c:dLbl>
              <c:idx val="9"/>
              <c:layout>
                <c:manualLayout>
                  <c:x val="0.17031200787401574"/>
                  <c:y val="1.033441548867E-3"/>
                </c:manualLayout>
              </c:layout>
              <c:showPercent val="1"/>
            </c:dLbl>
            <c:numFmt formatCode="0%" sourceLinked="0"/>
            <c:txPr>
              <a:bodyPr/>
              <a:lstStyle/>
              <a:p>
                <a:pPr>
                  <a:defRPr b="1">
                    <a:latin typeface="Times New Roman" pitchFamily="18" charset="0"/>
                    <a:cs typeface="Times New Roman" pitchFamily="18" charset="0"/>
                  </a:defRPr>
                </a:pPr>
                <a:endParaRPr lang="ru-RU"/>
              </a:p>
            </c:txPr>
            <c:showPercent val="1"/>
            <c:showLeaderLines val="1"/>
          </c:dLbls>
          <c:cat>
            <c:strRef>
              <c:f>Лист1!$A$2:$A$10</c:f>
              <c:strCache>
                <c:ptCount val="9"/>
                <c:pt idx="0">
                  <c:v>Образование           </c:v>
                </c:pt>
                <c:pt idx="1">
                  <c:v>Соцполитика         </c:v>
                </c:pt>
                <c:pt idx="2">
                  <c:v>Здравоохранение          </c:v>
                </c:pt>
                <c:pt idx="3">
                  <c:v>Национальная экономика                   </c:v>
                </c:pt>
                <c:pt idx="4">
                  <c:v>Общегосударственные вопросы      </c:v>
                </c:pt>
                <c:pt idx="5">
                  <c:v>ЖКХ                       </c:v>
                </c:pt>
                <c:pt idx="6">
                  <c:v>Культура                                         </c:v>
                </c:pt>
                <c:pt idx="7">
                  <c:v>Физкультура и спорт                               </c:v>
                </c:pt>
                <c:pt idx="8">
                  <c:v>Охрана окружающей среды                 </c:v>
                </c:pt>
              </c:strCache>
            </c:strRef>
          </c:cat>
          <c:val>
            <c:numRef>
              <c:f>Лист1!$B$2:$B$10</c:f>
              <c:numCache>
                <c:formatCode>General</c:formatCode>
                <c:ptCount val="9"/>
                <c:pt idx="0">
                  <c:v>1058655.2</c:v>
                </c:pt>
                <c:pt idx="1">
                  <c:v>829156.1</c:v>
                </c:pt>
                <c:pt idx="2">
                  <c:v>46048.3</c:v>
                </c:pt>
                <c:pt idx="3">
                  <c:v>97870.8</c:v>
                </c:pt>
                <c:pt idx="4">
                  <c:v>121257.4</c:v>
                </c:pt>
                <c:pt idx="5">
                  <c:v>243587</c:v>
                </c:pt>
                <c:pt idx="6">
                  <c:v>67258.100000000006</c:v>
                </c:pt>
                <c:pt idx="7">
                  <c:v>2906.2</c:v>
                </c:pt>
                <c:pt idx="8">
                  <c:v>90.3</c:v>
                </c:pt>
              </c:numCache>
            </c:numRef>
          </c:val>
        </c:ser>
        <c:dLbls>
          <c:showPercent val="1"/>
        </c:dLbls>
      </c:pie3DChart>
    </c:plotArea>
    <c:legend>
      <c:legendPos val="t"/>
      <c:layout>
        <c:manualLayout>
          <c:xMode val="edge"/>
          <c:yMode val="edge"/>
          <c:x val="0.76151505638543082"/>
          <c:y val="1.4411815538615853E-2"/>
          <c:w val="0.21071533245844351"/>
          <c:h val="0.83786558204764361"/>
        </c:manualLayout>
      </c:layout>
      <c:spPr>
        <a:solidFill>
          <a:schemeClr val="lt1"/>
        </a:solidFill>
        <a:ln w="40000" cap="flat" cmpd="sng" algn="ctr">
          <a:solidFill>
            <a:schemeClr val="accent1"/>
          </a:solidFill>
          <a:prstDash val="solid"/>
        </a:ln>
        <a:effectLst/>
      </c:spPr>
      <c:txPr>
        <a:bodyPr/>
        <a:lstStyle/>
        <a:p>
          <a:pPr>
            <a:defRPr sz="1000" b="1">
              <a:solidFill>
                <a:schemeClr val="dk1"/>
              </a:solidFill>
              <a:latin typeface="Times New Roman" pitchFamily="18" charset="0"/>
              <a:ea typeface="+mn-ea"/>
              <a:cs typeface="Times New Roman" pitchFamily="18" charset="0"/>
            </a:defRPr>
          </a:pPr>
          <a:endParaRPr lang="ru-RU"/>
        </a:p>
      </c:txPr>
    </c:legend>
    <c:plotVisOnly val="1"/>
  </c:chart>
  <c:txPr>
    <a:bodyPr/>
    <a:lstStyle/>
    <a:p>
      <a:pPr>
        <a:defRPr sz="1800"/>
      </a:pPr>
      <a:endParaRPr lang="ru-RU"/>
    </a:p>
  </c:txPr>
  <c:externalData r:id="rId1"/>
</c:chartSpace>
</file>

<file path=ppt/drawings/drawing1.xml><?xml version="1.0" encoding="utf-8"?>
<c:userShapes xmlns:c="http://schemas.openxmlformats.org/drawingml/2006/chart">
  <cdr:relSizeAnchor xmlns:cdr="http://schemas.openxmlformats.org/drawingml/2006/chartDrawing">
    <cdr:from>
      <cdr:x>0.07937</cdr:x>
      <cdr:y>0.88462</cdr:y>
    </cdr:from>
    <cdr:to>
      <cdr:x>0.36508</cdr:x>
      <cdr:y>0.9359</cdr:y>
    </cdr:to>
    <cdr:sp macro="" textlink="">
      <cdr:nvSpPr>
        <cdr:cNvPr id="2" name="Прямоугольник 1"/>
        <cdr:cNvSpPr/>
      </cdr:nvSpPr>
      <cdr:spPr>
        <a:xfrm xmlns:a="http://schemas.openxmlformats.org/drawingml/2006/main">
          <a:off x="714380" y="4929222"/>
          <a:ext cx="2571768" cy="285752"/>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ru-RU" dirty="0" smtClean="0"/>
            <a:t>Консолидированный бюджет района</a:t>
          </a:r>
          <a:endParaRPr lang="ru-RU" dirty="0"/>
        </a:p>
      </cdr:txBody>
    </cdr:sp>
  </cdr:relSizeAnchor>
  <cdr:relSizeAnchor xmlns:cdr="http://schemas.openxmlformats.org/drawingml/2006/chartDrawing">
    <cdr:from>
      <cdr:x>0.07937</cdr:x>
      <cdr:y>0.94872</cdr:y>
    </cdr:from>
    <cdr:to>
      <cdr:x>0.37302</cdr:x>
      <cdr:y>1</cdr:y>
    </cdr:to>
    <cdr:sp macro="" textlink="">
      <cdr:nvSpPr>
        <cdr:cNvPr id="3" name="Прямоугольник 2"/>
        <cdr:cNvSpPr/>
      </cdr:nvSpPr>
      <cdr:spPr>
        <a:xfrm xmlns:a="http://schemas.openxmlformats.org/drawingml/2006/main">
          <a:off x="714380" y="5429288"/>
          <a:ext cx="2643206" cy="293079"/>
        </a:xfrm>
        <a:prstGeom xmlns:a="http://schemas.openxmlformats.org/drawingml/2006/main" prst="rect">
          <a:avLst/>
        </a:prstGeom>
        <a:solidFill xmlns:a="http://schemas.openxmlformats.org/drawingml/2006/main">
          <a:schemeClr val="accent2">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ru-RU" dirty="0" smtClean="0">
              <a:solidFill>
                <a:schemeClr val="tx1"/>
              </a:solidFill>
            </a:rPr>
            <a:t>Бюджет района</a:t>
          </a:r>
          <a:endParaRPr lang="ru-RU"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0.45142</cdr:x>
      <cdr:y>0.10459</cdr:y>
    </cdr:from>
    <cdr:to>
      <cdr:x>0.63967</cdr:x>
      <cdr:y>0.21258</cdr:y>
    </cdr:to>
    <cdr:sp macro="" textlink="">
      <cdr:nvSpPr>
        <cdr:cNvPr id="8" name="Овал 7"/>
        <cdr:cNvSpPr/>
      </cdr:nvSpPr>
      <cdr:spPr>
        <a:xfrm xmlns:a="http://schemas.openxmlformats.org/drawingml/2006/main">
          <a:off x="3377775" y="552906"/>
          <a:ext cx="1408571" cy="570879"/>
        </a:xfrm>
        <a:prstGeom xmlns:a="http://schemas.openxmlformats.org/drawingml/2006/main" prst="ellipse">
          <a:avLst/>
        </a:prstGeom>
        <a:ln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wrap="square"/>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ru-RU" b="1" dirty="0">
              <a:latin typeface="Times New Roman" pitchFamily="18" charset="0"/>
              <a:cs typeface="Times New Roman" pitchFamily="18" charset="0"/>
            </a:rPr>
            <a:t>2 007 812,2 тыс. руб.</a:t>
          </a:r>
        </a:p>
      </cdr:txBody>
    </cdr:sp>
  </cdr:relSizeAnchor>
  <cdr:relSizeAnchor xmlns:cdr="http://schemas.openxmlformats.org/drawingml/2006/chartDrawing">
    <cdr:from>
      <cdr:x>0.75423</cdr:x>
      <cdr:y>0.10811</cdr:y>
    </cdr:from>
    <cdr:to>
      <cdr:x>0.94716</cdr:x>
      <cdr:y>0.2161</cdr:y>
    </cdr:to>
    <cdr:sp macro="" textlink="">
      <cdr:nvSpPr>
        <cdr:cNvPr id="12" name="Овал 11"/>
        <cdr:cNvSpPr/>
      </cdr:nvSpPr>
      <cdr:spPr>
        <a:xfrm xmlns:a="http://schemas.openxmlformats.org/drawingml/2006/main">
          <a:off x="5643602" y="571504"/>
          <a:ext cx="1443577" cy="570879"/>
        </a:xfrm>
        <a:prstGeom xmlns:a="http://schemas.openxmlformats.org/drawingml/2006/main" prst="ellipse">
          <a:avLst/>
        </a:prstGeom>
        <a:ln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wrap="square"/>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ru-RU" b="1" dirty="0">
              <a:latin typeface="Times New Roman" pitchFamily="18" charset="0"/>
              <a:cs typeface="Times New Roman" pitchFamily="18" charset="0"/>
            </a:rPr>
            <a:t>2 043 335,4 тыс. руб.</a:t>
          </a:r>
        </a:p>
      </cdr:txBody>
    </cdr:sp>
  </cdr:relSizeAnchor>
  <cdr:relSizeAnchor xmlns:cdr="http://schemas.openxmlformats.org/drawingml/2006/chartDrawing">
    <cdr:from>
      <cdr:x>0.17185</cdr:x>
      <cdr:y>0.09459</cdr:y>
    </cdr:from>
    <cdr:to>
      <cdr:x>0.33665</cdr:x>
      <cdr:y>0.18983</cdr:y>
    </cdr:to>
    <cdr:sp macro="" textlink="">
      <cdr:nvSpPr>
        <cdr:cNvPr id="13" name="Овал 12"/>
        <cdr:cNvSpPr/>
      </cdr:nvSpPr>
      <cdr:spPr>
        <a:xfrm xmlns:a="http://schemas.openxmlformats.org/drawingml/2006/main">
          <a:off x="1285884" y="500066"/>
          <a:ext cx="1233125" cy="503478"/>
        </a:xfrm>
        <a:prstGeom xmlns:a="http://schemas.openxmlformats.org/drawingml/2006/main" prst="ellipse">
          <a:avLst/>
        </a:prstGeom>
        <a:ln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wrap="square"/>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ru-RU" b="1" dirty="0">
              <a:latin typeface="Times New Roman" pitchFamily="18" charset="0"/>
              <a:cs typeface="Times New Roman" pitchFamily="18" charset="0"/>
            </a:rPr>
            <a:t>2 086 </a:t>
          </a:r>
          <a:r>
            <a:rPr lang="ru-RU" b="1" dirty="0" smtClean="0">
              <a:latin typeface="Times New Roman" pitchFamily="18" charset="0"/>
              <a:cs typeface="Times New Roman" pitchFamily="18" charset="0"/>
            </a:rPr>
            <a:t>983,2</a:t>
          </a:r>
        </a:p>
        <a:p xmlns:a="http://schemas.openxmlformats.org/drawingml/2006/main">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тыс. руб.</a:t>
          </a:r>
        </a:p>
      </cdr:txBody>
    </cdr:sp>
  </cdr:relSizeAnchor>
  <cdr:relSizeAnchor xmlns:cdr="http://schemas.openxmlformats.org/drawingml/2006/chartDrawing">
    <cdr:from>
      <cdr:x>0.18563</cdr:x>
      <cdr:y>0.84184</cdr:y>
    </cdr:from>
    <cdr:to>
      <cdr:x>0.33413</cdr:x>
      <cdr:y>0.89286</cdr:y>
    </cdr:to>
    <cdr:sp macro="" textlink="">
      <cdr:nvSpPr>
        <cdr:cNvPr id="6" name="Прямоугольник 5"/>
        <cdr:cNvSpPr/>
      </cdr:nvSpPr>
      <cdr:spPr>
        <a:xfrm xmlns:a="http://schemas.openxmlformats.org/drawingml/2006/main">
          <a:off x="1428728" y="4714908"/>
          <a:ext cx="1143008" cy="285752"/>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pPr algn="ctr"/>
          <a:r>
            <a:rPr lang="ru-RU" dirty="0" smtClean="0"/>
            <a:t>2017</a:t>
          </a:r>
          <a:endParaRPr lang="ru-RU" dirty="0"/>
        </a:p>
      </cdr:txBody>
    </cdr:sp>
  </cdr:relSizeAnchor>
  <cdr:relSizeAnchor xmlns:cdr="http://schemas.openxmlformats.org/drawingml/2006/chartDrawing">
    <cdr:from>
      <cdr:x>0.77333</cdr:x>
      <cdr:y>0.85135</cdr:y>
    </cdr:from>
    <cdr:to>
      <cdr:x>0.92183</cdr:x>
      <cdr:y>0.90237</cdr:y>
    </cdr:to>
    <cdr:sp macro="" textlink="">
      <cdr:nvSpPr>
        <cdr:cNvPr id="7" name="Прямоугольник 6"/>
        <cdr:cNvSpPr/>
      </cdr:nvSpPr>
      <cdr:spPr>
        <a:xfrm xmlns:a="http://schemas.openxmlformats.org/drawingml/2006/main">
          <a:off x="5786478" y="4500594"/>
          <a:ext cx="1111187" cy="269717"/>
        </a:xfrm>
        <a:prstGeom xmlns:a="http://schemas.openxmlformats.org/drawingml/2006/main" prst="rect">
          <a:avLst/>
        </a:prstGeom>
        <a:solidFill xmlns:a="http://schemas.openxmlformats.org/drawingml/2006/main">
          <a:srgbClr val="727CA3"/>
        </a:solidFill>
        <a:ln xmlns:a="http://schemas.openxmlformats.org/drawingml/2006/main" w="40000" cap="flat" cmpd="sng" algn="ctr">
          <a:solidFill>
            <a:srgbClr val="727CA3">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dirty="0" smtClean="0"/>
            <a:t>2019</a:t>
          </a:r>
          <a:endParaRPr lang="ru-RU" dirty="0"/>
        </a:p>
      </cdr:txBody>
    </cdr:sp>
  </cdr:relSizeAnchor>
  <cdr:relSizeAnchor xmlns:cdr="http://schemas.openxmlformats.org/drawingml/2006/chartDrawing">
    <cdr:from>
      <cdr:x>0.48263</cdr:x>
      <cdr:y>0.8546</cdr:y>
    </cdr:from>
    <cdr:to>
      <cdr:x>0.63114</cdr:x>
      <cdr:y>0.90562</cdr:y>
    </cdr:to>
    <cdr:sp macro="" textlink="">
      <cdr:nvSpPr>
        <cdr:cNvPr id="9" name="Прямоугольник 8"/>
        <cdr:cNvSpPr/>
      </cdr:nvSpPr>
      <cdr:spPr>
        <a:xfrm xmlns:a="http://schemas.openxmlformats.org/drawingml/2006/main">
          <a:off x="3714744" y="4786346"/>
          <a:ext cx="1143008" cy="285752"/>
        </a:xfrm>
        <a:prstGeom xmlns:a="http://schemas.openxmlformats.org/drawingml/2006/main" prst="rect">
          <a:avLst/>
        </a:prstGeom>
        <a:solidFill xmlns:a="http://schemas.openxmlformats.org/drawingml/2006/main">
          <a:srgbClr val="727CA3"/>
        </a:solidFill>
        <a:ln xmlns:a="http://schemas.openxmlformats.org/drawingml/2006/main" w="40000" cap="flat" cmpd="sng" algn="ctr">
          <a:solidFill>
            <a:srgbClr val="727CA3">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dirty="0" smtClean="0"/>
            <a:t>2018</a:t>
          </a:r>
          <a:endParaRPr lang="ru-RU"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83C0D4-6041-4D94-A566-DAD5C3C241B5}" type="datetimeFigureOut">
              <a:rPr lang="ru-RU" smtClean="0"/>
              <a:pPr/>
              <a:t>19.01.2017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9857D-B435-405D-B0F2-4AECE363EE4D}" type="slidenum">
              <a:rPr lang="ru-RU" smtClean="0"/>
              <a:pPr/>
              <a:t>‹#›</a:t>
            </a:fld>
            <a:endParaRPr lang="ru-RU"/>
          </a:p>
        </p:txBody>
      </p:sp>
    </p:spTree>
    <p:extLst>
      <p:ext uri="{BB962C8B-B14F-4D97-AF65-F5344CB8AC3E}">
        <p14:creationId xmlns:p14="http://schemas.microsoft.com/office/powerpoint/2010/main" xmlns="" val="3701324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9F04625-B4EB-4AB3-9C7F-1803C45155AE}" type="datetimeFigureOut">
              <a:rPr lang="ru-RU" smtClean="0"/>
              <a:pPr/>
              <a:t>19.01.2017</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2AE5CBF-47BD-4508-9588-B719763F6E2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9F04625-B4EB-4AB3-9C7F-1803C45155AE}" type="datetimeFigureOut">
              <a:rPr lang="ru-RU" smtClean="0"/>
              <a:pPr/>
              <a:t>19.01.2017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2AE5CBF-47BD-4508-9588-B719763F6E2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9F04625-B4EB-4AB3-9C7F-1803C45155AE}" type="datetimeFigureOut">
              <a:rPr lang="ru-RU" smtClean="0"/>
              <a:pPr/>
              <a:t>19.01.2017</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2AE5CBF-47BD-4508-9588-B719763F6E2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9F04625-B4EB-4AB3-9C7F-1803C45155AE}" type="datetimeFigureOut">
              <a:rPr lang="ru-RU" smtClean="0"/>
              <a:pPr/>
              <a:t>19.01.2017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2AE5CBF-47BD-4508-9588-B719763F6E2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9F04625-B4EB-4AB3-9C7F-1803C45155AE}" type="datetimeFigureOut">
              <a:rPr lang="ru-RU" smtClean="0"/>
              <a:pPr/>
              <a:t>19.01.2017</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92AE5CBF-47BD-4508-9588-B719763F6E2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9F04625-B4EB-4AB3-9C7F-1803C45155AE}" type="datetimeFigureOut">
              <a:rPr lang="ru-RU" smtClean="0"/>
              <a:pPr/>
              <a:t>19.01.2017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2AE5CBF-47BD-4508-9588-B719763F6E2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9F04625-B4EB-4AB3-9C7F-1803C45155AE}" type="datetimeFigureOut">
              <a:rPr lang="ru-RU" smtClean="0"/>
              <a:pPr/>
              <a:t>19.01.2017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2AE5CBF-47BD-4508-9588-B719763F6E2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9F04625-B4EB-4AB3-9C7F-1803C45155AE}" type="datetimeFigureOut">
              <a:rPr lang="ru-RU" smtClean="0"/>
              <a:pPr/>
              <a:t>19.01.2017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2AE5CBF-47BD-4508-9588-B719763F6E2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9F04625-B4EB-4AB3-9C7F-1803C45155AE}" type="datetimeFigureOut">
              <a:rPr lang="ru-RU" smtClean="0"/>
              <a:pPr/>
              <a:t>19.01.2017</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92AE5CBF-47BD-4508-9588-B719763F6E2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9F04625-B4EB-4AB3-9C7F-1803C45155AE}" type="datetimeFigureOut">
              <a:rPr lang="ru-RU" smtClean="0"/>
              <a:pPr/>
              <a:t>19.01.2017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2AE5CBF-47BD-4508-9588-B719763F6E2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9F04625-B4EB-4AB3-9C7F-1803C45155AE}" type="datetimeFigureOut">
              <a:rPr lang="ru-RU" smtClean="0"/>
              <a:pPr/>
              <a:t>19.01.2017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2AE5CBF-47BD-4508-9588-B719763F6E21}"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9F04625-B4EB-4AB3-9C7F-1803C45155AE}" type="datetimeFigureOut">
              <a:rPr lang="ru-RU" smtClean="0"/>
              <a:pPr/>
              <a:t>19.01.2017</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2AE5CBF-47BD-4508-9588-B719763F6E2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png"/><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7.jpe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4.png"/><Relationship Id="rId7" Type="http://schemas.openxmlformats.org/officeDocument/2006/relationships/image" Target="../media/image58.jpeg"/><Relationship Id="rId2" Type="http://schemas.openxmlformats.org/officeDocument/2006/relationships/image" Target="../media/image54.jpeg"/><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0.jpeg"/><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9.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 Id="rId9" Type="http://schemas.openxmlformats.org/officeDocument/2006/relationships/image" Target="../media/image80.jpeg"/></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83.jpeg"/><Relationship Id="rId4" Type="http://schemas.openxmlformats.org/officeDocument/2006/relationships/image" Target="../media/image82.jpeg"/></Relationships>
</file>

<file path=ppt/slides/_rels/slide33.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 Id="rId9" Type="http://schemas.openxmlformats.org/officeDocument/2006/relationships/image" Target="../media/image25.jpeg"/></Relationships>
</file>

<file path=ppt/slides/_rels/slide34.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4.png"/><Relationship Id="rId7" Type="http://schemas.openxmlformats.org/officeDocument/2006/relationships/image" Target="../media/image94.jpeg"/><Relationship Id="rId2" Type="http://schemas.openxmlformats.org/officeDocument/2006/relationships/image" Target="../media/image90.jpeg"/><Relationship Id="rId1" Type="http://schemas.openxmlformats.org/officeDocument/2006/relationships/slideLayout" Target="../slideLayouts/slideLayout6.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6.jpeg"/><Relationship Id="rId7" Type="http://schemas.openxmlformats.org/officeDocument/2006/relationships/image" Target="../media/image99.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98.jpeg"/><Relationship Id="rId5" Type="http://schemas.openxmlformats.org/officeDocument/2006/relationships/image" Target="../media/image72.jpeg"/><Relationship Id="rId4" Type="http://schemas.openxmlformats.org/officeDocument/2006/relationships/image" Target="../media/image97.jpeg"/></Relationships>
</file>

<file path=ppt/slides/_rels/slide3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4.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908" y="428604"/>
            <a:ext cx="8786874" cy="1500198"/>
          </a:xfrm>
        </p:spPr>
        <p:txBody>
          <a:bodyPr>
            <a:normAutofit fontScale="90000"/>
          </a:bodyPr>
          <a:lstStyle/>
          <a:p>
            <a:pPr algn="ctr"/>
            <a:r>
              <a:rPr lang="ru-RU" sz="2000" b="1" u="sng" dirty="0" smtClean="0">
                <a:solidFill>
                  <a:schemeClr val="bg1">
                    <a:lumMod val="65000"/>
                    <a:lumOff val="35000"/>
                  </a:schemeClr>
                </a:solidFill>
                <a:latin typeface="Times New Roman" pitchFamily="18" charset="0"/>
                <a:cs typeface="Times New Roman" pitchFamily="18" charset="0"/>
              </a:rPr>
              <a:t/>
            </a:r>
            <a:br>
              <a:rPr lang="ru-RU" sz="2000" b="1" u="sng" dirty="0" smtClean="0">
                <a:solidFill>
                  <a:schemeClr val="bg1">
                    <a:lumMod val="65000"/>
                    <a:lumOff val="35000"/>
                  </a:schemeClr>
                </a:solidFill>
                <a:latin typeface="Times New Roman" pitchFamily="18" charset="0"/>
                <a:cs typeface="Times New Roman" pitchFamily="18" charset="0"/>
              </a:rPr>
            </a:br>
            <a:r>
              <a:rPr lang="ru-RU" sz="2000" b="1" u="sng" dirty="0" smtClean="0">
                <a:solidFill>
                  <a:schemeClr val="bg1">
                    <a:lumMod val="65000"/>
                    <a:lumOff val="35000"/>
                  </a:schemeClr>
                </a:solidFill>
                <a:latin typeface="Times New Roman" pitchFamily="18" charset="0"/>
                <a:cs typeface="Times New Roman" pitchFamily="18" charset="0"/>
              </a:rPr>
              <a:t/>
            </a:r>
            <a:br>
              <a:rPr lang="ru-RU" sz="2000" b="1" u="sng" dirty="0" smtClean="0">
                <a:solidFill>
                  <a:schemeClr val="bg1">
                    <a:lumMod val="65000"/>
                    <a:lumOff val="35000"/>
                  </a:schemeClr>
                </a:solidFill>
                <a:latin typeface="Times New Roman" pitchFamily="18" charset="0"/>
                <a:cs typeface="Times New Roman" pitchFamily="18" charset="0"/>
              </a:rPr>
            </a:br>
            <a:r>
              <a:rPr lang="ru-RU" sz="2000" b="1" u="sng" dirty="0" smtClean="0">
                <a:solidFill>
                  <a:schemeClr val="bg1">
                    <a:lumMod val="65000"/>
                    <a:lumOff val="35000"/>
                  </a:schemeClr>
                </a:solidFill>
                <a:latin typeface="Times New Roman" pitchFamily="18" charset="0"/>
                <a:cs typeface="Times New Roman" pitchFamily="18" charset="0"/>
              </a:rPr>
              <a:t/>
            </a:r>
            <a:br>
              <a:rPr lang="ru-RU" sz="2000" b="1" u="sng" dirty="0" smtClean="0">
                <a:solidFill>
                  <a:schemeClr val="bg1">
                    <a:lumMod val="65000"/>
                    <a:lumOff val="35000"/>
                  </a:schemeClr>
                </a:solidFill>
                <a:latin typeface="Times New Roman" pitchFamily="18" charset="0"/>
                <a:cs typeface="Times New Roman" pitchFamily="18" charset="0"/>
              </a:rPr>
            </a:br>
            <a:r>
              <a:rPr lang="ru-RU" sz="2000" b="1" u="sng" dirty="0" smtClean="0">
                <a:solidFill>
                  <a:schemeClr val="bg1">
                    <a:lumMod val="65000"/>
                    <a:lumOff val="35000"/>
                  </a:schemeClr>
                </a:solidFill>
                <a:latin typeface="Times New Roman" pitchFamily="18" charset="0"/>
                <a:cs typeface="Times New Roman" pitchFamily="18" charset="0"/>
              </a:rPr>
              <a:t/>
            </a:r>
            <a:br>
              <a:rPr lang="ru-RU" sz="2000" b="1" u="sng" dirty="0" smtClean="0">
                <a:solidFill>
                  <a:schemeClr val="bg1">
                    <a:lumMod val="65000"/>
                    <a:lumOff val="35000"/>
                  </a:schemeClr>
                </a:solidFill>
                <a:latin typeface="Times New Roman" pitchFamily="18" charset="0"/>
                <a:cs typeface="Times New Roman" pitchFamily="18" charset="0"/>
              </a:rPr>
            </a:br>
            <a:r>
              <a:rPr lang="ru-RU" sz="2000" b="1" dirty="0" smtClean="0">
                <a:solidFill>
                  <a:schemeClr val="accent1">
                    <a:lumMod val="50000"/>
                  </a:schemeClr>
                </a:solidFill>
                <a:latin typeface="Times New Roman" pitchFamily="18" charset="0"/>
                <a:cs typeface="Times New Roman" pitchFamily="18" charset="0"/>
              </a:rPr>
              <a:t>Финансовое управление </a:t>
            </a:r>
            <a:br>
              <a:rPr lang="ru-RU" sz="2000" b="1" dirty="0" smtClean="0">
                <a:solidFill>
                  <a:schemeClr val="accent1">
                    <a:lumMod val="50000"/>
                  </a:schemeClr>
                </a:solidFill>
                <a:latin typeface="Times New Roman" pitchFamily="18" charset="0"/>
                <a:cs typeface="Times New Roman" pitchFamily="18" charset="0"/>
              </a:rPr>
            </a:br>
            <a:r>
              <a:rPr lang="ru-RU" sz="2000" b="1" dirty="0" smtClean="0">
                <a:solidFill>
                  <a:schemeClr val="accent1">
                    <a:lumMod val="50000"/>
                  </a:schemeClr>
                </a:solidFill>
                <a:latin typeface="Times New Roman" pitchFamily="18" charset="0"/>
                <a:cs typeface="Times New Roman" pitchFamily="18" charset="0"/>
              </a:rPr>
              <a:t>Администрации Белокалитвинского района</a:t>
            </a:r>
            <a:endParaRPr lang="ru-RU" sz="2000" b="1" dirty="0">
              <a:solidFill>
                <a:schemeClr val="accent1">
                  <a:lumMod val="50000"/>
                </a:schemeClr>
              </a:solidFill>
              <a:latin typeface="Times New Roman" pitchFamily="18" charset="0"/>
              <a:cs typeface="Times New Roman" pitchFamily="18" charset="0"/>
            </a:endParaRPr>
          </a:p>
        </p:txBody>
      </p:sp>
      <p:sp>
        <p:nvSpPr>
          <p:cNvPr id="3" name="Подзаголовок 2"/>
          <p:cNvSpPr>
            <a:spLocks noGrp="1"/>
          </p:cNvSpPr>
          <p:nvPr>
            <p:ph type="subTitle" idx="4294967295"/>
          </p:nvPr>
        </p:nvSpPr>
        <p:spPr>
          <a:xfrm>
            <a:off x="142844" y="2000240"/>
            <a:ext cx="8643998" cy="4572032"/>
          </a:xfrm>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oAutofit/>
          </a:bodyPr>
          <a:lstStyle/>
          <a:p>
            <a:pPr marL="0" indent="0" algn="ctr">
              <a:buNone/>
            </a:pPr>
            <a:endParaRPr lang="ru-RU" sz="4000" b="1" dirty="0" smtClean="0">
              <a:solidFill>
                <a:schemeClr val="bg1"/>
              </a:solidFill>
              <a:latin typeface="Bookman Old Style" pitchFamily="18" charset="0"/>
            </a:endParaRPr>
          </a:p>
          <a:p>
            <a:pPr marL="0" indent="0" algn="ctr">
              <a:buNone/>
            </a:pPr>
            <a:r>
              <a:rPr lang="ru-RU" sz="4000" b="1" dirty="0" smtClean="0">
                <a:solidFill>
                  <a:schemeClr val="bg1"/>
                </a:solidFill>
                <a:latin typeface="Book Antiqua" pitchFamily="18" charset="0"/>
              </a:rPr>
              <a:t>Бюджет </a:t>
            </a:r>
          </a:p>
          <a:p>
            <a:pPr marL="0" indent="0" algn="ctr">
              <a:buNone/>
            </a:pPr>
            <a:r>
              <a:rPr lang="ru-RU" sz="4000" b="1" dirty="0" smtClean="0">
                <a:solidFill>
                  <a:schemeClr val="bg1"/>
                </a:solidFill>
                <a:latin typeface="Book Antiqua" pitchFamily="18" charset="0"/>
              </a:rPr>
              <a:t>Белокалитвинского района </a:t>
            </a:r>
          </a:p>
          <a:p>
            <a:pPr marL="0" indent="0" algn="ctr">
              <a:buNone/>
            </a:pPr>
            <a:r>
              <a:rPr lang="ru-RU" sz="4000" b="1" dirty="0" smtClean="0">
                <a:solidFill>
                  <a:schemeClr val="bg1"/>
                </a:solidFill>
                <a:latin typeface="Book Antiqua" pitchFamily="18" charset="0"/>
              </a:rPr>
              <a:t>на </a:t>
            </a:r>
            <a:r>
              <a:rPr lang="ru-RU" sz="4000" b="1" u="sng" dirty="0" smtClean="0">
                <a:solidFill>
                  <a:schemeClr val="bg1"/>
                </a:solidFill>
                <a:latin typeface="Book Antiqua" pitchFamily="18" charset="0"/>
              </a:rPr>
              <a:t>2017 </a:t>
            </a:r>
            <a:r>
              <a:rPr lang="ru-RU" sz="4000" b="1" dirty="0" smtClean="0">
                <a:solidFill>
                  <a:schemeClr val="bg1"/>
                </a:solidFill>
                <a:latin typeface="Book Antiqua" pitchFamily="18" charset="0"/>
              </a:rPr>
              <a:t>год </a:t>
            </a:r>
          </a:p>
          <a:p>
            <a:pPr marL="0" indent="0" algn="ctr">
              <a:buNone/>
            </a:pPr>
            <a:r>
              <a:rPr lang="ru-RU" sz="4000" b="1" dirty="0" smtClean="0">
                <a:solidFill>
                  <a:schemeClr val="bg1"/>
                </a:solidFill>
                <a:latin typeface="Book Antiqua" pitchFamily="18" charset="0"/>
              </a:rPr>
              <a:t>и на плановый период</a:t>
            </a:r>
          </a:p>
          <a:p>
            <a:pPr marL="0" indent="0" algn="ctr">
              <a:buNone/>
            </a:pPr>
            <a:r>
              <a:rPr lang="ru-RU" sz="4000" b="1" dirty="0" smtClean="0">
                <a:solidFill>
                  <a:schemeClr val="bg1"/>
                </a:solidFill>
                <a:latin typeface="Book Antiqua" pitchFamily="18" charset="0"/>
              </a:rPr>
              <a:t> </a:t>
            </a:r>
            <a:r>
              <a:rPr lang="ru-RU" sz="4000" b="1" u="sng" dirty="0" smtClean="0">
                <a:solidFill>
                  <a:schemeClr val="bg1"/>
                </a:solidFill>
                <a:latin typeface="Book Antiqua" pitchFamily="18" charset="0"/>
              </a:rPr>
              <a:t>2018</a:t>
            </a:r>
            <a:r>
              <a:rPr lang="ru-RU" sz="4000" b="1" dirty="0" smtClean="0">
                <a:solidFill>
                  <a:schemeClr val="bg1"/>
                </a:solidFill>
                <a:latin typeface="Book Antiqua" pitchFamily="18" charset="0"/>
              </a:rPr>
              <a:t> и </a:t>
            </a:r>
            <a:r>
              <a:rPr lang="ru-RU" sz="4000" b="1" u="sng" dirty="0" smtClean="0">
                <a:solidFill>
                  <a:schemeClr val="bg1"/>
                </a:solidFill>
                <a:latin typeface="Book Antiqua" pitchFamily="18" charset="0"/>
              </a:rPr>
              <a:t>2019</a:t>
            </a:r>
            <a:r>
              <a:rPr lang="ru-RU" sz="4000" b="1" dirty="0" smtClean="0">
                <a:solidFill>
                  <a:schemeClr val="bg1"/>
                </a:solidFill>
                <a:latin typeface="Book Antiqua" pitchFamily="18" charset="0"/>
              </a:rPr>
              <a:t> годов</a:t>
            </a:r>
            <a:endParaRPr lang="ru-RU" sz="4000" b="1" dirty="0" smtClean="0">
              <a:solidFill>
                <a:schemeClr val="bg1"/>
              </a:solidFill>
              <a:effectLst>
                <a:outerShdw blurRad="38100" dist="38100" dir="2700000" algn="tl">
                  <a:srgbClr val="000000">
                    <a:alpha val="43137"/>
                  </a:srgbClr>
                </a:outerShdw>
              </a:effectLst>
              <a:latin typeface="Book Antiqua" pitchFamily="18" charset="0"/>
            </a:endParaRPr>
          </a:p>
        </p:txBody>
      </p:sp>
      <p:pic>
        <p:nvPicPr>
          <p:cNvPr id="4" name="Рисунок 3" descr="3301.png"/>
          <p:cNvPicPr>
            <a:picLocks noChangeAspect="1"/>
          </p:cNvPicPr>
          <p:nvPr/>
        </p:nvPicPr>
        <p:blipFill>
          <a:blip r:embed="rId2" cstate="print"/>
          <a:stretch>
            <a:fillRect/>
          </a:stretch>
        </p:blipFill>
        <p:spPr>
          <a:xfrm>
            <a:off x="3857620" y="214290"/>
            <a:ext cx="928694" cy="1155707"/>
          </a:xfrm>
          <a:prstGeom prst="rect">
            <a:avLst/>
          </a:prstGeom>
        </p:spPr>
      </p:pic>
    </p:spTree>
    <p:extLst>
      <p:ext uri="{BB962C8B-B14F-4D97-AF65-F5344CB8AC3E}">
        <p14:creationId xmlns:p14="http://schemas.microsoft.com/office/powerpoint/2010/main" xmlns="" val="263093126"/>
      </p:ext>
    </p:extLst>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nvGraphicFramePr>
        <p:xfrm>
          <a:off x="357158" y="571481"/>
          <a:ext cx="8429684" cy="5429288"/>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2500298" y="142852"/>
            <a:ext cx="6500842"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dirty="0"/>
          </a:p>
        </p:txBody>
      </p:sp>
      <p:pic>
        <p:nvPicPr>
          <p:cNvPr id="4" name="Рисунок 3" descr="3301.png"/>
          <p:cNvPicPr>
            <a:picLocks noChangeAspect="1"/>
          </p:cNvPicPr>
          <p:nvPr/>
        </p:nvPicPr>
        <p:blipFill>
          <a:blip r:embed="rId3" cstate="print"/>
          <a:stretch>
            <a:fillRect/>
          </a:stretch>
        </p:blipFill>
        <p:spPr>
          <a:xfrm>
            <a:off x="8286776" y="142852"/>
            <a:ext cx="516650" cy="642942"/>
          </a:xfrm>
          <a:prstGeom prst="rect">
            <a:avLst/>
          </a:prstGeom>
        </p:spPr>
      </p:pic>
      <p:sp>
        <p:nvSpPr>
          <p:cNvPr id="5" name="Прямоугольник 4"/>
          <p:cNvSpPr/>
          <p:nvPr/>
        </p:nvSpPr>
        <p:spPr>
          <a:xfrm>
            <a:off x="928662" y="6143644"/>
            <a:ext cx="1000132" cy="285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latin typeface="Times New Roman" pitchFamily="18" charset="0"/>
                <a:cs typeface="Times New Roman" pitchFamily="18" charset="0"/>
              </a:rPr>
              <a:t>Факт 2015 года</a:t>
            </a:r>
            <a:endParaRPr lang="ru-RU" sz="1000" dirty="0">
              <a:latin typeface="Times New Roman" pitchFamily="18" charset="0"/>
              <a:cs typeface="Times New Roman" pitchFamily="18" charset="0"/>
            </a:endParaRPr>
          </a:p>
        </p:txBody>
      </p:sp>
      <p:sp>
        <p:nvSpPr>
          <p:cNvPr id="6" name="Прямоугольник 5"/>
          <p:cNvSpPr/>
          <p:nvPr/>
        </p:nvSpPr>
        <p:spPr>
          <a:xfrm>
            <a:off x="2285984" y="6143644"/>
            <a:ext cx="1571636" cy="347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latin typeface="Times New Roman" pitchFamily="18" charset="0"/>
                <a:cs typeface="Times New Roman" pitchFamily="18" charset="0"/>
              </a:rPr>
              <a:t>Бюджетные назначения 2016 года</a:t>
            </a:r>
            <a:endParaRPr lang="ru-RU" sz="1000" dirty="0">
              <a:latin typeface="Times New Roman" pitchFamily="18" charset="0"/>
              <a:cs typeface="Times New Roman" pitchFamily="18" charset="0"/>
            </a:endParaRPr>
          </a:p>
        </p:txBody>
      </p:sp>
      <p:sp>
        <p:nvSpPr>
          <p:cNvPr id="7" name="Прямоугольник 6"/>
          <p:cNvSpPr/>
          <p:nvPr/>
        </p:nvSpPr>
        <p:spPr>
          <a:xfrm>
            <a:off x="4214810" y="6143644"/>
            <a:ext cx="1000132" cy="285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latin typeface="Times New Roman" pitchFamily="18" charset="0"/>
                <a:cs typeface="Times New Roman" pitchFamily="18" charset="0"/>
              </a:rPr>
              <a:t>2017</a:t>
            </a:r>
            <a:endParaRPr lang="ru-RU" sz="1000" dirty="0">
              <a:latin typeface="Times New Roman" pitchFamily="18" charset="0"/>
              <a:cs typeface="Times New Roman" pitchFamily="18" charset="0"/>
            </a:endParaRPr>
          </a:p>
        </p:txBody>
      </p:sp>
      <p:sp>
        <p:nvSpPr>
          <p:cNvPr id="8" name="Прямоугольник 7"/>
          <p:cNvSpPr/>
          <p:nvPr/>
        </p:nvSpPr>
        <p:spPr>
          <a:xfrm>
            <a:off x="5572132" y="6143644"/>
            <a:ext cx="1000132" cy="285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latin typeface="Times New Roman" pitchFamily="18" charset="0"/>
                <a:cs typeface="Times New Roman" pitchFamily="18" charset="0"/>
              </a:rPr>
              <a:t>2018</a:t>
            </a:r>
            <a:endParaRPr lang="ru-RU" sz="1000" dirty="0">
              <a:latin typeface="Times New Roman" pitchFamily="18" charset="0"/>
              <a:cs typeface="Times New Roman" pitchFamily="18" charset="0"/>
            </a:endParaRPr>
          </a:p>
        </p:txBody>
      </p:sp>
      <p:sp>
        <p:nvSpPr>
          <p:cNvPr id="9" name="Прямоугольник 8"/>
          <p:cNvSpPr/>
          <p:nvPr/>
        </p:nvSpPr>
        <p:spPr>
          <a:xfrm>
            <a:off x="7143768" y="6143644"/>
            <a:ext cx="1000132" cy="285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latin typeface="Times New Roman" pitchFamily="18" charset="0"/>
                <a:cs typeface="Times New Roman" pitchFamily="18" charset="0"/>
              </a:rPr>
              <a:t>2019</a:t>
            </a:r>
            <a:endParaRPr lang="ru-RU" sz="1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nvGraphicFramePr>
        <p:xfrm>
          <a:off x="285720" y="714356"/>
          <a:ext cx="8501122"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2714612" y="142852"/>
            <a:ext cx="5357818"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dirty="0"/>
          </a:p>
        </p:txBody>
      </p:sp>
      <p:pic>
        <p:nvPicPr>
          <p:cNvPr id="4" name="Рисунок 3" descr="3301.png"/>
          <p:cNvPicPr>
            <a:picLocks noChangeAspect="1"/>
          </p:cNvPicPr>
          <p:nvPr/>
        </p:nvPicPr>
        <p:blipFill>
          <a:blip r:embed="rId3" cstate="print"/>
          <a:stretch>
            <a:fillRect/>
          </a:stretch>
        </p:blipFill>
        <p:spPr>
          <a:xfrm>
            <a:off x="8358214" y="214290"/>
            <a:ext cx="516650" cy="642942"/>
          </a:xfrm>
          <a:prstGeom prst="rect">
            <a:avLst/>
          </a:prstGeom>
        </p:spPr>
      </p:pic>
      <p:sp>
        <p:nvSpPr>
          <p:cNvPr id="5" name="Прямоугольник 4"/>
          <p:cNvSpPr/>
          <p:nvPr/>
        </p:nvSpPr>
        <p:spPr>
          <a:xfrm>
            <a:off x="214282" y="5715016"/>
            <a:ext cx="228601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Times New Roman" pitchFamily="18" charset="0"/>
                <a:cs typeface="Times New Roman" pitchFamily="18" charset="0"/>
              </a:rPr>
              <a:t>Консолидированный бюджет</a:t>
            </a:r>
            <a:endParaRPr lang="ru-RU" sz="1200" dirty="0">
              <a:latin typeface="Times New Roman" pitchFamily="18" charset="0"/>
              <a:cs typeface="Times New Roman" pitchFamily="18" charset="0"/>
            </a:endParaRPr>
          </a:p>
        </p:txBody>
      </p:sp>
      <p:sp>
        <p:nvSpPr>
          <p:cNvPr id="6" name="Прямоугольник 5"/>
          <p:cNvSpPr/>
          <p:nvPr/>
        </p:nvSpPr>
        <p:spPr>
          <a:xfrm>
            <a:off x="214282" y="6143644"/>
            <a:ext cx="2286016" cy="35719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Бюджет района</a:t>
            </a:r>
            <a:endParaRPr lang="ru-RU" sz="1200" dirty="0">
              <a:solidFill>
                <a:schemeClr val="tx1"/>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nvGraphicFramePr>
        <p:xfrm>
          <a:off x="285720" y="571480"/>
          <a:ext cx="8501122" cy="5938838"/>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2643174" y="0"/>
            <a:ext cx="7643850"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dirty="0"/>
          </a:p>
        </p:txBody>
      </p:sp>
      <p:pic>
        <p:nvPicPr>
          <p:cNvPr id="4" name="Рисунок 3" descr="3301.png"/>
          <p:cNvPicPr>
            <a:picLocks noChangeAspect="1"/>
          </p:cNvPicPr>
          <p:nvPr/>
        </p:nvPicPr>
        <p:blipFill>
          <a:blip r:embed="rId3" cstate="print"/>
          <a:stretch>
            <a:fillRect/>
          </a:stretch>
        </p:blipFill>
        <p:spPr>
          <a:xfrm>
            <a:off x="8358214" y="214290"/>
            <a:ext cx="516650" cy="64294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nvGraphicFramePr>
        <p:xfrm>
          <a:off x="357158" y="928670"/>
          <a:ext cx="8429684" cy="5500725"/>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2071670" y="285728"/>
            <a:ext cx="6000760"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dirty="0"/>
          </a:p>
        </p:txBody>
      </p:sp>
      <p:pic>
        <p:nvPicPr>
          <p:cNvPr id="4" name="Рисунок 3" descr="3301.png"/>
          <p:cNvPicPr>
            <a:picLocks noChangeAspect="1"/>
          </p:cNvPicPr>
          <p:nvPr/>
        </p:nvPicPr>
        <p:blipFill>
          <a:blip r:embed="rId3" cstate="print"/>
          <a:stretch>
            <a:fillRect/>
          </a:stretch>
        </p:blipFill>
        <p:spPr>
          <a:xfrm>
            <a:off x="8358214" y="214290"/>
            <a:ext cx="516650" cy="6429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nvGraphicFramePr>
        <p:xfrm>
          <a:off x="214282" y="642918"/>
          <a:ext cx="7482554" cy="5286412"/>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2857488" y="142852"/>
            <a:ext cx="5286396"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dirty="0"/>
          </a:p>
        </p:txBody>
      </p:sp>
      <p:pic>
        <p:nvPicPr>
          <p:cNvPr id="5" name="Рисунок 4" descr="3301.png"/>
          <p:cNvPicPr>
            <a:picLocks noChangeAspect="1"/>
          </p:cNvPicPr>
          <p:nvPr/>
        </p:nvPicPr>
        <p:blipFill>
          <a:blip r:embed="rId3" cstate="print"/>
          <a:stretch>
            <a:fillRect/>
          </a:stretch>
        </p:blipFill>
        <p:spPr>
          <a:xfrm>
            <a:off x="8358214" y="214290"/>
            <a:ext cx="516650" cy="64294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358214" y="214290"/>
            <a:ext cx="516650" cy="642942"/>
          </a:xfrm>
          <a:prstGeom prst="rect">
            <a:avLst/>
          </a:prstGeom>
        </p:spPr>
      </p:pic>
      <p:sp>
        <p:nvSpPr>
          <p:cNvPr id="2" name="Заголовок 1"/>
          <p:cNvSpPr>
            <a:spLocks noGrp="1"/>
          </p:cNvSpPr>
          <p:nvPr>
            <p:ph type="title"/>
          </p:nvPr>
        </p:nvSpPr>
        <p:spPr>
          <a:xfrm>
            <a:off x="0" y="785794"/>
            <a:ext cx="8229600" cy="478634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1500166" y="214290"/>
            <a:ext cx="8358246"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5" name="Прямоугольник 4"/>
          <p:cNvSpPr/>
          <p:nvPr/>
        </p:nvSpPr>
        <p:spPr>
          <a:xfrm>
            <a:off x="214282" y="1000108"/>
            <a:ext cx="8072494" cy="642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Структура расходов бюджета Белокалитвинского района на 2017 год</a:t>
            </a:r>
            <a:endParaRPr lang="ru-RU" b="1" dirty="0">
              <a:solidFill>
                <a:schemeClr val="tx1"/>
              </a:solidFill>
              <a:latin typeface="Times New Roman" pitchFamily="18" charset="0"/>
              <a:cs typeface="Times New Roman" pitchFamily="18" charset="0"/>
            </a:endParaRPr>
          </a:p>
        </p:txBody>
      </p:sp>
      <p:graphicFrame>
        <p:nvGraphicFramePr>
          <p:cNvPr id="6" name="Диаграмма 5"/>
          <p:cNvGraphicFramePr/>
          <p:nvPr/>
        </p:nvGraphicFramePr>
        <p:xfrm>
          <a:off x="-214346" y="1785926"/>
          <a:ext cx="9144000" cy="55721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358214" y="214290"/>
            <a:ext cx="516650" cy="642942"/>
          </a:xfrm>
          <a:prstGeom prst="rect">
            <a:avLst/>
          </a:prstGeom>
        </p:spPr>
      </p:pic>
      <p:sp>
        <p:nvSpPr>
          <p:cNvPr id="2" name="Заголовок 1"/>
          <p:cNvSpPr>
            <a:spLocks noGrp="1"/>
          </p:cNvSpPr>
          <p:nvPr>
            <p:ph type="title"/>
          </p:nvPr>
        </p:nvSpPr>
        <p:spPr>
          <a:xfrm>
            <a:off x="0" y="785794"/>
            <a:ext cx="8229600" cy="478634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1214414" y="214290"/>
            <a:ext cx="8358246"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5" name="Прямоугольник 4"/>
          <p:cNvSpPr/>
          <p:nvPr/>
        </p:nvSpPr>
        <p:spPr>
          <a:xfrm>
            <a:off x="214282" y="1000108"/>
            <a:ext cx="8072494" cy="642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Структура расходов бюджета Белокалитвинского района на 2018 год</a:t>
            </a:r>
            <a:endParaRPr lang="ru-RU" b="1" dirty="0">
              <a:solidFill>
                <a:schemeClr val="tx1"/>
              </a:solidFill>
              <a:latin typeface="Times New Roman" pitchFamily="18" charset="0"/>
              <a:cs typeface="Times New Roman" pitchFamily="18" charset="0"/>
            </a:endParaRPr>
          </a:p>
        </p:txBody>
      </p:sp>
      <p:graphicFrame>
        <p:nvGraphicFramePr>
          <p:cNvPr id="6" name="Диаграмма 5"/>
          <p:cNvGraphicFramePr/>
          <p:nvPr/>
        </p:nvGraphicFramePr>
        <p:xfrm>
          <a:off x="214282" y="2000240"/>
          <a:ext cx="8715372" cy="53578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358214" y="214290"/>
            <a:ext cx="516650" cy="642942"/>
          </a:xfrm>
          <a:prstGeom prst="rect">
            <a:avLst/>
          </a:prstGeom>
        </p:spPr>
      </p:pic>
      <p:sp>
        <p:nvSpPr>
          <p:cNvPr id="2" name="Заголовок 1"/>
          <p:cNvSpPr>
            <a:spLocks noGrp="1"/>
          </p:cNvSpPr>
          <p:nvPr>
            <p:ph type="title"/>
          </p:nvPr>
        </p:nvSpPr>
        <p:spPr>
          <a:xfrm>
            <a:off x="0" y="785794"/>
            <a:ext cx="8229600" cy="478634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1500166" y="428604"/>
            <a:ext cx="8358246"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5" name="Прямоугольник 4"/>
          <p:cNvSpPr/>
          <p:nvPr/>
        </p:nvSpPr>
        <p:spPr>
          <a:xfrm>
            <a:off x="214282" y="1000108"/>
            <a:ext cx="8072494" cy="64294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Структура расходов бюджета Белокалитвинского района на 2019 год</a:t>
            </a:r>
            <a:endParaRPr lang="ru-RU" b="1" dirty="0">
              <a:solidFill>
                <a:schemeClr val="tx1"/>
              </a:solidFill>
              <a:latin typeface="Times New Roman" pitchFamily="18" charset="0"/>
              <a:cs typeface="Times New Roman" pitchFamily="18" charset="0"/>
            </a:endParaRPr>
          </a:p>
        </p:txBody>
      </p:sp>
      <p:graphicFrame>
        <p:nvGraphicFramePr>
          <p:cNvPr id="6" name="Диаграмма 5"/>
          <p:cNvGraphicFramePr/>
          <p:nvPr/>
        </p:nvGraphicFramePr>
        <p:xfrm>
          <a:off x="428628" y="1500174"/>
          <a:ext cx="8715372" cy="55721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358214" y="214290"/>
            <a:ext cx="516650" cy="642942"/>
          </a:xfrm>
          <a:prstGeom prst="rect">
            <a:avLst/>
          </a:prstGeom>
        </p:spPr>
      </p:pic>
      <p:sp>
        <p:nvSpPr>
          <p:cNvPr id="2" name="Заголовок 1"/>
          <p:cNvSpPr>
            <a:spLocks noGrp="1"/>
          </p:cNvSpPr>
          <p:nvPr>
            <p:ph type="title"/>
          </p:nvPr>
        </p:nvSpPr>
        <p:spPr>
          <a:xfrm>
            <a:off x="0" y="785794"/>
            <a:ext cx="8229600" cy="478634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1500166" y="428604"/>
            <a:ext cx="8358246"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graphicFrame>
        <p:nvGraphicFramePr>
          <p:cNvPr id="6" name="Диаграмма 5"/>
          <p:cNvGraphicFramePr/>
          <p:nvPr/>
        </p:nvGraphicFramePr>
        <p:xfrm>
          <a:off x="0" y="1928802"/>
          <a:ext cx="8715372" cy="5357826"/>
        </p:xfrm>
        <a:graphic>
          <a:graphicData uri="http://schemas.openxmlformats.org/drawingml/2006/chart">
            <c:chart xmlns:c="http://schemas.openxmlformats.org/drawingml/2006/chart" xmlns:r="http://schemas.openxmlformats.org/officeDocument/2006/relationships" r:id="rId3"/>
          </a:graphicData>
        </a:graphic>
      </p:graphicFrame>
      <p:sp>
        <p:nvSpPr>
          <p:cNvPr id="8" name="Пятиугольник 7"/>
          <p:cNvSpPr/>
          <p:nvPr/>
        </p:nvSpPr>
        <p:spPr>
          <a:xfrm>
            <a:off x="1142944" y="2285992"/>
            <a:ext cx="8001056" cy="928694"/>
          </a:xfrm>
          <a:prstGeom prst="homePlate">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Индексация социальных и иных выплат населению, подлежащих индексации в соответствии с действующим законодательством, на 4% ежегодно</a:t>
            </a:r>
            <a:endParaRPr lang="ru-RU" sz="1400" dirty="0">
              <a:latin typeface="Times New Roman" pitchFamily="18" charset="0"/>
              <a:cs typeface="Times New Roman" pitchFamily="18" charset="0"/>
            </a:endParaRPr>
          </a:p>
        </p:txBody>
      </p:sp>
      <p:sp>
        <p:nvSpPr>
          <p:cNvPr id="9" name="Пятиугольник 8"/>
          <p:cNvSpPr/>
          <p:nvPr/>
        </p:nvSpPr>
        <p:spPr>
          <a:xfrm>
            <a:off x="1142944" y="3357562"/>
            <a:ext cx="8001056" cy="928694"/>
          </a:xfrm>
          <a:prstGeom prst="homePlate">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Пропуск индексации расходов на оплату труда муниципальных служащих</a:t>
            </a:r>
            <a:endParaRPr lang="ru-RU" sz="1400" dirty="0">
              <a:solidFill>
                <a:schemeClr val="tx1"/>
              </a:solidFill>
              <a:latin typeface="Times New Roman" pitchFamily="18" charset="0"/>
              <a:cs typeface="Times New Roman" pitchFamily="18" charset="0"/>
            </a:endParaRPr>
          </a:p>
        </p:txBody>
      </p:sp>
      <p:sp>
        <p:nvSpPr>
          <p:cNvPr id="10" name="Пятиугольник 9"/>
          <p:cNvSpPr/>
          <p:nvPr/>
        </p:nvSpPr>
        <p:spPr>
          <a:xfrm>
            <a:off x="1142944" y="4500570"/>
            <a:ext cx="8001056" cy="1285884"/>
          </a:xfrm>
          <a:prstGeom prst="homePlate">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Пропуск индексации расходов на оплату труда работников муниципальных учреждений, обслуживающего и технического персонала аппарата управления органов местного самоуправления</a:t>
            </a:r>
            <a:endParaRPr lang="ru-RU" sz="1400" dirty="0">
              <a:latin typeface="Times New Roman" pitchFamily="18" charset="0"/>
              <a:cs typeface="Times New Roman" pitchFamily="18" charset="0"/>
            </a:endParaRPr>
          </a:p>
        </p:txBody>
      </p:sp>
      <p:cxnSp>
        <p:nvCxnSpPr>
          <p:cNvPr id="13" name="Прямая соединительная линия 12"/>
          <p:cNvCxnSpPr/>
          <p:nvPr/>
        </p:nvCxnSpPr>
        <p:spPr>
          <a:xfrm rot="5400000">
            <a:off x="-1499436" y="3857628"/>
            <a:ext cx="3856858" cy="79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28596" y="2786058"/>
            <a:ext cx="642942"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28596" y="3857628"/>
            <a:ext cx="71438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28596" y="4857760"/>
            <a:ext cx="71438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с двумя вырезанными противолежащими углами 6"/>
          <p:cNvSpPr/>
          <p:nvPr/>
        </p:nvSpPr>
        <p:spPr>
          <a:xfrm>
            <a:off x="285720" y="785794"/>
            <a:ext cx="7786742" cy="1357322"/>
          </a:xfrm>
          <a:prstGeom prst="snip2Diag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Times New Roman" pitchFamily="18" charset="0"/>
                <a:cs typeface="Times New Roman" pitchFamily="18" charset="0"/>
              </a:rPr>
              <a:t>Показатели расходов бюджета Белокалитвинского района на 2017-2019 годы сформированы с учетом следующих особенностей:</a:t>
            </a:r>
            <a:endParaRPr lang="ru-RU" dirty="0">
              <a:solidFill>
                <a:schemeClr val="bg1"/>
              </a:solidFill>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358214" y="214290"/>
            <a:ext cx="516650" cy="642942"/>
          </a:xfrm>
          <a:prstGeom prst="rect">
            <a:avLst/>
          </a:prstGeom>
        </p:spPr>
      </p:pic>
      <p:sp>
        <p:nvSpPr>
          <p:cNvPr id="2" name="Заголовок 1"/>
          <p:cNvSpPr>
            <a:spLocks noGrp="1"/>
          </p:cNvSpPr>
          <p:nvPr>
            <p:ph type="title"/>
          </p:nvPr>
        </p:nvSpPr>
        <p:spPr>
          <a:xfrm>
            <a:off x="0" y="785794"/>
            <a:ext cx="8229600" cy="478634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1285852" y="428604"/>
            <a:ext cx="8358246"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graphicFrame>
        <p:nvGraphicFramePr>
          <p:cNvPr id="6" name="Диаграмма 5"/>
          <p:cNvGraphicFramePr/>
          <p:nvPr/>
        </p:nvGraphicFramePr>
        <p:xfrm>
          <a:off x="0" y="1928802"/>
          <a:ext cx="8715372" cy="5357826"/>
        </p:xfrm>
        <a:graphic>
          <a:graphicData uri="http://schemas.openxmlformats.org/drawingml/2006/chart">
            <c:chart xmlns:c="http://schemas.openxmlformats.org/drawingml/2006/chart" xmlns:r="http://schemas.openxmlformats.org/officeDocument/2006/relationships" r:id="rId3"/>
          </a:graphicData>
        </a:graphic>
      </p:graphicFrame>
      <p:sp>
        <p:nvSpPr>
          <p:cNvPr id="8" name="Пятиугольник 7"/>
          <p:cNvSpPr/>
          <p:nvPr/>
        </p:nvSpPr>
        <p:spPr>
          <a:xfrm>
            <a:off x="1142944" y="2714620"/>
            <a:ext cx="8001056" cy="642942"/>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Повышение заработной платы работникам бюджетного сектора экономики</a:t>
            </a:r>
            <a:endParaRPr lang="ru-RU" sz="1400" dirty="0">
              <a:solidFill>
                <a:schemeClr val="tx1"/>
              </a:solidFill>
              <a:latin typeface="Times New Roman" pitchFamily="18" charset="0"/>
              <a:cs typeface="Times New Roman" pitchFamily="18" charset="0"/>
            </a:endParaRPr>
          </a:p>
        </p:txBody>
      </p:sp>
      <p:sp>
        <p:nvSpPr>
          <p:cNvPr id="9" name="Пятиугольник 8"/>
          <p:cNvSpPr/>
          <p:nvPr/>
        </p:nvSpPr>
        <p:spPr>
          <a:xfrm>
            <a:off x="1142944" y="3929066"/>
            <a:ext cx="8001056" cy="928694"/>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Улучшение жилищных условий семей, имеющих трех и более детей, включая создание необходимой инфраструктуры на земельных участках, предоставляемых на бесплатной основе</a:t>
            </a:r>
            <a:endParaRPr lang="ru-RU" sz="1400" dirty="0">
              <a:solidFill>
                <a:schemeClr val="tx1"/>
              </a:solidFill>
              <a:latin typeface="Times New Roman" pitchFamily="18" charset="0"/>
              <a:cs typeface="Times New Roman" pitchFamily="18" charset="0"/>
            </a:endParaRPr>
          </a:p>
        </p:txBody>
      </p:sp>
      <p:sp>
        <p:nvSpPr>
          <p:cNvPr id="10" name="Пятиугольник 9"/>
          <p:cNvSpPr/>
          <p:nvPr/>
        </p:nvSpPr>
        <p:spPr>
          <a:xfrm>
            <a:off x="1142944" y="5286388"/>
            <a:ext cx="8001056" cy="785818"/>
          </a:xfrm>
          <a:prstGeom prst="homePlate">
            <a:avLst/>
          </a:prstGeom>
          <a:solidFill>
            <a:srgbClr val="009900"/>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Переселение граждан из жилищного фонда, признанного непригодным для проживания, аварийным, подлежащим сносу</a:t>
            </a:r>
            <a:endParaRPr lang="ru-RU" sz="1400" dirty="0">
              <a:solidFill>
                <a:schemeClr val="tx1"/>
              </a:solidFill>
              <a:latin typeface="Times New Roman" pitchFamily="18" charset="0"/>
              <a:cs typeface="Times New Roman" pitchFamily="18" charset="0"/>
            </a:endParaRPr>
          </a:p>
        </p:txBody>
      </p:sp>
      <p:cxnSp>
        <p:nvCxnSpPr>
          <p:cNvPr id="13" name="Прямая соединительная линия 12"/>
          <p:cNvCxnSpPr/>
          <p:nvPr/>
        </p:nvCxnSpPr>
        <p:spPr>
          <a:xfrm rot="5400000">
            <a:off x="-1642312" y="4000504"/>
            <a:ext cx="4142610" cy="794"/>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28596" y="3071810"/>
            <a:ext cx="642942" cy="1588"/>
          </a:xfrm>
          <a:prstGeom prst="straightConnector1">
            <a:avLst/>
          </a:prstGeom>
          <a:ln w="762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28596" y="4357694"/>
            <a:ext cx="714380" cy="1588"/>
          </a:xfrm>
          <a:prstGeom prst="straightConnector1">
            <a:avLst/>
          </a:prstGeom>
          <a:ln w="762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28596" y="5715016"/>
            <a:ext cx="714380" cy="1588"/>
          </a:xfrm>
          <a:prstGeom prst="straightConnector1">
            <a:avLst/>
          </a:prstGeom>
          <a:ln w="762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с двумя вырезанными противолежащими углами 6"/>
          <p:cNvSpPr/>
          <p:nvPr/>
        </p:nvSpPr>
        <p:spPr>
          <a:xfrm>
            <a:off x="285720" y="785794"/>
            <a:ext cx="7786742" cy="1428760"/>
          </a:xfrm>
          <a:prstGeom prst="snip2Diag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Основная задача в реализации муниципальной политики Белокалитвинского района – безусловное обеспечение исполнения Указов Президента Российской Федерации от 07.05.2012 года №597, 598,600, 601,606, от 28.12.2012 № 1688</a:t>
            </a:r>
          </a:p>
          <a:p>
            <a:pPr algn="ctr"/>
            <a:r>
              <a:rPr lang="ru-RU" dirty="0" smtClean="0">
                <a:solidFill>
                  <a:schemeClr val="tx1"/>
                </a:solidFill>
                <a:latin typeface="Times New Roman" pitchFamily="18" charset="0"/>
                <a:cs typeface="Times New Roman" pitchFamily="18" charset="0"/>
              </a:rPr>
              <a:t>В их числе по приоритетным направлениям:</a:t>
            </a:r>
          </a:p>
        </p:txBody>
      </p:sp>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Рисунок 65" descr="3301.png"/>
          <p:cNvPicPr>
            <a:picLocks noChangeAspect="1"/>
          </p:cNvPicPr>
          <p:nvPr/>
        </p:nvPicPr>
        <p:blipFill>
          <a:blip r:embed="rId2" cstate="print"/>
          <a:stretch>
            <a:fillRect/>
          </a:stretch>
        </p:blipFill>
        <p:spPr>
          <a:xfrm>
            <a:off x="8429652" y="214290"/>
            <a:ext cx="516650" cy="642942"/>
          </a:xfrm>
          <a:prstGeom prst="rect">
            <a:avLst/>
          </a:prstGeom>
        </p:spPr>
      </p:pic>
      <p:sp>
        <p:nvSpPr>
          <p:cNvPr id="2" name="Заголовок 1"/>
          <p:cNvSpPr>
            <a:spLocks noGrp="1"/>
          </p:cNvSpPr>
          <p:nvPr>
            <p:ph type="title"/>
          </p:nvPr>
        </p:nvSpPr>
        <p:spPr>
          <a:xfrm>
            <a:off x="0" y="-285740"/>
            <a:ext cx="8858280" cy="571480"/>
          </a:xfrm>
          <a:ln>
            <a:noFill/>
          </a:ln>
        </p:spPr>
        <p:txBody>
          <a:bodyPr>
            <a:normAutofit/>
          </a:bodyPr>
          <a:lstStyle/>
          <a:p>
            <a:r>
              <a:rPr lang="ru-RU" sz="1000" b="0" dirty="0" smtClean="0">
                <a:solidFill>
                  <a:schemeClr val="accent1">
                    <a:lumMod val="50000"/>
                  </a:schemeClr>
                </a:solidFill>
                <a:latin typeface="Times New Roman" pitchFamily="18" charset="0"/>
                <a:cs typeface="Times New Roman" pitchFamily="18" charset="0"/>
              </a:rPr>
              <a:t>                                                                             </a:t>
            </a:r>
            <a:r>
              <a:rPr lang="ru-RU" sz="1000" b="0" u="sng"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Финансовое управление Администрации Белокалитвинского района</a:t>
            </a:r>
            <a:endParaRPr lang="ru-RU" sz="1000" b="0" u="sng"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5500695" y="6000768"/>
            <a:ext cx="1714512" cy="369332"/>
          </a:xfrm>
          <a:prstGeom prst="rect">
            <a:avLst/>
          </a:prstGeom>
          <a:noFill/>
        </p:spPr>
        <p:txBody>
          <a:bodyPr wrap="square" rtlCol="0">
            <a:spAutoFit/>
          </a:bodyPr>
          <a:lstStyle/>
          <a:p>
            <a:endParaRPr lang="ru-RU" dirty="0" smtClean="0">
              <a:solidFill>
                <a:schemeClr val="accent4">
                  <a:lumMod val="50000"/>
                </a:schemeClr>
              </a:solidFill>
            </a:endParaRPr>
          </a:p>
        </p:txBody>
      </p:sp>
      <p:sp>
        <p:nvSpPr>
          <p:cNvPr id="6" name="Вертикальный свиток 5"/>
          <p:cNvSpPr/>
          <p:nvPr/>
        </p:nvSpPr>
        <p:spPr>
          <a:xfrm>
            <a:off x="214282" y="785794"/>
            <a:ext cx="8215370" cy="1428760"/>
          </a:xfrm>
          <a:prstGeom prst="verticalScroll">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latin typeface="Times New Roman" pitchFamily="18" charset="0"/>
                <a:cs typeface="Times New Roman" pitchFamily="18" charset="0"/>
              </a:rPr>
              <a:t>Основа формирования решения Собрания депутатов Белокалитвинского района «О бюджете Белокалитвинского района на 2017 год и на плановый период 2018 и 2019 годов»</a:t>
            </a:r>
            <a:endParaRPr lang="ru-RU" b="1" dirty="0">
              <a:latin typeface="Times New Roman" pitchFamily="18" charset="0"/>
              <a:cs typeface="Times New Roman" pitchFamily="18" charset="0"/>
            </a:endParaRPr>
          </a:p>
        </p:txBody>
      </p:sp>
      <p:sp>
        <p:nvSpPr>
          <p:cNvPr id="7" name="Стрелка вправо с вырезом 6"/>
          <p:cNvSpPr/>
          <p:nvPr/>
        </p:nvSpPr>
        <p:spPr>
          <a:xfrm>
            <a:off x="357158" y="2285992"/>
            <a:ext cx="8643998" cy="1714512"/>
          </a:xfrm>
          <a:prstGeom prst="notchedRightArrow">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b="1" dirty="0" smtClean="0">
                <a:latin typeface="Times New Roman" pitchFamily="18" charset="0"/>
                <a:cs typeface="Times New Roman" pitchFamily="18" charset="0"/>
              </a:rPr>
              <a:t>Прогноз социально-экономического развития Белокалитвинского района 2017-2019  годы, утвержденного распоряжением Администрации Белокалитвинского района от               03 октября 2016 года №148</a:t>
            </a:r>
            <a:endParaRPr lang="ru-RU" sz="1400" b="1" dirty="0">
              <a:latin typeface="Times New Roman" pitchFamily="18" charset="0"/>
              <a:cs typeface="Times New Roman" pitchFamily="18" charset="0"/>
            </a:endParaRPr>
          </a:p>
        </p:txBody>
      </p:sp>
      <p:sp>
        <p:nvSpPr>
          <p:cNvPr id="8" name="Стрелка вправо с вырезом 7"/>
          <p:cNvSpPr/>
          <p:nvPr/>
        </p:nvSpPr>
        <p:spPr>
          <a:xfrm>
            <a:off x="214282" y="3714752"/>
            <a:ext cx="8429684" cy="1714512"/>
          </a:xfrm>
          <a:prstGeom prst="notched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Основные направления бюджетной политики и налоговой политики Белокалитвинского района на 2017-2019 годы, с учетом прогноза социально-экономического развития Ростовской области и Российской Федерации </a:t>
            </a:r>
            <a:endParaRPr lang="ru-RU" sz="1400" b="1" dirty="0">
              <a:solidFill>
                <a:schemeClr val="tx1"/>
              </a:solidFill>
              <a:latin typeface="Times New Roman" pitchFamily="18" charset="0"/>
              <a:cs typeface="Times New Roman" pitchFamily="18" charset="0"/>
            </a:endParaRPr>
          </a:p>
        </p:txBody>
      </p:sp>
      <p:sp>
        <p:nvSpPr>
          <p:cNvPr id="9" name="Стрелка вправо с вырезом 8"/>
          <p:cNvSpPr/>
          <p:nvPr/>
        </p:nvSpPr>
        <p:spPr>
          <a:xfrm>
            <a:off x="214282" y="5143512"/>
            <a:ext cx="8001056" cy="1714488"/>
          </a:xfrm>
          <a:prstGeom prst="notchedRightArrow">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400" b="1" dirty="0" smtClean="0">
                <a:latin typeface="Times New Roman" pitchFamily="18" charset="0"/>
                <a:cs typeface="Times New Roman" pitchFamily="18" charset="0"/>
              </a:rPr>
              <a:t>Основные направления бюджетной и налоговой политики Ростовской области на 2017-2019  и на плановый период 2018 и 2019 год (постановление ПРО от 26.10.2016 №726)</a:t>
            </a:r>
            <a:endParaRPr lang="ru-RU" sz="1400" b="1"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358214" y="214290"/>
            <a:ext cx="516650" cy="642942"/>
          </a:xfrm>
          <a:prstGeom prst="rect">
            <a:avLst/>
          </a:prstGeom>
        </p:spPr>
      </p:pic>
      <p:sp>
        <p:nvSpPr>
          <p:cNvPr id="2" name="Заголовок 1"/>
          <p:cNvSpPr>
            <a:spLocks noGrp="1"/>
          </p:cNvSpPr>
          <p:nvPr>
            <p:ph type="title"/>
          </p:nvPr>
        </p:nvSpPr>
        <p:spPr>
          <a:xfrm>
            <a:off x="0" y="785794"/>
            <a:ext cx="8229600" cy="478634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1428728" y="142852"/>
            <a:ext cx="8358246"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14" name="Загнутый угол 13"/>
          <p:cNvSpPr/>
          <p:nvPr/>
        </p:nvSpPr>
        <p:spPr>
          <a:xfrm>
            <a:off x="214282" y="785794"/>
            <a:ext cx="8001056" cy="714380"/>
          </a:xfrm>
          <a:prstGeom prst="foldedCorner">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Times New Roman" pitchFamily="18" charset="0"/>
                <a:cs typeface="Times New Roman" pitchFamily="18" charset="0"/>
              </a:rPr>
              <a:t>Программная структура расходов бюджета Белокалитвинского района</a:t>
            </a:r>
            <a:endParaRPr lang="ru-RU" dirty="0">
              <a:solidFill>
                <a:schemeClr val="bg1"/>
              </a:solidFill>
              <a:latin typeface="Times New Roman" pitchFamily="18" charset="0"/>
              <a:cs typeface="Times New Roman" pitchFamily="18" charset="0"/>
            </a:endParaRPr>
          </a:p>
        </p:txBody>
      </p:sp>
      <p:sp>
        <p:nvSpPr>
          <p:cNvPr id="18" name="Прямоугольник с двумя вырезанными противолежащими углами 17"/>
          <p:cNvSpPr/>
          <p:nvPr/>
        </p:nvSpPr>
        <p:spPr>
          <a:xfrm>
            <a:off x="357158" y="3500438"/>
            <a:ext cx="6572296" cy="1714512"/>
          </a:xfrm>
          <a:prstGeom prst="snip2Diag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atin typeface="Times New Roman" pitchFamily="18" charset="0"/>
                <a:cs typeface="Times New Roman" pitchFamily="18" charset="0"/>
              </a:rPr>
              <a:t>На реализацию 13-ти муниципальных программ «социальной» направленности в проекте бюджета  района предусмотрено: </a:t>
            </a:r>
          </a:p>
          <a:p>
            <a:pPr algn="ctr"/>
            <a:r>
              <a:rPr lang="ru-RU" dirty="0" smtClean="0">
                <a:latin typeface="Times New Roman" pitchFamily="18" charset="0"/>
                <a:cs typeface="Times New Roman" pitchFamily="18" charset="0"/>
              </a:rPr>
              <a:t>в </a:t>
            </a:r>
            <a:r>
              <a:rPr lang="ru-RU" u="sng" dirty="0" smtClean="0">
                <a:latin typeface="Times New Roman" pitchFamily="18" charset="0"/>
                <a:cs typeface="Times New Roman" pitchFamily="18" charset="0"/>
              </a:rPr>
              <a:t>2017</a:t>
            </a:r>
            <a:r>
              <a:rPr lang="ru-RU" dirty="0" smtClean="0">
                <a:latin typeface="Times New Roman" pitchFamily="18" charset="0"/>
                <a:cs typeface="Times New Roman" pitchFamily="18" charset="0"/>
              </a:rPr>
              <a:t> году – 2 075 330,5 тыс. рублей (84,6%),</a:t>
            </a:r>
          </a:p>
          <a:p>
            <a:pPr algn="ctr"/>
            <a:r>
              <a:rPr lang="ru-RU" dirty="0" smtClean="0">
                <a:latin typeface="Times New Roman" pitchFamily="18" charset="0"/>
                <a:cs typeface="Times New Roman" pitchFamily="18" charset="0"/>
              </a:rPr>
              <a:t>а в </a:t>
            </a:r>
            <a:r>
              <a:rPr lang="ru-RU" u="sng" dirty="0" smtClean="0">
                <a:latin typeface="Times New Roman" pitchFamily="18" charset="0"/>
                <a:cs typeface="Times New Roman" pitchFamily="18" charset="0"/>
              </a:rPr>
              <a:t>2018</a:t>
            </a:r>
            <a:r>
              <a:rPr lang="ru-RU" dirty="0" smtClean="0">
                <a:latin typeface="Times New Roman" pitchFamily="18" charset="0"/>
                <a:cs typeface="Times New Roman" pitchFamily="18" charset="0"/>
              </a:rPr>
              <a:t> году – 2 005 085,9 тыс.рублей, (81,4%),</a:t>
            </a:r>
          </a:p>
          <a:p>
            <a:pPr algn="ctr"/>
            <a:r>
              <a:rPr lang="ru-RU" dirty="0" smtClean="0">
                <a:latin typeface="Times New Roman" pitchFamily="18" charset="0"/>
                <a:cs typeface="Times New Roman" pitchFamily="18" charset="0"/>
              </a:rPr>
              <a:t>и в </a:t>
            </a:r>
            <a:r>
              <a:rPr lang="ru-RU" u="sng" dirty="0" smtClean="0">
                <a:latin typeface="Times New Roman" pitchFamily="18" charset="0"/>
                <a:cs typeface="Times New Roman" pitchFamily="18" charset="0"/>
              </a:rPr>
              <a:t>2019</a:t>
            </a:r>
            <a:r>
              <a:rPr lang="ru-RU" dirty="0" smtClean="0">
                <a:latin typeface="Times New Roman" pitchFamily="18" charset="0"/>
                <a:cs typeface="Times New Roman" pitchFamily="18" charset="0"/>
              </a:rPr>
              <a:t> году – 2 060 156,5 тыс. рублей (81,8%).</a:t>
            </a:r>
            <a:endParaRPr lang="ru-RU" dirty="0">
              <a:latin typeface="Times New Roman" pitchFamily="18" charset="0"/>
              <a:cs typeface="Times New Roman" pitchFamily="18" charset="0"/>
            </a:endParaRPr>
          </a:p>
        </p:txBody>
      </p:sp>
      <p:sp>
        <p:nvSpPr>
          <p:cNvPr id="19" name="Прямоугольник с двумя вырезанными противолежащими углами 18"/>
          <p:cNvSpPr/>
          <p:nvPr/>
        </p:nvSpPr>
        <p:spPr>
          <a:xfrm>
            <a:off x="285720" y="1571612"/>
            <a:ext cx="6572296" cy="1714512"/>
          </a:xfrm>
          <a:prstGeom prst="snip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Всего на реализацию муниципальных программ  предусмотрено:</a:t>
            </a:r>
          </a:p>
          <a:p>
            <a:pPr algn="ctr"/>
            <a:r>
              <a:rPr lang="ru-RU" dirty="0" smtClean="0">
                <a:solidFill>
                  <a:schemeClr val="tx1"/>
                </a:solidFill>
                <a:latin typeface="Times New Roman" pitchFamily="18" charset="0"/>
                <a:cs typeface="Times New Roman" pitchFamily="18" charset="0"/>
              </a:rPr>
              <a:t>в 2017 году – 2 454 527,8 тыс. рублей  (98,1%),</a:t>
            </a:r>
          </a:p>
          <a:p>
            <a:pPr algn="ctr"/>
            <a:r>
              <a:rPr lang="ru-RU" dirty="0" smtClean="0">
                <a:solidFill>
                  <a:schemeClr val="tx1"/>
                </a:solidFill>
                <a:latin typeface="Times New Roman" pitchFamily="18" charset="0"/>
                <a:cs typeface="Times New Roman" pitchFamily="18" charset="0"/>
              </a:rPr>
              <a:t> в 2018 году – 2 463 329,3 тыс. рублей (99,2%),</a:t>
            </a:r>
          </a:p>
          <a:p>
            <a:pPr algn="ctr"/>
            <a:r>
              <a:rPr lang="ru-RU" dirty="0" smtClean="0">
                <a:solidFill>
                  <a:schemeClr val="tx1"/>
                </a:solidFill>
                <a:latin typeface="Times New Roman" pitchFamily="18" charset="0"/>
                <a:cs typeface="Times New Roman" pitchFamily="18" charset="0"/>
              </a:rPr>
              <a:t> в 2019 году – 2 517 645,8 тыс. рублей (99,2%).</a:t>
            </a:r>
          </a:p>
        </p:txBody>
      </p:sp>
      <p:pic>
        <p:nvPicPr>
          <p:cNvPr id="20" name="Рисунок 19" descr="sign-43873_640.png"/>
          <p:cNvPicPr>
            <a:picLocks noChangeAspect="1"/>
          </p:cNvPicPr>
          <p:nvPr/>
        </p:nvPicPr>
        <p:blipFill>
          <a:blip r:embed="rId3" cstate="print"/>
          <a:stretch>
            <a:fillRect/>
          </a:stretch>
        </p:blipFill>
        <p:spPr>
          <a:xfrm>
            <a:off x="500034" y="5429264"/>
            <a:ext cx="1262050" cy="1262050"/>
          </a:xfrm>
          <a:prstGeom prst="rect">
            <a:avLst/>
          </a:prstGeom>
        </p:spPr>
      </p:pic>
      <p:pic>
        <p:nvPicPr>
          <p:cNvPr id="22" name="Рисунок 21" descr="i (9).jpg"/>
          <p:cNvPicPr>
            <a:picLocks noChangeAspect="1"/>
          </p:cNvPicPr>
          <p:nvPr/>
        </p:nvPicPr>
        <p:blipFill>
          <a:blip r:embed="rId4"/>
          <a:stretch>
            <a:fillRect/>
          </a:stretch>
        </p:blipFill>
        <p:spPr>
          <a:xfrm>
            <a:off x="2428860" y="5310191"/>
            <a:ext cx="1714512" cy="1547809"/>
          </a:xfrm>
          <a:prstGeom prst="rect">
            <a:avLst/>
          </a:prstGeom>
        </p:spPr>
      </p:pic>
      <p:pic>
        <p:nvPicPr>
          <p:cNvPr id="25" name="Рисунок 24" descr="i (10).jpg"/>
          <p:cNvPicPr>
            <a:picLocks noChangeAspect="1"/>
          </p:cNvPicPr>
          <p:nvPr/>
        </p:nvPicPr>
        <p:blipFill>
          <a:blip r:embed="rId5"/>
          <a:stretch>
            <a:fillRect/>
          </a:stretch>
        </p:blipFill>
        <p:spPr>
          <a:xfrm>
            <a:off x="4643438" y="5429264"/>
            <a:ext cx="1643074" cy="1230874"/>
          </a:xfrm>
          <a:prstGeom prst="rect">
            <a:avLst/>
          </a:prstGeom>
        </p:spPr>
      </p:pic>
      <p:pic>
        <p:nvPicPr>
          <p:cNvPr id="27" name="Рисунок 26" descr="i (12).jpg"/>
          <p:cNvPicPr>
            <a:picLocks noChangeAspect="1"/>
          </p:cNvPicPr>
          <p:nvPr/>
        </p:nvPicPr>
        <p:blipFill>
          <a:blip r:embed="rId6"/>
          <a:stretch>
            <a:fillRect/>
          </a:stretch>
        </p:blipFill>
        <p:spPr>
          <a:xfrm>
            <a:off x="7072330" y="5214950"/>
            <a:ext cx="1500174" cy="1500174"/>
          </a:xfrm>
          <a:prstGeom prst="rect">
            <a:avLst/>
          </a:prstGeom>
        </p:spPr>
      </p:pic>
      <p:pic>
        <p:nvPicPr>
          <p:cNvPr id="28" name="Рисунок 27" descr="089_38.jpg"/>
          <p:cNvPicPr>
            <a:picLocks noChangeAspect="1"/>
          </p:cNvPicPr>
          <p:nvPr/>
        </p:nvPicPr>
        <p:blipFill>
          <a:blip r:embed="rId7" cstate="print"/>
          <a:stretch>
            <a:fillRect/>
          </a:stretch>
        </p:blipFill>
        <p:spPr>
          <a:xfrm>
            <a:off x="7286644" y="1714488"/>
            <a:ext cx="1377737" cy="1349620"/>
          </a:xfrm>
          <a:prstGeom prst="rect">
            <a:avLst/>
          </a:prstGeom>
        </p:spPr>
      </p:pic>
      <p:pic>
        <p:nvPicPr>
          <p:cNvPr id="29" name="Рисунок 28" descr="i (6).jpg"/>
          <p:cNvPicPr>
            <a:picLocks noChangeAspect="1"/>
          </p:cNvPicPr>
          <p:nvPr/>
        </p:nvPicPr>
        <p:blipFill>
          <a:blip r:embed="rId8"/>
          <a:stretch>
            <a:fillRect/>
          </a:stretch>
        </p:blipFill>
        <p:spPr>
          <a:xfrm>
            <a:off x="7500958" y="3500438"/>
            <a:ext cx="1452566" cy="1285884"/>
          </a:xfrm>
          <a:prstGeom prst="rect">
            <a:avLst/>
          </a:prstGeom>
        </p:spPr>
      </p:pic>
    </p:spTree>
  </p:cSld>
  <p:clrMapOvr>
    <a:masterClrMapping/>
  </p:clrMapOvr>
  <p:transition>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358214" y="214290"/>
            <a:ext cx="516650" cy="642942"/>
          </a:xfrm>
          <a:prstGeom prst="rect">
            <a:avLst/>
          </a:prstGeom>
        </p:spPr>
      </p:pic>
      <p:sp>
        <p:nvSpPr>
          <p:cNvPr id="2" name="Заголовок 1"/>
          <p:cNvSpPr>
            <a:spLocks noGrp="1"/>
          </p:cNvSpPr>
          <p:nvPr>
            <p:ph type="title"/>
          </p:nvPr>
        </p:nvSpPr>
        <p:spPr>
          <a:xfrm>
            <a:off x="0" y="785794"/>
            <a:ext cx="8229600" cy="478634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1500166" y="500042"/>
            <a:ext cx="8358246"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graphicFrame>
        <p:nvGraphicFramePr>
          <p:cNvPr id="6" name="Диаграмма 5"/>
          <p:cNvGraphicFramePr/>
          <p:nvPr/>
        </p:nvGraphicFramePr>
        <p:xfrm>
          <a:off x="428628" y="1928802"/>
          <a:ext cx="8715372" cy="5357826"/>
        </p:xfrm>
        <a:graphic>
          <a:graphicData uri="http://schemas.openxmlformats.org/drawingml/2006/chart">
            <c:chart xmlns:c="http://schemas.openxmlformats.org/drawingml/2006/chart" xmlns:r="http://schemas.openxmlformats.org/officeDocument/2006/relationships" r:id="rId3"/>
          </a:graphicData>
        </a:graphic>
      </p:graphicFrame>
      <p:sp>
        <p:nvSpPr>
          <p:cNvPr id="8" name="Пятиугольник 7"/>
          <p:cNvSpPr/>
          <p:nvPr/>
        </p:nvSpPr>
        <p:spPr>
          <a:xfrm>
            <a:off x="1142944" y="2500306"/>
            <a:ext cx="6786642" cy="928694"/>
          </a:xfrm>
          <a:prstGeom prst="homePlate">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На 2017 год объем расходов предлагается в сумме 2 502 703,9 тыс. рублей</a:t>
            </a:r>
            <a:endParaRPr lang="ru-RU" sz="1400" b="1" dirty="0">
              <a:solidFill>
                <a:schemeClr val="tx1"/>
              </a:solidFill>
              <a:latin typeface="Times New Roman" pitchFamily="18" charset="0"/>
              <a:cs typeface="Times New Roman" pitchFamily="18" charset="0"/>
            </a:endParaRPr>
          </a:p>
        </p:txBody>
      </p:sp>
      <p:sp>
        <p:nvSpPr>
          <p:cNvPr id="9" name="Пятиугольник 8"/>
          <p:cNvSpPr/>
          <p:nvPr/>
        </p:nvSpPr>
        <p:spPr>
          <a:xfrm>
            <a:off x="1142944" y="3571876"/>
            <a:ext cx="7501022" cy="928694"/>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На 2018 год объем расходов предлагается в сумме </a:t>
            </a:r>
            <a:r>
              <a:rPr lang="ru-RU" sz="1400" b="1" dirty="0" smtClean="0">
                <a:solidFill>
                  <a:schemeClr val="tx1"/>
                </a:solidFill>
                <a:latin typeface="Times New Roman" pitchFamily="18" charset="0"/>
                <a:cs typeface="Times New Roman" pitchFamily="18" charset="0"/>
              </a:rPr>
              <a:t>2 482 919,6 </a:t>
            </a:r>
            <a:r>
              <a:rPr lang="ru-RU" sz="1400" dirty="0" smtClean="0">
                <a:solidFill>
                  <a:schemeClr val="tx1"/>
                </a:solidFill>
                <a:latin typeface="Times New Roman" pitchFamily="18" charset="0"/>
                <a:cs typeface="Times New Roman" pitchFamily="18" charset="0"/>
              </a:rPr>
              <a:t>тыс. рублей</a:t>
            </a:r>
            <a:endParaRPr lang="ru-RU" sz="1400" dirty="0">
              <a:solidFill>
                <a:schemeClr val="tx1"/>
              </a:solidFill>
              <a:latin typeface="Times New Roman" pitchFamily="18" charset="0"/>
              <a:cs typeface="Times New Roman" pitchFamily="18" charset="0"/>
            </a:endParaRPr>
          </a:p>
        </p:txBody>
      </p:sp>
      <p:sp>
        <p:nvSpPr>
          <p:cNvPr id="10" name="Пятиугольник 9"/>
          <p:cNvSpPr/>
          <p:nvPr/>
        </p:nvSpPr>
        <p:spPr>
          <a:xfrm>
            <a:off x="1142944" y="4786322"/>
            <a:ext cx="8001056" cy="857256"/>
          </a:xfrm>
          <a:prstGeom prst="homePlate">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1"/>
                </a:solidFill>
                <a:latin typeface="Times New Roman" pitchFamily="18" charset="0"/>
                <a:cs typeface="Times New Roman" pitchFamily="18" charset="0"/>
              </a:rPr>
              <a:t>На 2019 год объем расходов предлагается в сумме </a:t>
            </a:r>
            <a:r>
              <a:rPr lang="ru-RU" sz="1400" b="1" dirty="0" smtClean="0">
                <a:solidFill>
                  <a:schemeClr val="bg1"/>
                </a:solidFill>
                <a:latin typeface="Times New Roman" pitchFamily="18" charset="0"/>
                <a:cs typeface="Times New Roman" pitchFamily="18" charset="0"/>
              </a:rPr>
              <a:t>2 537 440,7 </a:t>
            </a:r>
            <a:r>
              <a:rPr lang="ru-RU" sz="1400" dirty="0" smtClean="0">
                <a:solidFill>
                  <a:schemeClr val="bg1"/>
                </a:solidFill>
                <a:latin typeface="Times New Roman" pitchFamily="18" charset="0"/>
                <a:cs typeface="Times New Roman" pitchFamily="18" charset="0"/>
              </a:rPr>
              <a:t>тыс. рублей</a:t>
            </a:r>
          </a:p>
          <a:p>
            <a:pPr algn="ctr"/>
            <a:endParaRPr lang="ru-RU" sz="1400" dirty="0">
              <a:solidFill>
                <a:schemeClr val="bg1"/>
              </a:solidFill>
              <a:latin typeface="Times New Roman" pitchFamily="18" charset="0"/>
              <a:cs typeface="Times New Roman" pitchFamily="18" charset="0"/>
            </a:endParaRPr>
          </a:p>
        </p:txBody>
      </p:sp>
      <p:cxnSp>
        <p:nvCxnSpPr>
          <p:cNvPr id="13" name="Прямая соединительная линия 12"/>
          <p:cNvCxnSpPr/>
          <p:nvPr/>
        </p:nvCxnSpPr>
        <p:spPr>
          <a:xfrm rot="5400000">
            <a:off x="-1499436" y="3857628"/>
            <a:ext cx="3856858" cy="794"/>
          </a:xfrm>
          <a:prstGeom prst="line">
            <a:avLst/>
          </a:prstGeom>
          <a:ln>
            <a:solidFill>
              <a:srgbClr val="92D050"/>
            </a:solidFill>
          </a:ln>
        </p:spPr>
        <p:style>
          <a:lnRef idx="2">
            <a:schemeClr val="dk1"/>
          </a:lnRef>
          <a:fillRef idx="0">
            <a:schemeClr val="dk1"/>
          </a:fillRef>
          <a:effectRef idx="1">
            <a:schemeClr val="dk1"/>
          </a:effectRef>
          <a:fontRef idx="minor">
            <a:schemeClr val="tx1"/>
          </a:fontRef>
        </p:style>
      </p:cxnSp>
      <p:cxnSp>
        <p:nvCxnSpPr>
          <p:cNvPr id="15" name="Прямая со стрелкой 14"/>
          <p:cNvCxnSpPr/>
          <p:nvPr/>
        </p:nvCxnSpPr>
        <p:spPr>
          <a:xfrm>
            <a:off x="428596" y="3071810"/>
            <a:ext cx="642942" cy="158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28596" y="4071942"/>
            <a:ext cx="714380" cy="1588"/>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28596" y="5357826"/>
            <a:ext cx="714380" cy="158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с двумя вырезанными противолежащими углами 6"/>
          <p:cNvSpPr/>
          <p:nvPr/>
        </p:nvSpPr>
        <p:spPr>
          <a:xfrm>
            <a:off x="214282" y="857232"/>
            <a:ext cx="7786742" cy="1285884"/>
          </a:xfrm>
          <a:prstGeom prst="snip2DiagRect">
            <a:avLst/>
          </a:prstGeom>
          <a:solidFill>
            <a:srgbClr val="0099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Бюджетные ассигнования по разделам бюджетной классификации расходов</a:t>
            </a:r>
            <a:endParaRPr lang="ru-RU" b="1" dirty="0">
              <a:solidFill>
                <a:schemeClr val="tx1"/>
              </a:solidFill>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descr="dsc01182.jpg"/>
          <p:cNvPicPr>
            <a:picLocks noChangeAspect="1"/>
          </p:cNvPicPr>
          <p:nvPr/>
        </p:nvPicPr>
        <p:blipFill>
          <a:blip r:embed="rId2" cstate="print"/>
          <a:stretch>
            <a:fillRect/>
          </a:stretch>
        </p:blipFill>
        <p:spPr>
          <a:xfrm>
            <a:off x="4286248" y="1142984"/>
            <a:ext cx="1851930" cy="2000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Рисунок 3" descr="3301.png"/>
          <p:cNvPicPr>
            <a:picLocks noChangeAspect="1"/>
          </p:cNvPicPr>
          <p:nvPr/>
        </p:nvPicPr>
        <p:blipFill>
          <a:blip r:embed="rId3" cstate="print"/>
          <a:stretch>
            <a:fillRect/>
          </a:stretch>
        </p:blipFill>
        <p:spPr>
          <a:xfrm>
            <a:off x="8501090" y="0"/>
            <a:ext cx="442654" cy="550859"/>
          </a:xfrm>
          <a:prstGeom prst="rect">
            <a:avLst/>
          </a:prstGeom>
        </p:spPr>
      </p:pic>
      <p:sp>
        <p:nvSpPr>
          <p:cNvPr id="2" name="Заголовок 1"/>
          <p:cNvSpPr>
            <a:spLocks noGrp="1"/>
          </p:cNvSpPr>
          <p:nvPr>
            <p:ph type="title"/>
          </p:nvPr>
        </p:nvSpPr>
        <p:spPr>
          <a:xfrm>
            <a:off x="8469600" y="571480"/>
            <a:ext cx="45719" cy="785818"/>
          </a:xfrm>
          <a:ln>
            <a:noFill/>
          </a:ln>
        </p:spPr>
        <p:txBody>
          <a:bodyPr>
            <a:normAutofit fontScale="90000"/>
          </a:bodyPr>
          <a:lstStyle/>
          <a:p>
            <a:r>
              <a:rPr lang="ru-RU" dirty="0" smtClean="0"/>
              <a:t/>
            </a:r>
            <a:br>
              <a:rPr lang="ru-RU" dirty="0" smtClean="0"/>
            </a:br>
            <a:r>
              <a:rPr lang="ru-RU" dirty="0" smtClean="0"/>
              <a:t/>
            </a:r>
            <a:br>
              <a:rPr lang="ru-RU" dirty="0" smtClean="0"/>
            </a:br>
            <a:endParaRPr lang="ru-RU" dirty="0"/>
          </a:p>
        </p:txBody>
      </p:sp>
      <p:sp>
        <p:nvSpPr>
          <p:cNvPr id="3" name="Прямоугольник 2"/>
          <p:cNvSpPr/>
          <p:nvPr/>
        </p:nvSpPr>
        <p:spPr>
          <a:xfrm>
            <a:off x="571472" y="214290"/>
            <a:ext cx="8358246" cy="261610"/>
          </a:xfrm>
          <a:prstGeom prst="rect">
            <a:avLst/>
          </a:prstGeom>
        </p:spPr>
        <p:txBody>
          <a:bodyPr wrap="square">
            <a:spAutoFit/>
          </a:bodyPr>
          <a:lstStyle/>
          <a:p>
            <a:r>
              <a:rPr lang="ru-RU" sz="1050" dirty="0" smtClean="0">
                <a:solidFill>
                  <a:schemeClr val="accent1">
                    <a:lumMod val="50000"/>
                  </a:schemeClr>
                </a:solidFill>
                <a:latin typeface="Arial Black" pitchFamily="34"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5" name="TextBox 4"/>
          <p:cNvSpPr txBox="1"/>
          <p:nvPr/>
        </p:nvSpPr>
        <p:spPr>
          <a:xfrm>
            <a:off x="357158" y="928670"/>
            <a:ext cx="8429684" cy="646331"/>
          </a:xfrm>
          <a:prstGeom prst="rect">
            <a:avLst/>
          </a:prstGeom>
          <a:noFill/>
        </p:spPr>
        <p:txBody>
          <a:bodyPr wrap="square" rtlCol="0">
            <a:spAutoFit/>
          </a:bodyPr>
          <a:lstStyle/>
          <a:p>
            <a:pPr algn="ctr"/>
            <a:endParaRPr lang="ru-RU" b="1" u="sng" dirty="0" smtClean="0"/>
          </a:p>
          <a:p>
            <a:pPr algn="ctr"/>
            <a:endParaRPr lang="ru-RU" b="1" u="sng" dirty="0"/>
          </a:p>
        </p:txBody>
      </p:sp>
      <p:sp>
        <p:nvSpPr>
          <p:cNvPr id="6" name="TextBox 5"/>
          <p:cNvSpPr txBox="1"/>
          <p:nvPr/>
        </p:nvSpPr>
        <p:spPr>
          <a:xfrm>
            <a:off x="500034" y="500042"/>
            <a:ext cx="7715304" cy="64633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ru-RU" b="1" dirty="0" smtClean="0">
                <a:solidFill>
                  <a:schemeClr val="accent1">
                    <a:lumMod val="50000"/>
                  </a:schemeClr>
                </a:solidFill>
                <a:latin typeface="Times New Roman" pitchFamily="18" charset="0"/>
                <a:cs typeface="Times New Roman" pitchFamily="18" charset="0"/>
              </a:rPr>
              <a:t>Расходы бюджета Белокалитвинского района в сфере национальной безопасности  и правоохранительной деятельности</a:t>
            </a:r>
            <a:endParaRPr lang="ru-RU"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142844" y="1214422"/>
            <a:ext cx="4000528" cy="1323439"/>
          </a:xfrm>
          <a:prstGeom prst="rect">
            <a:avLst/>
          </a:prstGeom>
          <a:solidFill>
            <a:srgbClr val="33CC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600" b="1" dirty="0" smtClean="0">
                <a:solidFill>
                  <a:schemeClr val="accent1">
                    <a:lumMod val="50000"/>
                  </a:schemeClr>
                </a:solidFill>
                <a:latin typeface="Times New Roman" pitchFamily="18" charset="0"/>
                <a:cs typeface="Times New Roman" pitchFamily="18" charset="0"/>
              </a:rPr>
              <a:t>В бюджете Белокалитвинского района на 2017-2019 г. по данному разделу ежегодно предусмотрено</a:t>
            </a:r>
          </a:p>
          <a:p>
            <a:pPr algn="ctr"/>
            <a:r>
              <a:rPr lang="ru-RU" sz="1600" b="1" dirty="0" smtClean="0">
                <a:solidFill>
                  <a:schemeClr val="accent1">
                    <a:lumMod val="50000"/>
                  </a:schemeClr>
                </a:solidFill>
                <a:latin typeface="Times New Roman" pitchFamily="18" charset="0"/>
                <a:cs typeface="Times New Roman" pitchFamily="18" charset="0"/>
              </a:rPr>
              <a:t> 12 356,6 тыс. рублей,</a:t>
            </a:r>
          </a:p>
          <a:p>
            <a:pPr algn="ctr"/>
            <a:r>
              <a:rPr lang="ru-RU" sz="1600" b="1" dirty="0" smtClean="0">
                <a:solidFill>
                  <a:schemeClr val="accent1">
                    <a:lumMod val="50000"/>
                  </a:schemeClr>
                </a:solidFill>
                <a:latin typeface="Times New Roman" pitchFamily="18" charset="0"/>
                <a:cs typeface="Times New Roman" pitchFamily="18" charset="0"/>
              </a:rPr>
              <a:t> в том числе:</a:t>
            </a:r>
            <a:endParaRPr lang="ru-RU" sz="1600" b="1" dirty="0">
              <a:solidFill>
                <a:schemeClr val="accent1">
                  <a:lumMod val="50000"/>
                </a:schemeClr>
              </a:solidFill>
              <a:latin typeface="Times New Roman" pitchFamily="18" charset="0"/>
              <a:cs typeface="Times New Roman" pitchFamily="18" charset="0"/>
            </a:endParaRPr>
          </a:p>
        </p:txBody>
      </p:sp>
      <p:pic>
        <p:nvPicPr>
          <p:cNvPr id="15" name="Рисунок 14" descr="dsc_0084.jpg"/>
          <p:cNvPicPr>
            <a:picLocks noChangeAspect="1"/>
          </p:cNvPicPr>
          <p:nvPr/>
        </p:nvPicPr>
        <p:blipFill>
          <a:blip r:embed="rId4" cstate="print"/>
          <a:stretch>
            <a:fillRect/>
          </a:stretch>
        </p:blipFill>
        <p:spPr>
          <a:xfrm>
            <a:off x="6215074" y="1214422"/>
            <a:ext cx="2928926" cy="1882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Рисунок 15" descr="8.jpg"/>
          <p:cNvPicPr>
            <a:picLocks noChangeAspect="1"/>
          </p:cNvPicPr>
          <p:nvPr/>
        </p:nvPicPr>
        <p:blipFill>
          <a:blip r:embed="rId5" cstate="print"/>
          <a:stretch>
            <a:fillRect/>
          </a:stretch>
        </p:blipFill>
        <p:spPr>
          <a:xfrm>
            <a:off x="6286512" y="3071810"/>
            <a:ext cx="2857488" cy="17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Рисунок 16" descr="dobavit-5.jpg"/>
          <p:cNvPicPr>
            <a:picLocks noChangeAspect="1"/>
          </p:cNvPicPr>
          <p:nvPr/>
        </p:nvPicPr>
        <p:blipFill>
          <a:blip r:embed="rId6" cstate="print"/>
          <a:stretch>
            <a:fillRect/>
          </a:stretch>
        </p:blipFill>
        <p:spPr>
          <a:xfrm>
            <a:off x="4286248" y="4857760"/>
            <a:ext cx="2286016"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Загнутый угол 18"/>
          <p:cNvSpPr/>
          <p:nvPr/>
        </p:nvSpPr>
        <p:spPr>
          <a:xfrm>
            <a:off x="142844" y="2571744"/>
            <a:ext cx="4000528" cy="4143404"/>
          </a:xfrm>
          <a:prstGeom prst="foldedCorner">
            <a:avLst/>
          </a:prstGeom>
          <a:solidFill>
            <a:srgbClr val="0099FF"/>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ru-RU" sz="1400" dirty="0" smtClean="0">
              <a:solidFill>
                <a:schemeClr val="tx1"/>
              </a:solidFill>
              <a:latin typeface="Times New Roman" pitchFamily="18" charset="0"/>
              <a:cs typeface="Times New Roman" pitchFamily="18" charset="0"/>
            </a:endParaRPr>
          </a:p>
          <a:p>
            <a:pPr algn="ctr"/>
            <a:endParaRPr lang="ru-RU" sz="1400" dirty="0" smtClean="0">
              <a:solidFill>
                <a:schemeClr val="tx1"/>
              </a:solidFill>
              <a:latin typeface="Times New Roman" pitchFamily="18" charset="0"/>
              <a:cs typeface="Times New Roman" pitchFamily="18" charset="0"/>
            </a:endParaRPr>
          </a:p>
          <a:p>
            <a:pPr algn="ctr"/>
            <a:endParaRPr lang="ru-RU" sz="1600" dirty="0" smtClean="0">
              <a:solidFill>
                <a:schemeClr val="tx1"/>
              </a:solidFill>
              <a:latin typeface="Times New Roman" pitchFamily="18" charset="0"/>
              <a:cs typeface="Times New Roman" pitchFamily="18" charset="0"/>
            </a:endParaRPr>
          </a:p>
          <a:p>
            <a:pPr algn="ctr"/>
            <a:endParaRPr lang="ru-RU" sz="1600" dirty="0" smtClean="0">
              <a:solidFill>
                <a:schemeClr val="tx1"/>
              </a:solidFill>
              <a:latin typeface="Times New Roman" pitchFamily="18" charset="0"/>
              <a:cs typeface="Times New Roman" pitchFamily="18" charset="0"/>
            </a:endParaRPr>
          </a:p>
          <a:p>
            <a:pPr algn="ctr"/>
            <a:endParaRPr lang="ru-RU" sz="1600" dirty="0" smtClean="0">
              <a:solidFill>
                <a:schemeClr val="tx1"/>
              </a:solidFill>
              <a:latin typeface="Times New Roman" pitchFamily="18" charset="0"/>
              <a:cs typeface="Times New Roman" pitchFamily="18" charset="0"/>
            </a:endParaRPr>
          </a:p>
          <a:p>
            <a:pPr algn="ctr"/>
            <a:endParaRPr lang="ru-RU" sz="1600" dirty="0" smtClean="0">
              <a:solidFill>
                <a:schemeClr val="tx1"/>
              </a:solidFill>
              <a:latin typeface="Times New Roman" pitchFamily="18" charset="0"/>
              <a:cs typeface="Times New Roman" pitchFamily="18" charset="0"/>
            </a:endParaRPr>
          </a:p>
          <a:p>
            <a:pPr algn="ctr">
              <a:buFont typeface="Wingdings" pitchFamily="2" charset="2"/>
              <a:buChar char="ü"/>
            </a:pPr>
            <a:r>
              <a:rPr lang="ru-RU" sz="1600" dirty="0" smtClean="0">
                <a:solidFill>
                  <a:schemeClr val="tx1"/>
                </a:solidFill>
                <a:latin typeface="Times New Roman" pitchFamily="18" charset="0"/>
                <a:cs typeface="Times New Roman" pitchFamily="18" charset="0"/>
              </a:rPr>
              <a:t>финансовое обеспечение муниципального казенного учреждения Белокалитвинского района «Управление ГО и ЧС», улучшение материально-технической базы поисково-спасательного формирования</a:t>
            </a:r>
          </a:p>
          <a:p>
            <a:pPr algn="ctr">
              <a:buFont typeface="Wingdings" pitchFamily="2" charset="2"/>
              <a:buChar char="ü"/>
            </a:pPr>
            <a:endParaRPr lang="ru-RU" sz="1600" dirty="0" smtClean="0">
              <a:solidFill>
                <a:schemeClr val="tx1"/>
              </a:solidFill>
              <a:latin typeface="Times New Roman" pitchFamily="18" charset="0"/>
              <a:cs typeface="Times New Roman" pitchFamily="18" charset="0"/>
            </a:endParaRPr>
          </a:p>
          <a:p>
            <a:pPr algn="ctr">
              <a:buFont typeface="Wingdings" pitchFamily="2" charset="2"/>
              <a:buChar char="ü"/>
            </a:pPr>
            <a:r>
              <a:rPr lang="ru-RU" sz="1600" dirty="0" smtClean="0">
                <a:solidFill>
                  <a:schemeClr val="tx1"/>
                </a:solidFill>
                <a:latin typeface="Times New Roman" pitchFamily="18" charset="0"/>
                <a:cs typeface="Times New Roman" pitchFamily="18" charset="0"/>
              </a:rPr>
              <a:t> финансовое обеспечение «СЛУЖБА 112» Белокалитвинского района</a:t>
            </a:r>
          </a:p>
          <a:p>
            <a:pPr algn="ctr">
              <a:buFont typeface="Wingdings" pitchFamily="2" charset="2"/>
              <a:buChar char="ü"/>
            </a:pPr>
            <a:endParaRPr lang="ru-RU" sz="1600" dirty="0" smtClean="0">
              <a:solidFill>
                <a:schemeClr val="tx1"/>
              </a:solidFill>
              <a:latin typeface="Times New Roman" pitchFamily="18" charset="0"/>
              <a:cs typeface="Times New Roman" pitchFamily="18" charset="0"/>
            </a:endParaRPr>
          </a:p>
          <a:p>
            <a:pPr algn="ctr">
              <a:buFont typeface="Wingdings" pitchFamily="2" charset="2"/>
              <a:buChar char="ü"/>
            </a:pPr>
            <a:r>
              <a:rPr lang="ru-RU" sz="1600" dirty="0" smtClean="0">
                <a:solidFill>
                  <a:schemeClr val="tx1"/>
                </a:solidFill>
                <a:latin typeface="Times New Roman" pitchFamily="18" charset="0"/>
                <a:cs typeface="Times New Roman" pitchFamily="18" charset="0"/>
              </a:rPr>
              <a:t>финансовое обеспечение деятельности аварийно-спасательных формирований по предупреждению и ликвидации ЧС, в том числе на осуществление переданных полномочий городски поселений Белокалитвинского района</a:t>
            </a:r>
          </a:p>
          <a:p>
            <a:pPr algn="ctr">
              <a:buFontTx/>
              <a:buChar char="-"/>
            </a:pPr>
            <a:endParaRPr lang="ru-RU" sz="1400" dirty="0" smtClean="0">
              <a:solidFill>
                <a:schemeClr val="tx1"/>
              </a:solidFill>
              <a:latin typeface="Times New Roman" pitchFamily="18" charset="0"/>
              <a:cs typeface="Times New Roman" pitchFamily="18" charset="0"/>
            </a:endParaRPr>
          </a:p>
          <a:p>
            <a:pPr algn="ctr"/>
            <a:endParaRPr lang="ru-RU" sz="1400" dirty="0" smtClean="0">
              <a:solidFill>
                <a:schemeClr val="tx1"/>
              </a:solidFill>
              <a:latin typeface="Times New Roman" pitchFamily="18" charset="0"/>
              <a:cs typeface="Times New Roman" pitchFamily="18" charset="0"/>
            </a:endParaRPr>
          </a:p>
          <a:p>
            <a:pPr algn="ctr"/>
            <a:endParaRPr lang="ru-RU" sz="1400" dirty="0" smtClean="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p:txBody>
      </p:sp>
      <p:pic>
        <p:nvPicPr>
          <p:cNvPr id="20" name="Рисунок 19" descr="16-03-17_0.jpg"/>
          <p:cNvPicPr>
            <a:picLocks noChangeAspect="1"/>
          </p:cNvPicPr>
          <p:nvPr/>
        </p:nvPicPr>
        <p:blipFill>
          <a:blip r:embed="rId7"/>
          <a:stretch>
            <a:fillRect/>
          </a:stretch>
        </p:blipFill>
        <p:spPr>
          <a:xfrm>
            <a:off x="4286248" y="3214686"/>
            <a:ext cx="1857388" cy="157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Рисунок 20" descr="dsc01194.jpg"/>
          <p:cNvPicPr>
            <a:picLocks noChangeAspect="1"/>
          </p:cNvPicPr>
          <p:nvPr/>
        </p:nvPicPr>
        <p:blipFill>
          <a:blip r:embed="rId8" cstate="print"/>
          <a:stretch>
            <a:fillRect/>
          </a:stretch>
        </p:blipFill>
        <p:spPr>
          <a:xfrm>
            <a:off x="6643702" y="4857760"/>
            <a:ext cx="2500298" cy="1857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descr="ферма.jpg"/>
          <p:cNvPicPr>
            <a:picLocks noChangeAspect="1"/>
          </p:cNvPicPr>
          <p:nvPr/>
        </p:nvPicPr>
        <p:blipFill>
          <a:blip r:embed="rId2"/>
          <a:stretch>
            <a:fillRect/>
          </a:stretch>
        </p:blipFill>
        <p:spPr>
          <a:xfrm>
            <a:off x="357158" y="3214686"/>
            <a:ext cx="5214974" cy="3286124"/>
          </a:xfrm>
          <a:prstGeom prst="rect">
            <a:avLst/>
          </a:prstGeom>
        </p:spPr>
      </p:pic>
      <p:pic>
        <p:nvPicPr>
          <p:cNvPr id="4" name="Рисунок 3" descr="3301.png"/>
          <p:cNvPicPr>
            <a:picLocks noChangeAspect="1"/>
          </p:cNvPicPr>
          <p:nvPr/>
        </p:nvPicPr>
        <p:blipFill>
          <a:blip r:embed="rId3"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a:off x="500034" y="500042"/>
            <a:ext cx="1000132" cy="857256"/>
          </a:xfrm>
        </p:spPr>
        <p:txBody>
          <a:bodyPr>
            <a:normAutofit fontScale="90000"/>
          </a:bodyPr>
          <a:lstStyle/>
          <a:p>
            <a:r>
              <a:rPr lang="ru-RU" dirty="0" smtClean="0"/>
              <a:t/>
            </a:r>
            <a:br>
              <a:rPr lang="ru-RU" dirty="0" smtClean="0"/>
            </a:br>
            <a:endParaRPr lang="ru-RU" dirty="0"/>
          </a:p>
        </p:txBody>
      </p:sp>
      <p:sp>
        <p:nvSpPr>
          <p:cNvPr id="3" name="Прямоугольник 2"/>
          <p:cNvSpPr/>
          <p:nvPr/>
        </p:nvSpPr>
        <p:spPr>
          <a:xfrm>
            <a:off x="785754" y="214290"/>
            <a:ext cx="8358246" cy="261610"/>
          </a:xfrm>
          <a:prstGeom prst="rect">
            <a:avLst/>
          </a:prstGeom>
        </p:spPr>
        <p:txBody>
          <a:bodyPr wrap="square">
            <a:spAutoFit/>
          </a:bodyPr>
          <a:lstStyle/>
          <a:p>
            <a:r>
              <a:rPr lang="ru-RU" sz="1050" dirty="0" smtClean="0">
                <a:solidFill>
                  <a:schemeClr val="tx2">
                    <a:lumMod val="50000"/>
                  </a:schemeClr>
                </a:solidFill>
                <a:latin typeface="Arial Black" pitchFamily="34"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5" name="TextBox 4"/>
          <p:cNvSpPr txBox="1"/>
          <p:nvPr/>
        </p:nvSpPr>
        <p:spPr>
          <a:xfrm>
            <a:off x="357158" y="928670"/>
            <a:ext cx="8429684" cy="646331"/>
          </a:xfrm>
          <a:prstGeom prst="rect">
            <a:avLst/>
          </a:prstGeom>
          <a:noFill/>
        </p:spPr>
        <p:txBody>
          <a:bodyPr wrap="square" rtlCol="0">
            <a:spAutoFit/>
          </a:bodyPr>
          <a:lstStyle/>
          <a:p>
            <a:pPr algn="ctr"/>
            <a:endParaRPr lang="ru-RU" b="1" u="sng" dirty="0" smtClean="0"/>
          </a:p>
          <a:p>
            <a:pPr algn="ctr"/>
            <a:endParaRPr lang="ru-RU" b="1" u="sng" dirty="0"/>
          </a:p>
        </p:txBody>
      </p:sp>
      <p:sp>
        <p:nvSpPr>
          <p:cNvPr id="6" name="TextBox 5"/>
          <p:cNvSpPr txBox="1"/>
          <p:nvPr/>
        </p:nvSpPr>
        <p:spPr>
          <a:xfrm>
            <a:off x="214282" y="642918"/>
            <a:ext cx="8286808" cy="707886"/>
          </a:xfrm>
          <a:prstGeom prst="rect">
            <a:avLst/>
          </a:prstGeom>
          <a:solidFill>
            <a:srgbClr val="00B050"/>
          </a:solidFill>
          <a:ln>
            <a:solidFill>
              <a:schemeClr val="tx1"/>
            </a:solidFill>
          </a:ln>
        </p:spPr>
        <p:txBody>
          <a:bodyPr wrap="square" rtlCol="0">
            <a:spAutoFit/>
          </a:bodyPr>
          <a:lstStyle/>
          <a:p>
            <a:pPr algn="ctr"/>
            <a:r>
              <a:rPr lang="ru-RU" sz="2000" b="1" dirty="0" smtClean="0">
                <a:latin typeface="Times New Roman" pitchFamily="18" charset="0"/>
                <a:cs typeface="Times New Roman" pitchFamily="18" charset="0"/>
              </a:rPr>
              <a:t>Расходы бюджета Белокалитвинского района в сфере национальной экономики на 2017-2019 годы</a:t>
            </a:r>
            <a:endParaRPr lang="ru-RU" sz="2000" b="1" dirty="0">
              <a:latin typeface="Times New Roman" pitchFamily="18" charset="0"/>
              <a:cs typeface="Times New Roman" pitchFamily="18" charset="0"/>
            </a:endParaRPr>
          </a:p>
        </p:txBody>
      </p:sp>
      <p:sp>
        <p:nvSpPr>
          <p:cNvPr id="12" name="Прямоугольник с двумя вырезанными противолежащими углами 11"/>
          <p:cNvSpPr/>
          <p:nvPr/>
        </p:nvSpPr>
        <p:spPr>
          <a:xfrm>
            <a:off x="357158" y="1571612"/>
            <a:ext cx="5214974" cy="1643074"/>
          </a:xfrm>
          <a:prstGeom prst="snip2DiagRect">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ctr"/>
            <a:r>
              <a:rPr lang="ru-RU" sz="1600" b="1" dirty="0" smtClean="0">
                <a:solidFill>
                  <a:schemeClr val="tx1"/>
                </a:solidFill>
                <a:latin typeface="Times New Roman" pitchFamily="18" charset="0"/>
                <a:cs typeface="Times New Roman" pitchFamily="18" charset="0"/>
              </a:rPr>
              <a:t>В бюджете района по данному разделу предусмотрены бюджетные ассигнования :</a:t>
            </a:r>
          </a:p>
          <a:p>
            <a:pPr algn="ctr"/>
            <a:r>
              <a:rPr lang="ru-RU" sz="1600" b="1" dirty="0" smtClean="0">
                <a:solidFill>
                  <a:schemeClr val="tx1"/>
                </a:solidFill>
                <a:latin typeface="Times New Roman" pitchFamily="18" charset="0"/>
                <a:cs typeface="Times New Roman" pitchFamily="18" charset="0"/>
              </a:rPr>
              <a:t>в  2017 году – 90 610,7 тыс.рублей, </a:t>
            </a:r>
          </a:p>
          <a:p>
            <a:pPr algn="ctr"/>
            <a:r>
              <a:rPr lang="ru-RU" sz="1600" b="1" dirty="0" smtClean="0">
                <a:solidFill>
                  <a:schemeClr val="tx1"/>
                </a:solidFill>
                <a:latin typeface="Times New Roman" pitchFamily="18" charset="0"/>
                <a:cs typeface="Times New Roman" pitchFamily="18" charset="0"/>
              </a:rPr>
              <a:t>в 2018 году – 97 870,8 тыс. рублей, </a:t>
            </a:r>
          </a:p>
          <a:p>
            <a:pPr algn="ctr"/>
            <a:r>
              <a:rPr lang="ru-RU" sz="1600" b="1" dirty="0" smtClean="0">
                <a:solidFill>
                  <a:schemeClr val="tx1"/>
                </a:solidFill>
                <a:latin typeface="Times New Roman" pitchFamily="18" charset="0"/>
                <a:cs typeface="Times New Roman" pitchFamily="18" charset="0"/>
              </a:rPr>
              <a:t>в 2019 году – 94 775,8 тыс. рублей</a:t>
            </a:r>
            <a:endParaRPr lang="ru-RU" sz="1600" b="1" dirty="0">
              <a:solidFill>
                <a:schemeClr val="tx1"/>
              </a:solidFill>
              <a:latin typeface="Times New Roman" pitchFamily="18" charset="0"/>
              <a:cs typeface="Times New Roman" pitchFamily="18" charset="0"/>
            </a:endParaRPr>
          </a:p>
        </p:txBody>
      </p:sp>
      <p:pic>
        <p:nvPicPr>
          <p:cNvPr id="23" name="Рисунок 22" descr="eps-different-road-design-vector-01-download-name-295926.jpg"/>
          <p:cNvPicPr>
            <a:picLocks noChangeAspect="1"/>
          </p:cNvPicPr>
          <p:nvPr/>
        </p:nvPicPr>
        <p:blipFill>
          <a:blip r:embed="rId4"/>
          <a:stretch>
            <a:fillRect/>
          </a:stretch>
        </p:blipFill>
        <p:spPr>
          <a:xfrm>
            <a:off x="5786446" y="3429000"/>
            <a:ext cx="2117530" cy="1287458"/>
          </a:xfrm>
          <a:prstGeom prst="rect">
            <a:avLst/>
          </a:prstGeom>
        </p:spPr>
      </p:pic>
      <p:pic>
        <p:nvPicPr>
          <p:cNvPr id="26" name="Рисунок 25" descr="tractortransport_tractor_3563.png"/>
          <p:cNvPicPr>
            <a:picLocks noChangeAspect="1"/>
          </p:cNvPicPr>
          <p:nvPr/>
        </p:nvPicPr>
        <p:blipFill>
          <a:blip r:embed="rId5" cstate="print"/>
          <a:stretch>
            <a:fillRect/>
          </a:stretch>
        </p:blipFill>
        <p:spPr>
          <a:xfrm>
            <a:off x="6143636" y="1643050"/>
            <a:ext cx="1652278" cy="1652278"/>
          </a:xfrm>
          <a:prstGeom prst="rect">
            <a:avLst/>
          </a:prstGeom>
        </p:spPr>
      </p:pic>
      <p:pic>
        <p:nvPicPr>
          <p:cNvPr id="27" name="Рисунок 26" descr="businessman-standing-with-a-suitcase_318-62380.png"/>
          <p:cNvPicPr>
            <a:picLocks noChangeAspect="1"/>
          </p:cNvPicPr>
          <p:nvPr/>
        </p:nvPicPr>
        <p:blipFill>
          <a:blip r:embed="rId6" cstate="print"/>
          <a:stretch>
            <a:fillRect/>
          </a:stretch>
        </p:blipFill>
        <p:spPr>
          <a:xfrm>
            <a:off x="5715008" y="5214950"/>
            <a:ext cx="1309647" cy="1309647"/>
          </a:xfrm>
          <a:prstGeom prst="rect">
            <a:avLst/>
          </a:prstGeom>
        </p:spPr>
      </p:pic>
      <p:pic>
        <p:nvPicPr>
          <p:cNvPr id="28" name="Рисунок 27" descr="businessman_318-105598.jpg"/>
          <p:cNvPicPr>
            <a:picLocks noChangeAspect="1"/>
          </p:cNvPicPr>
          <p:nvPr/>
        </p:nvPicPr>
        <p:blipFill>
          <a:blip r:embed="rId7" cstate="print"/>
          <a:stretch>
            <a:fillRect/>
          </a:stretch>
        </p:blipFill>
        <p:spPr>
          <a:xfrm>
            <a:off x="6643702" y="5286388"/>
            <a:ext cx="1214446" cy="1214446"/>
          </a:xfrm>
          <a:prstGeom prst="rect">
            <a:avLst/>
          </a:prstGeom>
        </p:spPr>
      </p:pic>
    </p:spTree>
  </p:cSld>
  <p:clrMapOvr>
    <a:masterClrMapping/>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a:off x="142844" y="214290"/>
            <a:ext cx="8229600" cy="142876"/>
          </a:xfrm>
        </p:spPr>
        <p:txBody>
          <a:bodyPr>
            <a:normAutofit fontScale="90000"/>
          </a:bodyPr>
          <a:lstStyle/>
          <a:p>
            <a:r>
              <a:rPr lang="ru-RU" dirty="0" smtClean="0"/>
              <a:t/>
            </a:r>
            <a:br>
              <a:rPr lang="ru-RU" dirty="0" smtClean="0"/>
            </a:br>
            <a:endParaRPr lang="ru-RU" dirty="0"/>
          </a:p>
        </p:txBody>
      </p:sp>
      <p:sp>
        <p:nvSpPr>
          <p:cNvPr id="3" name="Прямоугольник 2"/>
          <p:cNvSpPr/>
          <p:nvPr/>
        </p:nvSpPr>
        <p:spPr>
          <a:xfrm>
            <a:off x="785754" y="357166"/>
            <a:ext cx="8358246" cy="261610"/>
          </a:xfrm>
          <a:prstGeom prst="rect">
            <a:avLst/>
          </a:prstGeom>
        </p:spPr>
        <p:txBody>
          <a:bodyPr wrap="square">
            <a:spAutoFit/>
          </a:bodyPr>
          <a:lstStyle/>
          <a:p>
            <a:r>
              <a:rPr lang="ru-RU" sz="1050" dirty="0" smtClean="0">
                <a:solidFill>
                  <a:schemeClr val="tx2">
                    <a:lumMod val="50000"/>
                  </a:schemeClr>
                </a:solidFill>
                <a:latin typeface="Arial Black" pitchFamily="34"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5" name="TextBox 4"/>
          <p:cNvSpPr txBox="1"/>
          <p:nvPr/>
        </p:nvSpPr>
        <p:spPr>
          <a:xfrm>
            <a:off x="357158" y="928670"/>
            <a:ext cx="8429684" cy="646331"/>
          </a:xfrm>
          <a:prstGeom prst="rect">
            <a:avLst/>
          </a:prstGeom>
          <a:noFill/>
        </p:spPr>
        <p:txBody>
          <a:bodyPr wrap="square" rtlCol="0">
            <a:spAutoFit/>
          </a:bodyPr>
          <a:lstStyle/>
          <a:p>
            <a:pPr algn="ctr"/>
            <a:endParaRPr lang="ru-RU" b="1" u="sng" dirty="0" smtClean="0"/>
          </a:p>
          <a:p>
            <a:pPr algn="ctr"/>
            <a:endParaRPr lang="ru-RU" b="1" u="sng" dirty="0"/>
          </a:p>
        </p:txBody>
      </p:sp>
      <p:sp>
        <p:nvSpPr>
          <p:cNvPr id="13" name="Прямоугольник с двумя скругленными противолежащими углами 12"/>
          <p:cNvSpPr/>
          <p:nvPr/>
        </p:nvSpPr>
        <p:spPr>
          <a:xfrm>
            <a:off x="285720" y="928670"/>
            <a:ext cx="8572560" cy="357190"/>
          </a:xfrm>
          <a:prstGeom prst="round2Diag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Подраздел «Сельское хозяйство и рыболовство»</a:t>
            </a:r>
            <a:endParaRPr lang="ru-RU" b="1" dirty="0">
              <a:solidFill>
                <a:schemeClr val="tx1"/>
              </a:solidFill>
              <a:latin typeface="Times New Roman" pitchFamily="18" charset="0"/>
              <a:cs typeface="Times New Roman" pitchFamily="18" charset="0"/>
            </a:endParaRPr>
          </a:p>
        </p:txBody>
      </p:sp>
      <p:sp>
        <p:nvSpPr>
          <p:cNvPr id="11" name="Прямоугольник с одним вырезанным углом 10"/>
          <p:cNvSpPr/>
          <p:nvPr/>
        </p:nvSpPr>
        <p:spPr>
          <a:xfrm>
            <a:off x="214282" y="2643182"/>
            <a:ext cx="3071834" cy="2000264"/>
          </a:xfrm>
          <a:prstGeom prst="snip1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На развитие отрасли растениеводства, </a:t>
            </a:r>
          </a:p>
          <a:p>
            <a:pPr algn="ctr"/>
            <a:r>
              <a:rPr lang="ru-RU" sz="1200" dirty="0" smtClean="0">
                <a:solidFill>
                  <a:schemeClr val="tx1"/>
                </a:solidFill>
                <a:latin typeface="Times New Roman" pitchFamily="18" charset="0"/>
                <a:cs typeface="Times New Roman" pitchFamily="18" charset="0"/>
              </a:rPr>
              <a:t>переработки и реализации продукции растениеводства за счет средств федерального и областного бюджета планируется направить</a:t>
            </a:r>
          </a:p>
          <a:p>
            <a:pPr algn="ctr"/>
            <a:r>
              <a:rPr lang="ru-RU" sz="1200" b="1" dirty="0" smtClean="0">
                <a:solidFill>
                  <a:schemeClr val="tx1"/>
                </a:solidFill>
                <a:latin typeface="Times New Roman" pitchFamily="18" charset="0"/>
                <a:cs typeface="Times New Roman" pitchFamily="18" charset="0"/>
              </a:rPr>
              <a:t> в 2017 году – 43 527,8 тыс. рублей,</a:t>
            </a:r>
          </a:p>
          <a:p>
            <a:pPr algn="ctr"/>
            <a:r>
              <a:rPr lang="ru-RU" sz="1200" b="1" dirty="0" smtClean="0">
                <a:solidFill>
                  <a:schemeClr val="tx1"/>
                </a:solidFill>
                <a:latin typeface="Times New Roman" pitchFamily="18" charset="0"/>
                <a:cs typeface="Times New Roman" pitchFamily="18" charset="0"/>
              </a:rPr>
              <a:t> в 2018 году – 42 272,6 тыс. рублей, </a:t>
            </a:r>
          </a:p>
          <a:p>
            <a:pPr algn="ctr"/>
            <a:r>
              <a:rPr lang="ru-RU" sz="1200" b="1" dirty="0" smtClean="0">
                <a:solidFill>
                  <a:schemeClr val="tx1"/>
                </a:solidFill>
                <a:latin typeface="Times New Roman" pitchFamily="18" charset="0"/>
                <a:cs typeface="Times New Roman" pitchFamily="18" charset="0"/>
              </a:rPr>
              <a:t>в 2019 году – 42 866,4 тыс. рублей, </a:t>
            </a:r>
            <a:endParaRPr lang="ru-RU" sz="1200" b="1" dirty="0">
              <a:solidFill>
                <a:schemeClr val="tx1"/>
              </a:solidFill>
              <a:latin typeface="Times New Roman" pitchFamily="18" charset="0"/>
              <a:cs typeface="Times New Roman" pitchFamily="18" charset="0"/>
            </a:endParaRPr>
          </a:p>
        </p:txBody>
      </p:sp>
      <p:sp>
        <p:nvSpPr>
          <p:cNvPr id="15" name="Прямоугольник с двумя вырезанными противолежащими углами 14"/>
          <p:cNvSpPr/>
          <p:nvPr/>
        </p:nvSpPr>
        <p:spPr>
          <a:xfrm>
            <a:off x="214282" y="4857760"/>
            <a:ext cx="3071834" cy="1714512"/>
          </a:xfrm>
          <a:prstGeom prst="snip2Diag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latin typeface="Times New Roman" pitchFamily="18" charset="0"/>
                <a:cs typeface="Times New Roman" pitchFamily="18" charset="0"/>
              </a:rPr>
              <a:t>Предоставление субсидий сельскохозяйственным товаропроизводителям на компенсацию части стоимости агрохимического обследования пашни </a:t>
            </a:r>
          </a:p>
          <a:p>
            <a:pPr algn="ctr"/>
            <a:r>
              <a:rPr lang="ru-RU" sz="1100" b="1" dirty="0" smtClean="0">
                <a:solidFill>
                  <a:schemeClr val="tx1"/>
                </a:solidFill>
                <a:latin typeface="Times New Roman" pitchFamily="18" charset="0"/>
                <a:cs typeface="Times New Roman" pitchFamily="18" charset="0"/>
              </a:rPr>
              <a:t>в 2019 году – 1 435,0 тыс. рублей</a:t>
            </a:r>
          </a:p>
        </p:txBody>
      </p:sp>
      <p:sp>
        <p:nvSpPr>
          <p:cNvPr id="16" name="Прямоугольник с двумя вырезанными противолежащими углами 15"/>
          <p:cNvSpPr/>
          <p:nvPr/>
        </p:nvSpPr>
        <p:spPr>
          <a:xfrm>
            <a:off x="214282" y="1428736"/>
            <a:ext cx="8715436" cy="1071570"/>
          </a:xfrm>
          <a:prstGeom prst="snip2Diag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По данному разделу на организацию исполнительно-распорядительных функций, связанных с переданных государственных полномочий по поддержке сельскохозяйственного производства и осуществлению мероприятий в области обеспечения плодородия земель сельскохозяйственного назначения предусмотрены на 2017-2018 год  - 2 185,4 тыс. рублей, на 2019 – 2 242,5 тыс. рублей</a:t>
            </a:r>
            <a:endParaRPr lang="ru-RU" sz="1200" b="1" dirty="0">
              <a:solidFill>
                <a:schemeClr val="tx1"/>
              </a:solidFill>
              <a:latin typeface="Times New Roman" pitchFamily="18" charset="0"/>
              <a:cs typeface="Times New Roman" pitchFamily="18" charset="0"/>
            </a:endParaRPr>
          </a:p>
        </p:txBody>
      </p:sp>
      <p:pic>
        <p:nvPicPr>
          <p:cNvPr id="21" name="Рисунок 20" descr="1 (1).jpg"/>
          <p:cNvPicPr>
            <a:picLocks noChangeAspect="1"/>
          </p:cNvPicPr>
          <p:nvPr/>
        </p:nvPicPr>
        <p:blipFill>
          <a:blip r:embed="rId3"/>
          <a:stretch>
            <a:fillRect/>
          </a:stretch>
        </p:blipFill>
        <p:spPr>
          <a:xfrm>
            <a:off x="3500430" y="2643182"/>
            <a:ext cx="3000396"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Рисунок 21" descr="dsc_0278.jpg"/>
          <p:cNvPicPr>
            <a:picLocks noChangeAspect="1"/>
          </p:cNvPicPr>
          <p:nvPr/>
        </p:nvPicPr>
        <p:blipFill>
          <a:blip r:embed="rId4" cstate="print"/>
          <a:stretch>
            <a:fillRect/>
          </a:stretch>
        </p:blipFill>
        <p:spPr>
          <a:xfrm>
            <a:off x="6072198" y="2643182"/>
            <a:ext cx="2786082"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Рисунок 23" descr="img_0143.jpg"/>
          <p:cNvPicPr>
            <a:picLocks noChangeAspect="1"/>
          </p:cNvPicPr>
          <p:nvPr/>
        </p:nvPicPr>
        <p:blipFill>
          <a:blip r:embed="rId5"/>
          <a:stretch>
            <a:fillRect/>
          </a:stretch>
        </p:blipFill>
        <p:spPr>
          <a:xfrm>
            <a:off x="6215074" y="4572008"/>
            <a:ext cx="2714644"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Рисунок 24" descr="06_imgl0016.jpg"/>
          <p:cNvPicPr>
            <a:picLocks noChangeAspect="1"/>
          </p:cNvPicPr>
          <p:nvPr/>
        </p:nvPicPr>
        <p:blipFill>
          <a:blip r:embed="rId6" cstate="print"/>
          <a:stretch>
            <a:fillRect/>
          </a:stretch>
        </p:blipFill>
        <p:spPr>
          <a:xfrm>
            <a:off x="3428992" y="4643446"/>
            <a:ext cx="2786082"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1_525528abe4394525528abe43d2.jpg"/>
          <p:cNvPicPr>
            <a:picLocks noChangeAspect="1"/>
          </p:cNvPicPr>
          <p:nvPr/>
        </p:nvPicPr>
        <p:blipFill>
          <a:blip r:embed="rId2"/>
          <a:stretch>
            <a:fillRect/>
          </a:stretch>
        </p:blipFill>
        <p:spPr>
          <a:xfrm>
            <a:off x="2000232" y="3500438"/>
            <a:ext cx="4714908" cy="3357562"/>
          </a:xfrm>
          <a:prstGeom prst="rect">
            <a:avLst/>
          </a:prstGeom>
        </p:spPr>
      </p:pic>
      <p:pic>
        <p:nvPicPr>
          <p:cNvPr id="4" name="Рисунок 3" descr="3301.png"/>
          <p:cNvPicPr>
            <a:picLocks noChangeAspect="1"/>
          </p:cNvPicPr>
          <p:nvPr/>
        </p:nvPicPr>
        <p:blipFill>
          <a:blip r:embed="rId3"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a:off x="457200" y="500042"/>
            <a:ext cx="8229600" cy="428628"/>
          </a:xfrm>
        </p:spPr>
        <p:txBody>
          <a:bodyPr>
            <a:normAutofit fontScale="90000"/>
          </a:bodyPr>
          <a:lstStyle/>
          <a:p>
            <a:r>
              <a:rPr lang="ru-RU" dirty="0" smtClean="0"/>
              <a:t/>
            </a:r>
            <a:br>
              <a:rPr lang="ru-RU" dirty="0" smtClean="0"/>
            </a:br>
            <a:endParaRPr lang="ru-RU" dirty="0"/>
          </a:p>
        </p:txBody>
      </p:sp>
      <p:sp>
        <p:nvSpPr>
          <p:cNvPr id="3" name="Прямоугольник 2"/>
          <p:cNvSpPr/>
          <p:nvPr/>
        </p:nvSpPr>
        <p:spPr>
          <a:xfrm>
            <a:off x="428596" y="214290"/>
            <a:ext cx="8358246" cy="261610"/>
          </a:xfrm>
          <a:prstGeom prst="rect">
            <a:avLst/>
          </a:prstGeom>
        </p:spPr>
        <p:txBody>
          <a:bodyPr wrap="square">
            <a:spAutoFit/>
          </a:bodyPr>
          <a:lstStyle/>
          <a:p>
            <a:r>
              <a:rPr lang="ru-RU" sz="1050" dirty="0" smtClean="0">
                <a:solidFill>
                  <a:schemeClr val="tx2">
                    <a:lumMod val="50000"/>
                  </a:schemeClr>
                </a:solidFill>
                <a:latin typeface="Arial Black" pitchFamily="34"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5" name="TextBox 4"/>
          <p:cNvSpPr txBox="1"/>
          <p:nvPr/>
        </p:nvSpPr>
        <p:spPr>
          <a:xfrm>
            <a:off x="357158" y="928670"/>
            <a:ext cx="8429684" cy="646331"/>
          </a:xfrm>
          <a:prstGeom prst="rect">
            <a:avLst/>
          </a:prstGeom>
          <a:noFill/>
        </p:spPr>
        <p:txBody>
          <a:bodyPr wrap="square" rtlCol="0">
            <a:spAutoFit/>
          </a:bodyPr>
          <a:lstStyle/>
          <a:p>
            <a:pPr algn="ctr"/>
            <a:endParaRPr lang="ru-RU" b="1" u="sng" dirty="0" smtClean="0"/>
          </a:p>
          <a:p>
            <a:pPr algn="ctr"/>
            <a:endParaRPr lang="ru-RU" b="1" u="sng" dirty="0"/>
          </a:p>
        </p:txBody>
      </p:sp>
      <p:sp>
        <p:nvSpPr>
          <p:cNvPr id="15" name="TextBox 14"/>
          <p:cNvSpPr txBox="1"/>
          <p:nvPr/>
        </p:nvSpPr>
        <p:spPr>
          <a:xfrm>
            <a:off x="3571868" y="1500174"/>
            <a:ext cx="5357850" cy="2031325"/>
          </a:xfrm>
          <a:prstGeom prst="rect">
            <a:avLst/>
          </a:prstGeom>
          <a:solidFill>
            <a:srgbClr val="00B0F0"/>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400" b="1" dirty="0" smtClean="0">
                <a:solidFill>
                  <a:schemeClr val="tx1"/>
                </a:solidFill>
                <a:latin typeface="Times New Roman" pitchFamily="18" charset="0"/>
                <a:cs typeface="Times New Roman" pitchFamily="18" charset="0"/>
              </a:rPr>
              <a:t>Расходы на развитие субъектов  малого и  среднего предпринимательства:</a:t>
            </a:r>
          </a:p>
          <a:p>
            <a:pPr algn="ctr"/>
            <a:r>
              <a:rPr lang="ru-RU" sz="1400" dirty="0" smtClean="0">
                <a:solidFill>
                  <a:schemeClr val="tx1"/>
                </a:solidFill>
                <a:latin typeface="Times New Roman" pitchFamily="18" charset="0"/>
                <a:cs typeface="Times New Roman" pitchFamily="18" charset="0"/>
              </a:rPr>
              <a:t>На поддержку малого и среднего предпринимательства  запланированы средства в сумме по </a:t>
            </a:r>
            <a:r>
              <a:rPr lang="ru-RU" sz="1400" b="1" dirty="0" smtClean="0">
                <a:solidFill>
                  <a:schemeClr val="tx1"/>
                </a:solidFill>
                <a:latin typeface="Times New Roman" pitchFamily="18" charset="0"/>
                <a:cs typeface="Times New Roman" pitchFamily="18" charset="0"/>
              </a:rPr>
              <a:t>1 447,8 </a:t>
            </a:r>
            <a:r>
              <a:rPr lang="ru-RU" sz="1400" dirty="0" smtClean="0">
                <a:solidFill>
                  <a:schemeClr val="tx1"/>
                </a:solidFill>
                <a:latin typeface="Times New Roman" pitchFamily="18" charset="0"/>
                <a:cs typeface="Times New Roman" pitchFamily="18" charset="0"/>
              </a:rPr>
              <a:t>тыс. рублей ежегодно в </a:t>
            </a:r>
            <a:r>
              <a:rPr lang="ru-RU" sz="1400" b="1" dirty="0" smtClean="0">
                <a:solidFill>
                  <a:schemeClr val="tx1"/>
                </a:solidFill>
                <a:latin typeface="Times New Roman" pitchFamily="18" charset="0"/>
                <a:cs typeface="Times New Roman" pitchFamily="18" charset="0"/>
              </a:rPr>
              <a:t>2017-2019</a:t>
            </a:r>
            <a:r>
              <a:rPr lang="ru-RU" sz="1400" dirty="0" smtClean="0">
                <a:solidFill>
                  <a:schemeClr val="tx1"/>
                </a:solidFill>
                <a:latin typeface="Times New Roman" pitchFamily="18" charset="0"/>
                <a:cs typeface="Times New Roman" pitchFamily="18" charset="0"/>
              </a:rPr>
              <a:t> г.,</a:t>
            </a:r>
          </a:p>
          <a:p>
            <a:pPr algn="ctr"/>
            <a:r>
              <a:rPr lang="ru-RU" sz="1400" dirty="0" smtClean="0">
                <a:solidFill>
                  <a:schemeClr val="tx1"/>
                </a:solidFill>
                <a:latin typeface="Times New Roman" pitchFamily="18" charset="0"/>
                <a:cs typeface="Times New Roman" pitchFamily="18" charset="0"/>
              </a:rPr>
              <a:t> в том числе за счет средств областного бюджета </a:t>
            </a:r>
          </a:p>
          <a:p>
            <a:pPr algn="ctr"/>
            <a:r>
              <a:rPr lang="ru-RU" sz="1400" b="1" dirty="0" smtClean="0">
                <a:solidFill>
                  <a:schemeClr val="tx1"/>
                </a:solidFill>
                <a:latin typeface="Times New Roman" pitchFamily="18" charset="0"/>
                <a:cs typeface="Times New Roman" pitchFamily="18" charset="0"/>
              </a:rPr>
              <a:t>717,8 тыс. рублей, </a:t>
            </a:r>
          </a:p>
          <a:p>
            <a:pPr algn="ctr"/>
            <a:r>
              <a:rPr lang="ru-RU" sz="1400" dirty="0" smtClean="0">
                <a:solidFill>
                  <a:schemeClr val="tx1"/>
                </a:solidFill>
                <a:latin typeface="Times New Roman" pitchFamily="18" charset="0"/>
                <a:cs typeface="Times New Roman" pitchFamily="18" charset="0"/>
              </a:rPr>
              <a:t>за счет средств местного бюджета </a:t>
            </a:r>
          </a:p>
          <a:p>
            <a:pPr algn="ctr"/>
            <a:r>
              <a:rPr lang="ru-RU" sz="1400" b="1" dirty="0" smtClean="0">
                <a:solidFill>
                  <a:schemeClr val="tx1"/>
                </a:solidFill>
                <a:latin typeface="Times New Roman" pitchFamily="18" charset="0"/>
                <a:cs typeface="Times New Roman" pitchFamily="18" charset="0"/>
              </a:rPr>
              <a:t>730,0 тыс. рублей</a:t>
            </a:r>
          </a:p>
        </p:txBody>
      </p:sp>
      <p:sp>
        <p:nvSpPr>
          <p:cNvPr id="10" name="TextBox 9"/>
          <p:cNvSpPr txBox="1"/>
          <p:nvPr/>
        </p:nvSpPr>
        <p:spPr>
          <a:xfrm>
            <a:off x="428596" y="642918"/>
            <a:ext cx="8501122" cy="707886"/>
          </a:xfrm>
          <a:prstGeom prst="rect">
            <a:avLst/>
          </a:prstGeom>
          <a:solidFill>
            <a:srgbClr val="92D050"/>
          </a:solidFill>
          <a:ln>
            <a:solidFill>
              <a:schemeClr val="tx1"/>
            </a:solidFill>
          </a:ln>
        </p:spPr>
        <p:txBody>
          <a:bodyPr wrap="square" rtlCol="0">
            <a:spAutoFit/>
          </a:bodyPr>
          <a:lstStyle/>
          <a:p>
            <a:pPr algn="ctr"/>
            <a:r>
              <a:rPr lang="ru-RU" sz="2000" b="1" dirty="0" smtClean="0">
                <a:latin typeface="Times New Roman" pitchFamily="18" charset="0"/>
                <a:cs typeface="Times New Roman" pitchFamily="18" charset="0"/>
              </a:rPr>
              <a:t>Расходы на развитие субъектов  малого и  среднего предпринимательства</a:t>
            </a:r>
          </a:p>
        </p:txBody>
      </p:sp>
      <p:pic>
        <p:nvPicPr>
          <p:cNvPr id="17" name="Рисунок 16" descr="e036cc645e73f9a612da368eacc2570d_624_418.jpg"/>
          <p:cNvPicPr>
            <a:picLocks noChangeAspect="1"/>
          </p:cNvPicPr>
          <p:nvPr/>
        </p:nvPicPr>
        <p:blipFill>
          <a:blip r:embed="rId4"/>
          <a:stretch>
            <a:fillRect/>
          </a:stretch>
        </p:blipFill>
        <p:spPr>
          <a:xfrm>
            <a:off x="428596" y="1500174"/>
            <a:ext cx="2857520"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i (19).jpg"/>
          <p:cNvPicPr>
            <a:picLocks noChangeAspect="1"/>
          </p:cNvPicPr>
          <p:nvPr/>
        </p:nvPicPr>
        <p:blipFill>
          <a:blip r:embed="rId2"/>
          <a:stretch>
            <a:fillRect/>
          </a:stretch>
        </p:blipFill>
        <p:spPr>
          <a:xfrm>
            <a:off x="0" y="1500174"/>
            <a:ext cx="2714612" cy="1857364"/>
          </a:xfrm>
          <a:prstGeom prst="rect">
            <a:avLst/>
          </a:prstGeom>
        </p:spPr>
      </p:pic>
      <p:pic>
        <p:nvPicPr>
          <p:cNvPr id="4" name="Рисунок 3" descr="3301.png"/>
          <p:cNvPicPr>
            <a:picLocks noChangeAspect="1"/>
          </p:cNvPicPr>
          <p:nvPr/>
        </p:nvPicPr>
        <p:blipFill>
          <a:blip r:embed="rId3"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flipV="1">
            <a:off x="457200" y="428604"/>
            <a:ext cx="8229600" cy="71438"/>
          </a:xfrm>
        </p:spPr>
        <p:txBody>
          <a:bodyPr>
            <a:normAutofit fontScale="90000"/>
          </a:bodyPr>
          <a:lstStyle/>
          <a:p>
            <a:r>
              <a:rPr lang="ru-RU" dirty="0" smtClean="0"/>
              <a:t/>
            </a:r>
            <a:br>
              <a:rPr lang="ru-RU" dirty="0" smtClean="0"/>
            </a:br>
            <a:endParaRPr lang="ru-RU" dirty="0"/>
          </a:p>
        </p:txBody>
      </p:sp>
      <p:sp>
        <p:nvSpPr>
          <p:cNvPr id="3" name="Прямоугольник 2"/>
          <p:cNvSpPr/>
          <p:nvPr/>
        </p:nvSpPr>
        <p:spPr>
          <a:xfrm>
            <a:off x="2500298" y="357166"/>
            <a:ext cx="8358246" cy="261610"/>
          </a:xfrm>
          <a:prstGeom prst="rect">
            <a:avLst/>
          </a:prstGeom>
        </p:spPr>
        <p:txBody>
          <a:bodyPr wrap="square">
            <a:spAutoFit/>
          </a:bodyPr>
          <a:lstStyle/>
          <a:p>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  Финансовое управление Администрации Белокалитвинского района</a:t>
            </a:r>
            <a:endParaRPr lang="ru-RU" sz="1100" b="1" u="sng"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5" name="TextBox 4"/>
          <p:cNvSpPr txBox="1"/>
          <p:nvPr/>
        </p:nvSpPr>
        <p:spPr>
          <a:xfrm>
            <a:off x="357158" y="928670"/>
            <a:ext cx="8429684" cy="646331"/>
          </a:xfrm>
          <a:prstGeom prst="rect">
            <a:avLst/>
          </a:prstGeom>
          <a:noFill/>
        </p:spPr>
        <p:txBody>
          <a:bodyPr wrap="square" rtlCol="0">
            <a:spAutoFit/>
          </a:bodyPr>
          <a:lstStyle/>
          <a:p>
            <a:pPr algn="ctr"/>
            <a:endParaRPr lang="ru-RU" b="1" u="sng" dirty="0" smtClean="0"/>
          </a:p>
          <a:p>
            <a:pPr algn="ctr"/>
            <a:endParaRPr lang="ru-RU" b="1" u="sng" dirty="0"/>
          </a:p>
        </p:txBody>
      </p:sp>
      <p:sp>
        <p:nvSpPr>
          <p:cNvPr id="21" name="TextBox 20"/>
          <p:cNvSpPr txBox="1"/>
          <p:nvPr/>
        </p:nvSpPr>
        <p:spPr>
          <a:xfrm>
            <a:off x="214282" y="714356"/>
            <a:ext cx="8501122" cy="707886"/>
          </a:xfrm>
          <a:prstGeom prst="rect">
            <a:avLst/>
          </a:prstGeom>
          <a:solidFill>
            <a:srgbClr val="92D050"/>
          </a:solidFill>
        </p:spPr>
        <p:txBody>
          <a:bodyPr wrap="square" rtlCol="0">
            <a:spAutoFit/>
          </a:bodyPr>
          <a:lstStyle/>
          <a:p>
            <a:pPr algn="ctr"/>
            <a:r>
              <a:rPr lang="ru-RU" sz="2000" b="1" dirty="0" smtClean="0">
                <a:solidFill>
                  <a:schemeClr val="bg2">
                    <a:lumMod val="25000"/>
                  </a:schemeClr>
                </a:solidFill>
                <a:latin typeface="Times New Roman" pitchFamily="18" charset="0"/>
                <a:cs typeface="Times New Roman" pitchFamily="18" charset="0"/>
              </a:rPr>
              <a:t>Расходы бюджета Белокалитвинского района на дорожное хозяйство (дорожные фонды)</a:t>
            </a:r>
            <a:endParaRPr lang="ru-RU" sz="2000" b="1" dirty="0">
              <a:solidFill>
                <a:schemeClr val="bg2">
                  <a:lumMod val="25000"/>
                </a:schemeClr>
              </a:solidFill>
              <a:latin typeface="Times New Roman" pitchFamily="18" charset="0"/>
              <a:cs typeface="Times New Roman" pitchFamily="18" charset="0"/>
            </a:endParaRPr>
          </a:p>
        </p:txBody>
      </p:sp>
      <p:sp>
        <p:nvSpPr>
          <p:cNvPr id="7" name="TextBox 6"/>
          <p:cNvSpPr txBox="1"/>
          <p:nvPr/>
        </p:nvSpPr>
        <p:spPr>
          <a:xfrm>
            <a:off x="2571736" y="1571612"/>
            <a:ext cx="3643338" cy="1569660"/>
          </a:xfrm>
          <a:prstGeom prst="rect">
            <a:avLst/>
          </a:prstGeom>
          <a:solidFill>
            <a:srgbClr val="0099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600" b="1" dirty="0" smtClean="0">
                <a:solidFill>
                  <a:schemeClr val="tx1"/>
                </a:solidFill>
                <a:latin typeface="Cambria" pitchFamily="18" charset="0"/>
              </a:rPr>
              <a:t>Расходы на «Дорожное хозяйство»</a:t>
            </a:r>
          </a:p>
          <a:p>
            <a:pPr algn="ctr"/>
            <a:r>
              <a:rPr lang="ru-RU" sz="1600" b="1" dirty="0" smtClean="0">
                <a:solidFill>
                  <a:schemeClr val="tx1"/>
                </a:solidFill>
                <a:latin typeface="Cambria" pitchFamily="18" charset="0"/>
              </a:rPr>
              <a:t> </a:t>
            </a:r>
            <a:r>
              <a:rPr lang="ru-RU" sz="1200" b="1" dirty="0" smtClean="0">
                <a:solidFill>
                  <a:schemeClr val="tx1"/>
                </a:solidFill>
                <a:latin typeface="Cambria" pitchFamily="18" charset="0"/>
              </a:rPr>
              <a:t>(дорожные фонды)</a:t>
            </a:r>
          </a:p>
          <a:p>
            <a:pPr algn="ctr"/>
            <a:r>
              <a:rPr lang="ru-RU" sz="1600" dirty="0" smtClean="0">
                <a:solidFill>
                  <a:schemeClr val="tx1"/>
                </a:solidFill>
                <a:latin typeface="Cambria" pitchFamily="18" charset="0"/>
              </a:rPr>
              <a:t>В</a:t>
            </a:r>
            <a:r>
              <a:rPr lang="ru-RU" sz="1600" b="1" dirty="0" smtClean="0">
                <a:solidFill>
                  <a:schemeClr val="tx1"/>
                </a:solidFill>
                <a:latin typeface="Cambria" pitchFamily="18" charset="0"/>
              </a:rPr>
              <a:t> 2017 – 40,9 </a:t>
            </a:r>
            <a:r>
              <a:rPr lang="ru-RU" sz="1600" dirty="0" smtClean="0">
                <a:solidFill>
                  <a:schemeClr val="tx1"/>
                </a:solidFill>
                <a:latin typeface="Cambria" pitchFamily="18" charset="0"/>
              </a:rPr>
              <a:t>млн.рублей</a:t>
            </a:r>
          </a:p>
          <a:p>
            <a:pPr algn="ctr"/>
            <a:r>
              <a:rPr lang="ru-RU" sz="1600" dirty="0" smtClean="0">
                <a:solidFill>
                  <a:schemeClr val="tx1"/>
                </a:solidFill>
                <a:latin typeface="Cambria" pitchFamily="18" charset="0"/>
              </a:rPr>
              <a:t>В</a:t>
            </a:r>
            <a:r>
              <a:rPr lang="ru-RU" sz="1600" b="1" dirty="0" smtClean="0">
                <a:solidFill>
                  <a:schemeClr val="tx1"/>
                </a:solidFill>
                <a:latin typeface="Cambria" pitchFamily="18" charset="0"/>
              </a:rPr>
              <a:t> 2018 – 47,3 </a:t>
            </a:r>
            <a:r>
              <a:rPr lang="ru-RU" sz="1600" dirty="0" smtClean="0">
                <a:solidFill>
                  <a:schemeClr val="tx1"/>
                </a:solidFill>
                <a:latin typeface="Cambria" pitchFamily="18" charset="0"/>
              </a:rPr>
              <a:t>млн.рублей</a:t>
            </a:r>
          </a:p>
          <a:p>
            <a:pPr algn="ctr"/>
            <a:r>
              <a:rPr lang="ru-RU" sz="1600" dirty="0" smtClean="0">
                <a:solidFill>
                  <a:schemeClr val="tx1"/>
                </a:solidFill>
                <a:latin typeface="Cambria" pitchFamily="18" charset="0"/>
              </a:rPr>
              <a:t>В</a:t>
            </a:r>
            <a:r>
              <a:rPr lang="ru-RU" sz="1600" b="1" dirty="0" smtClean="0">
                <a:solidFill>
                  <a:schemeClr val="tx1"/>
                </a:solidFill>
                <a:latin typeface="Cambria" pitchFamily="18" charset="0"/>
              </a:rPr>
              <a:t> 2019 – 45,3 </a:t>
            </a:r>
            <a:r>
              <a:rPr lang="ru-RU" sz="1600" dirty="0" smtClean="0">
                <a:solidFill>
                  <a:schemeClr val="tx1"/>
                </a:solidFill>
                <a:latin typeface="Cambria" pitchFamily="18" charset="0"/>
              </a:rPr>
              <a:t>млн.рублей</a:t>
            </a:r>
          </a:p>
          <a:p>
            <a:pPr algn="ctr"/>
            <a:endParaRPr lang="ru-RU" sz="1600" b="1" dirty="0">
              <a:solidFill>
                <a:schemeClr val="tx1"/>
              </a:solidFill>
            </a:endParaRPr>
          </a:p>
        </p:txBody>
      </p:sp>
      <p:sp>
        <p:nvSpPr>
          <p:cNvPr id="8" name="TextBox 7"/>
          <p:cNvSpPr txBox="1"/>
          <p:nvPr/>
        </p:nvSpPr>
        <p:spPr>
          <a:xfrm>
            <a:off x="6215042" y="1571612"/>
            <a:ext cx="2928958" cy="3600986"/>
          </a:xfrm>
          <a:prstGeom prst="rect">
            <a:avLst/>
          </a:prstGeom>
          <a:solidFill>
            <a:srgbClr val="92D05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buFont typeface="Wingdings" pitchFamily="2" charset="2"/>
              <a:buChar char="ü"/>
            </a:pPr>
            <a:r>
              <a:rPr lang="ru-RU" sz="1400" dirty="0" smtClean="0">
                <a:solidFill>
                  <a:schemeClr val="tx1"/>
                </a:solidFill>
                <a:latin typeface="Cambria" pitchFamily="18" charset="0"/>
              </a:rPr>
              <a:t>На ремонт и содержание автомобильных дорог  </a:t>
            </a:r>
            <a:r>
              <a:rPr lang="ru-RU" sz="1600" dirty="0" smtClean="0">
                <a:solidFill>
                  <a:schemeClr val="tx1"/>
                </a:solidFill>
                <a:latin typeface="Cambria" pitchFamily="18" charset="0"/>
              </a:rPr>
              <a:t>-</a:t>
            </a:r>
            <a:r>
              <a:rPr lang="ru-RU" sz="1600" b="1" dirty="0" smtClean="0">
                <a:solidFill>
                  <a:schemeClr val="tx1"/>
                </a:solidFill>
                <a:latin typeface="Cambria" pitchFamily="18" charset="0"/>
              </a:rPr>
              <a:t> </a:t>
            </a:r>
          </a:p>
          <a:p>
            <a:pPr algn="ctr"/>
            <a:r>
              <a:rPr lang="ru-RU" b="1" dirty="0" smtClean="0">
                <a:solidFill>
                  <a:schemeClr val="tx1"/>
                </a:solidFill>
                <a:latin typeface="Cambria" pitchFamily="18" charset="0"/>
              </a:rPr>
              <a:t>37,6 млн. руб.</a:t>
            </a:r>
          </a:p>
          <a:p>
            <a:pPr algn="ctr"/>
            <a:r>
              <a:rPr lang="ru-RU" sz="1400" dirty="0" smtClean="0">
                <a:solidFill>
                  <a:schemeClr val="tx1"/>
                </a:solidFill>
                <a:latin typeface="Cambria" pitchFamily="18" charset="0"/>
              </a:rPr>
              <a:t>На изготовление  проектно-сметной документации по капитальному ремонту, строительству и реконструкции муниципальных объектов транспортной инфраструктуры –</a:t>
            </a:r>
          </a:p>
          <a:p>
            <a:pPr algn="ctr"/>
            <a:r>
              <a:rPr lang="ru-RU" b="1" dirty="0" smtClean="0">
                <a:solidFill>
                  <a:schemeClr val="tx1"/>
                </a:solidFill>
                <a:latin typeface="Cambria" pitchFamily="18" charset="0"/>
              </a:rPr>
              <a:t>2,1 млн. руб.</a:t>
            </a:r>
          </a:p>
          <a:p>
            <a:pPr algn="ctr">
              <a:buFont typeface="Wingdings" pitchFamily="2" charset="2"/>
              <a:buChar char="ü"/>
            </a:pPr>
            <a:r>
              <a:rPr lang="ru-RU" sz="1400" dirty="0" smtClean="0">
                <a:solidFill>
                  <a:schemeClr val="tx1"/>
                </a:solidFill>
                <a:latin typeface="Cambria" pitchFamily="18" charset="0"/>
              </a:rPr>
              <a:t> На мероприятия </a:t>
            </a:r>
          </a:p>
          <a:p>
            <a:pPr algn="ctr"/>
            <a:r>
              <a:rPr lang="ru-RU" sz="1400" dirty="0" smtClean="0">
                <a:solidFill>
                  <a:schemeClr val="tx1"/>
                </a:solidFill>
                <a:latin typeface="Cambria" pitchFamily="18" charset="0"/>
              </a:rPr>
              <a:t>по обеспечению безопасности дорожного движения </a:t>
            </a:r>
            <a:r>
              <a:rPr lang="ru-RU" sz="1400" i="1" dirty="0" smtClean="0">
                <a:solidFill>
                  <a:schemeClr val="tx1"/>
                </a:solidFill>
                <a:latin typeface="Cambria" pitchFamily="18" charset="0"/>
              </a:rPr>
              <a:t>–</a:t>
            </a:r>
          </a:p>
          <a:p>
            <a:pPr algn="ctr"/>
            <a:r>
              <a:rPr lang="ru-RU" b="1" dirty="0" smtClean="0">
                <a:solidFill>
                  <a:schemeClr val="tx1"/>
                </a:solidFill>
                <a:latin typeface="Cambria" pitchFamily="18" charset="0"/>
              </a:rPr>
              <a:t>1,2 млн.руб.</a:t>
            </a:r>
            <a:endParaRPr lang="ru-RU" b="1" dirty="0">
              <a:solidFill>
                <a:schemeClr val="tx1"/>
              </a:solidFill>
              <a:latin typeface="Cambria" pitchFamily="18" charset="0"/>
            </a:endParaRPr>
          </a:p>
        </p:txBody>
      </p:sp>
      <p:pic>
        <p:nvPicPr>
          <p:cNvPr id="9" name="Рисунок 8" descr="1_528e20604903c528e206049078.jpg"/>
          <p:cNvPicPr>
            <a:picLocks noChangeAspect="1"/>
          </p:cNvPicPr>
          <p:nvPr/>
        </p:nvPicPr>
        <p:blipFill>
          <a:blip r:embed="rId4"/>
          <a:stretch>
            <a:fillRect/>
          </a:stretch>
        </p:blipFill>
        <p:spPr>
          <a:xfrm>
            <a:off x="0" y="3143248"/>
            <a:ext cx="2786050" cy="1857388"/>
          </a:xfrm>
          <a:prstGeom prst="rect">
            <a:avLst/>
          </a:prstGeom>
        </p:spPr>
      </p:pic>
      <p:pic>
        <p:nvPicPr>
          <p:cNvPr id="13" name="Рисунок 12" descr="i (18).jpg"/>
          <p:cNvPicPr>
            <a:picLocks noChangeAspect="1"/>
          </p:cNvPicPr>
          <p:nvPr/>
        </p:nvPicPr>
        <p:blipFill>
          <a:blip r:embed="rId5"/>
          <a:stretch>
            <a:fillRect/>
          </a:stretch>
        </p:blipFill>
        <p:spPr>
          <a:xfrm>
            <a:off x="2786050" y="3143248"/>
            <a:ext cx="3429024" cy="1857388"/>
          </a:xfrm>
          <a:prstGeom prst="rect">
            <a:avLst/>
          </a:prstGeom>
        </p:spPr>
      </p:pic>
      <p:pic>
        <p:nvPicPr>
          <p:cNvPr id="14" name="Рисунок 13" descr="58_big.jpg"/>
          <p:cNvPicPr>
            <a:picLocks noChangeAspect="1"/>
          </p:cNvPicPr>
          <p:nvPr/>
        </p:nvPicPr>
        <p:blipFill>
          <a:blip r:embed="rId6"/>
          <a:stretch>
            <a:fillRect/>
          </a:stretch>
        </p:blipFill>
        <p:spPr>
          <a:xfrm>
            <a:off x="6143637" y="5143488"/>
            <a:ext cx="3000364" cy="1714512"/>
          </a:xfrm>
          <a:prstGeom prst="rect">
            <a:avLst/>
          </a:prstGeom>
        </p:spPr>
      </p:pic>
      <p:pic>
        <p:nvPicPr>
          <p:cNvPr id="15" name="Рисунок 14" descr="d38abdd28778d3e812640f2a1fb49c99.JPG"/>
          <p:cNvPicPr>
            <a:picLocks noChangeAspect="1"/>
          </p:cNvPicPr>
          <p:nvPr/>
        </p:nvPicPr>
        <p:blipFill>
          <a:blip r:embed="rId7"/>
          <a:stretch>
            <a:fillRect/>
          </a:stretch>
        </p:blipFill>
        <p:spPr>
          <a:xfrm>
            <a:off x="2714612" y="5000636"/>
            <a:ext cx="3571900" cy="1857364"/>
          </a:xfrm>
          <a:prstGeom prst="rect">
            <a:avLst/>
          </a:prstGeom>
        </p:spPr>
      </p:pic>
      <p:pic>
        <p:nvPicPr>
          <p:cNvPr id="16" name="Рисунок 15" descr="dsc_0811.jpg"/>
          <p:cNvPicPr>
            <a:picLocks noChangeAspect="1"/>
          </p:cNvPicPr>
          <p:nvPr/>
        </p:nvPicPr>
        <p:blipFill>
          <a:blip r:embed="rId8"/>
          <a:stretch>
            <a:fillRect/>
          </a:stretch>
        </p:blipFill>
        <p:spPr>
          <a:xfrm>
            <a:off x="0" y="4929198"/>
            <a:ext cx="2714612" cy="1928802"/>
          </a:xfrm>
          <a:prstGeom prst="rect">
            <a:avLst/>
          </a:prstGeom>
        </p:spPr>
      </p:pic>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14105_1.jpg"/>
          <p:cNvPicPr>
            <a:picLocks noChangeAspect="1"/>
          </p:cNvPicPr>
          <p:nvPr/>
        </p:nvPicPr>
        <p:blipFill>
          <a:blip r:embed="rId2"/>
          <a:stretch>
            <a:fillRect/>
          </a:stretch>
        </p:blipFill>
        <p:spPr>
          <a:xfrm>
            <a:off x="211901" y="3643314"/>
            <a:ext cx="4431537" cy="3071834"/>
          </a:xfrm>
          <a:prstGeom prst="rect">
            <a:avLst/>
          </a:prstGeom>
        </p:spPr>
      </p:pic>
      <p:pic>
        <p:nvPicPr>
          <p:cNvPr id="4" name="Рисунок 3" descr="3301.png"/>
          <p:cNvPicPr>
            <a:picLocks noChangeAspect="1"/>
          </p:cNvPicPr>
          <p:nvPr/>
        </p:nvPicPr>
        <p:blipFill>
          <a:blip r:embed="rId3"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flipV="1">
            <a:off x="457200" y="428604"/>
            <a:ext cx="8229600" cy="71438"/>
          </a:xfrm>
        </p:spPr>
        <p:txBody>
          <a:bodyPr>
            <a:normAutofit fontScale="90000"/>
          </a:bodyPr>
          <a:lstStyle/>
          <a:p>
            <a:r>
              <a:rPr lang="ru-RU" dirty="0" smtClean="0"/>
              <a:t/>
            </a:r>
            <a:br>
              <a:rPr lang="ru-RU" dirty="0" smtClean="0"/>
            </a:br>
            <a:endParaRPr lang="ru-RU" dirty="0"/>
          </a:p>
        </p:txBody>
      </p:sp>
      <p:sp>
        <p:nvSpPr>
          <p:cNvPr id="3" name="Прямоугольник 2"/>
          <p:cNvSpPr/>
          <p:nvPr/>
        </p:nvSpPr>
        <p:spPr>
          <a:xfrm>
            <a:off x="2643174" y="214290"/>
            <a:ext cx="8358246" cy="261610"/>
          </a:xfrm>
          <a:prstGeom prst="rect">
            <a:avLst/>
          </a:prstGeom>
        </p:spPr>
        <p:txBody>
          <a:bodyPr wrap="square">
            <a:spAutoFit/>
          </a:bodyPr>
          <a:lstStyle/>
          <a:p>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  Финансовое управление Администрации Белокалитвинского района</a:t>
            </a:r>
            <a:endParaRPr lang="ru-RU" sz="1100" b="1" u="sng"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5" name="TextBox 4"/>
          <p:cNvSpPr txBox="1"/>
          <p:nvPr/>
        </p:nvSpPr>
        <p:spPr>
          <a:xfrm>
            <a:off x="357158" y="928670"/>
            <a:ext cx="8429684" cy="646331"/>
          </a:xfrm>
          <a:prstGeom prst="rect">
            <a:avLst/>
          </a:prstGeom>
          <a:noFill/>
        </p:spPr>
        <p:txBody>
          <a:bodyPr wrap="square" rtlCol="0">
            <a:spAutoFit/>
          </a:bodyPr>
          <a:lstStyle/>
          <a:p>
            <a:pPr algn="ctr"/>
            <a:endParaRPr lang="ru-RU" b="1" u="sng" dirty="0" smtClean="0"/>
          </a:p>
          <a:p>
            <a:pPr algn="ctr"/>
            <a:endParaRPr lang="ru-RU" b="1" u="sng" dirty="0"/>
          </a:p>
        </p:txBody>
      </p:sp>
      <p:sp>
        <p:nvSpPr>
          <p:cNvPr id="21" name="TextBox 20"/>
          <p:cNvSpPr txBox="1"/>
          <p:nvPr/>
        </p:nvSpPr>
        <p:spPr>
          <a:xfrm>
            <a:off x="214282" y="714356"/>
            <a:ext cx="8501122" cy="707886"/>
          </a:xfrm>
          <a:prstGeom prst="rect">
            <a:avLst/>
          </a:prstGeom>
          <a:solidFill>
            <a:srgbClr val="92D050"/>
          </a:solidFill>
        </p:spPr>
        <p:txBody>
          <a:bodyPr wrap="square" rtlCol="0">
            <a:spAutoFit/>
          </a:bodyPr>
          <a:lstStyle/>
          <a:p>
            <a:pPr algn="ctr"/>
            <a:r>
              <a:rPr lang="ru-RU" sz="2000" b="1" dirty="0" smtClean="0">
                <a:solidFill>
                  <a:schemeClr val="bg2">
                    <a:lumMod val="25000"/>
                  </a:schemeClr>
                </a:solidFill>
                <a:latin typeface="Times New Roman" pitchFamily="18" charset="0"/>
                <a:cs typeface="Times New Roman" pitchFamily="18" charset="0"/>
              </a:rPr>
              <a:t>Расходы бюджета Белокалитвинского района на охрану окружающей среды</a:t>
            </a:r>
            <a:endParaRPr lang="ru-RU" sz="2000" b="1" dirty="0">
              <a:solidFill>
                <a:schemeClr val="bg2">
                  <a:lumMod val="25000"/>
                </a:schemeClr>
              </a:solidFill>
              <a:latin typeface="Times New Roman" pitchFamily="18" charset="0"/>
              <a:cs typeface="Times New Roman" pitchFamily="18" charset="0"/>
            </a:endParaRPr>
          </a:p>
        </p:txBody>
      </p:sp>
      <p:sp>
        <p:nvSpPr>
          <p:cNvPr id="7" name="Загнутый угол 6"/>
          <p:cNvSpPr/>
          <p:nvPr/>
        </p:nvSpPr>
        <p:spPr>
          <a:xfrm>
            <a:off x="214282" y="1571612"/>
            <a:ext cx="4500594" cy="2000264"/>
          </a:xfrm>
          <a:prstGeom prst="foldedCorner">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В бюджете </a:t>
            </a:r>
          </a:p>
          <a:p>
            <a:pPr algn="ctr"/>
            <a:r>
              <a:rPr lang="ru-RU" dirty="0" smtClean="0">
                <a:solidFill>
                  <a:schemeClr val="tx1"/>
                </a:solidFill>
                <a:latin typeface="Times New Roman" pitchFamily="18" charset="0"/>
                <a:cs typeface="Times New Roman" pitchFamily="18" charset="0"/>
              </a:rPr>
              <a:t>Белокалитвинского района</a:t>
            </a:r>
          </a:p>
          <a:p>
            <a:pPr algn="ctr"/>
            <a:r>
              <a:rPr lang="ru-RU" dirty="0" smtClean="0">
                <a:solidFill>
                  <a:schemeClr val="tx1"/>
                </a:solidFill>
                <a:latin typeface="Times New Roman" pitchFamily="18" charset="0"/>
                <a:cs typeface="Times New Roman" pitchFamily="18" charset="0"/>
              </a:rPr>
              <a:t> по разделу «Охрана окружающей среды» предусмотрены бюджетные ассигнования </a:t>
            </a:r>
          </a:p>
          <a:p>
            <a:pPr algn="ctr"/>
            <a:r>
              <a:rPr lang="ru-RU" b="1" dirty="0" smtClean="0">
                <a:solidFill>
                  <a:schemeClr val="tx1"/>
                </a:solidFill>
                <a:latin typeface="Times New Roman" pitchFamily="18" charset="0"/>
                <a:cs typeface="Times New Roman" pitchFamily="18" charset="0"/>
              </a:rPr>
              <a:t>в сумме по 90,0 тыс. рублей ежегодно</a:t>
            </a:r>
          </a:p>
          <a:p>
            <a:pPr algn="ctr"/>
            <a:r>
              <a:rPr lang="ru-RU" b="1" dirty="0" smtClean="0">
                <a:solidFill>
                  <a:schemeClr val="tx1"/>
                </a:solidFill>
                <a:latin typeface="Times New Roman" pitchFamily="18" charset="0"/>
                <a:cs typeface="Times New Roman" pitchFamily="18" charset="0"/>
              </a:rPr>
              <a:t> на 2017-2019  годы</a:t>
            </a:r>
          </a:p>
        </p:txBody>
      </p:sp>
      <p:sp>
        <p:nvSpPr>
          <p:cNvPr id="9" name="Прямоугольник с одним вырезанным углом 8"/>
          <p:cNvSpPr/>
          <p:nvPr/>
        </p:nvSpPr>
        <p:spPr>
          <a:xfrm>
            <a:off x="142844" y="5143512"/>
            <a:ext cx="4643470" cy="1428760"/>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Расходы по разделу будут направлены на организацию</a:t>
            </a:r>
          </a:p>
          <a:p>
            <a:pPr algn="ctr"/>
            <a:r>
              <a:rPr lang="ru-RU" b="1" dirty="0" smtClean="0">
                <a:solidFill>
                  <a:schemeClr val="tx1"/>
                </a:solidFill>
                <a:latin typeface="Times New Roman" pitchFamily="18" charset="0"/>
                <a:cs typeface="Times New Roman" pitchFamily="18" charset="0"/>
              </a:rPr>
              <a:t> детско-юношеского экологического движения</a:t>
            </a:r>
            <a:endParaRPr lang="ru-RU" b="1" dirty="0">
              <a:solidFill>
                <a:schemeClr val="tx1"/>
              </a:solidFill>
              <a:latin typeface="Times New Roman" pitchFamily="18" charset="0"/>
              <a:cs typeface="Times New Roman" pitchFamily="18" charset="0"/>
            </a:endParaRPr>
          </a:p>
        </p:txBody>
      </p:sp>
      <p:pic>
        <p:nvPicPr>
          <p:cNvPr id="10" name="Рисунок 9" descr="ucyxcjkf340563.jpg"/>
          <p:cNvPicPr>
            <a:picLocks noChangeAspect="1"/>
          </p:cNvPicPr>
          <p:nvPr/>
        </p:nvPicPr>
        <p:blipFill>
          <a:blip r:embed="rId4"/>
          <a:stretch>
            <a:fillRect/>
          </a:stretch>
        </p:blipFill>
        <p:spPr>
          <a:xfrm>
            <a:off x="4857752" y="2500306"/>
            <a:ext cx="4071966" cy="3071834"/>
          </a:xfrm>
          <a:prstGeom prst="rect">
            <a:avLst/>
          </a:prstGeom>
          <a:ln>
            <a:noFill/>
          </a:ln>
          <a:effectLst>
            <a:outerShdw blurRad="190500" algn="tl" rotWithShape="0">
              <a:srgbClr val="000000">
                <a:alpha val="70000"/>
              </a:srgbClr>
            </a:outerShdw>
          </a:effectLst>
        </p:spPr>
      </p:pic>
    </p:spTree>
  </p:cSld>
  <p:clrMapOvr>
    <a:masterClrMapping/>
  </p:clrMapOvr>
  <p:transition>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a:off x="428596" y="857232"/>
            <a:ext cx="8229600" cy="442915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2428860" y="0"/>
            <a:ext cx="8358246" cy="261610"/>
          </a:xfrm>
          <a:prstGeom prst="rect">
            <a:avLst/>
          </a:prstGeom>
        </p:spPr>
        <p:txBody>
          <a:bodyPr wrap="square">
            <a:spAutoFit/>
          </a:bodyPr>
          <a:lstStyle/>
          <a:p>
            <a:r>
              <a:rPr lang="ru-RU" sz="1100" b="1" u="sng" dirty="0" smtClean="0">
                <a:solidFill>
                  <a:schemeClr val="tx2">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u="sng"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5" name="TextBox 4"/>
          <p:cNvSpPr txBox="1"/>
          <p:nvPr/>
        </p:nvSpPr>
        <p:spPr>
          <a:xfrm>
            <a:off x="357158" y="928670"/>
            <a:ext cx="8429684" cy="646331"/>
          </a:xfrm>
          <a:prstGeom prst="rect">
            <a:avLst/>
          </a:prstGeom>
          <a:noFill/>
        </p:spPr>
        <p:txBody>
          <a:bodyPr wrap="square" rtlCol="0">
            <a:spAutoFit/>
          </a:bodyPr>
          <a:lstStyle/>
          <a:p>
            <a:pPr algn="ctr"/>
            <a:endParaRPr lang="ru-RU" b="1" u="sng" dirty="0" smtClean="0"/>
          </a:p>
          <a:p>
            <a:pPr algn="ctr"/>
            <a:endParaRPr lang="ru-RU" b="1" u="sng" dirty="0"/>
          </a:p>
        </p:txBody>
      </p:sp>
      <p:sp>
        <p:nvSpPr>
          <p:cNvPr id="6" name="TextBox 5"/>
          <p:cNvSpPr txBox="1"/>
          <p:nvPr/>
        </p:nvSpPr>
        <p:spPr>
          <a:xfrm>
            <a:off x="214282" y="571480"/>
            <a:ext cx="6072262" cy="707886"/>
          </a:xfrm>
          <a:prstGeom prst="rect">
            <a:avLst/>
          </a:prstGeom>
          <a:solidFill>
            <a:srgbClr val="FFC000"/>
          </a:solidFill>
        </p:spPr>
        <p:txBody>
          <a:bodyPr wrap="square" rtlCol="0">
            <a:spAutoFit/>
          </a:bodyPr>
          <a:lstStyle/>
          <a:p>
            <a:pPr algn="ctr"/>
            <a:r>
              <a:rPr lang="ru-RU" sz="2000" b="1" dirty="0" smtClean="0">
                <a:latin typeface="Cambria" pitchFamily="18" charset="0"/>
              </a:rPr>
              <a:t>Расходы бюджета Белокалитвинского района</a:t>
            </a:r>
          </a:p>
          <a:p>
            <a:pPr algn="ctr"/>
            <a:r>
              <a:rPr lang="ru-RU" sz="2000" b="1" dirty="0" smtClean="0">
                <a:latin typeface="Cambria" pitchFamily="18" charset="0"/>
              </a:rPr>
              <a:t>в сфере жилищно-коммунального хозяйства</a:t>
            </a:r>
            <a:endParaRPr lang="ru-RU" sz="2000" b="1" dirty="0">
              <a:latin typeface="Cambria" pitchFamily="18" charset="0"/>
            </a:endParaRPr>
          </a:p>
        </p:txBody>
      </p:sp>
      <p:sp>
        <p:nvSpPr>
          <p:cNvPr id="15" name="TextBox 14"/>
          <p:cNvSpPr txBox="1"/>
          <p:nvPr/>
        </p:nvSpPr>
        <p:spPr>
          <a:xfrm>
            <a:off x="357158" y="3714752"/>
            <a:ext cx="3000396" cy="369332"/>
          </a:xfrm>
          <a:prstGeom prst="rect">
            <a:avLst/>
          </a:prstGeom>
          <a:noFill/>
        </p:spPr>
        <p:txBody>
          <a:bodyPr wrap="square" rtlCol="0">
            <a:spAutoFit/>
          </a:bodyPr>
          <a:lstStyle/>
          <a:p>
            <a:endParaRPr lang="ru-RU" dirty="0"/>
          </a:p>
        </p:txBody>
      </p:sp>
      <p:pic>
        <p:nvPicPr>
          <p:cNvPr id="21" name="Рисунок 20" descr="1.jpg"/>
          <p:cNvPicPr>
            <a:picLocks noChangeAspect="1"/>
          </p:cNvPicPr>
          <p:nvPr/>
        </p:nvPicPr>
        <p:blipFill>
          <a:blip r:embed="rId3" cstate="print">
            <a:lum contrast="62000"/>
          </a:blip>
          <a:stretch>
            <a:fillRect/>
          </a:stretch>
        </p:blipFill>
        <p:spPr>
          <a:xfrm>
            <a:off x="3428992" y="4786322"/>
            <a:ext cx="2928958" cy="2071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Рисунок 22" descr="psou.jpg"/>
          <p:cNvPicPr>
            <a:picLocks noChangeAspect="1"/>
          </p:cNvPicPr>
          <p:nvPr/>
        </p:nvPicPr>
        <p:blipFill>
          <a:blip r:embed="rId4" cstate="print">
            <a:lum contrast="45000"/>
          </a:blip>
          <a:stretch>
            <a:fillRect/>
          </a:stretch>
        </p:blipFill>
        <p:spPr>
          <a:xfrm>
            <a:off x="0" y="4286256"/>
            <a:ext cx="3357554" cy="2571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14282" y="1500174"/>
            <a:ext cx="4214842" cy="1077218"/>
          </a:xfrm>
          <a:prstGeom prst="rect">
            <a:avLst/>
          </a:prstGeom>
          <a:solidFill>
            <a:srgbClr val="FFC000"/>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600" b="1" dirty="0" smtClean="0">
                <a:latin typeface="Cambria" pitchFamily="18" charset="0"/>
              </a:rPr>
              <a:t>Общий объем расходов  :</a:t>
            </a:r>
          </a:p>
          <a:p>
            <a:r>
              <a:rPr lang="ru-RU" sz="1600" b="1" dirty="0" smtClean="0">
                <a:latin typeface="Cambria" pitchFamily="18" charset="0"/>
              </a:rPr>
              <a:t>в 2017 году </a:t>
            </a:r>
            <a:r>
              <a:rPr lang="ru-RU" sz="1600" dirty="0" smtClean="0">
                <a:latin typeface="Cambria" pitchFamily="18" charset="0"/>
              </a:rPr>
              <a:t>составит </a:t>
            </a:r>
            <a:r>
              <a:rPr lang="ru-RU" sz="1600" b="1" dirty="0" smtClean="0">
                <a:latin typeface="Cambria" pitchFamily="18" charset="0"/>
              </a:rPr>
              <a:t>– 461,5 </a:t>
            </a:r>
            <a:r>
              <a:rPr lang="ru-RU" sz="1600" dirty="0" smtClean="0">
                <a:latin typeface="Cambria" pitchFamily="18" charset="0"/>
              </a:rPr>
              <a:t>млн.рублей,</a:t>
            </a:r>
          </a:p>
          <a:p>
            <a:r>
              <a:rPr lang="ru-RU" sz="1600" b="1" dirty="0" smtClean="0">
                <a:latin typeface="Cambria" pitchFamily="18" charset="0"/>
              </a:rPr>
              <a:t>в 2018 году </a:t>
            </a:r>
            <a:r>
              <a:rPr lang="ru-RU" sz="1600" dirty="0" smtClean="0">
                <a:latin typeface="Cambria" pitchFamily="18" charset="0"/>
              </a:rPr>
              <a:t>– </a:t>
            </a:r>
            <a:r>
              <a:rPr lang="ru-RU" sz="1600" b="1" dirty="0" smtClean="0">
                <a:latin typeface="Cambria" pitchFamily="18" charset="0"/>
              </a:rPr>
              <a:t>243,6</a:t>
            </a:r>
            <a:r>
              <a:rPr lang="ru-RU" sz="1600" dirty="0" smtClean="0">
                <a:latin typeface="Cambria" pitchFamily="18" charset="0"/>
              </a:rPr>
              <a:t> млн.рублей, </a:t>
            </a:r>
          </a:p>
          <a:p>
            <a:r>
              <a:rPr lang="ru-RU" sz="1600" b="1" dirty="0" smtClean="0">
                <a:latin typeface="Cambria" pitchFamily="18" charset="0"/>
              </a:rPr>
              <a:t>в 2019 году </a:t>
            </a:r>
            <a:r>
              <a:rPr lang="ru-RU" sz="1600" dirty="0" smtClean="0">
                <a:latin typeface="Cambria" pitchFamily="18" charset="0"/>
              </a:rPr>
              <a:t>– </a:t>
            </a:r>
            <a:r>
              <a:rPr lang="ru-RU" sz="1600" b="1" dirty="0" smtClean="0">
                <a:latin typeface="Cambria" pitchFamily="18" charset="0"/>
              </a:rPr>
              <a:t>243,6</a:t>
            </a:r>
            <a:r>
              <a:rPr lang="ru-RU" sz="1600" dirty="0" smtClean="0">
                <a:latin typeface="Cambria" pitchFamily="18" charset="0"/>
              </a:rPr>
              <a:t> млн.рублей.</a:t>
            </a:r>
            <a:endParaRPr lang="ru-RU" sz="1600" dirty="0">
              <a:latin typeface="Cambria" pitchFamily="18" charset="0"/>
            </a:endParaRPr>
          </a:p>
        </p:txBody>
      </p:sp>
      <p:sp>
        <p:nvSpPr>
          <p:cNvPr id="11" name="TextBox 10"/>
          <p:cNvSpPr txBox="1"/>
          <p:nvPr/>
        </p:nvSpPr>
        <p:spPr>
          <a:xfrm>
            <a:off x="3357554" y="2928934"/>
            <a:ext cx="3571900" cy="1323439"/>
          </a:xfrm>
          <a:prstGeom prst="rect">
            <a:avLst/>
          </a:prstGeom>
          <a:solidFill>
            <a:srgbClr val="FFC000"/>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600" dirty="0" smtClean="0">
                <a:latin typeface="Cambria" pitchFamily="18" charset="0"/>
              </a:rPr>
              <a:t>Расходы на «</a:t>
            </a:r>
            <a:r>
              <a:rPr lang="ru-RU" sz="1600" b="1" dirty="0" smtClean="0">
                <a:latin typeface="Cambria" pitchFamily="18" charset="0"/>
              </a:rPr>
              <a:t>Жилищное хозяйство»:</a:t>
            </a:r>
          </a:p>
          <a:p>
            <a:r>
              <a:rPr lang="ru-RU" sz="1600" dirty="0" smtClean="0">
                <a:latin typeface="Cambria" pitchFamily="18" charset="0"/>
              </a:rPr>
              <a:t>В </a:t>
            </a:r>
            <a:r>
              <a:rPr lang="ru-RU" sz="1600" b="1" dirty="0" smtClean="0">
                <a:latin typeface="Cambria" pitchFamily="18" charset="0"/>
              </a:rPr>
              <a:t>2017 </a:t>
            </a:r>
            <a:r>
              <a:rPr lang="ru-RU" sz="1600" dirty="0" smtClean="0">
                <a:latin typeface="Cambria" pitchFamily="18" charset="0"/>
              </a:rPr>
              <a:t>– </a:t>
            </a:r>
            <a:r>
              <a:rPr lang="ru-RU" sz="1600" b="1" dirty="0" smtClean="0">
                <a:latin typeface="Cambria" pitchFamily="18" charset="0"/>
              </a:rPr>
              <a:t>170,0</a:t>
            </a:r>
            <a:r>
              <a:rPr lang="ru-RU" sz="1600" dirty="0" smtClean="0">
                <a:latin typeface="Cambria" pitchFamily="18" charset="0"/>
              </a:rPr>
              <a:t> млн.рублей</a:t>
            </a:r>
          </a:p>
          <a:p>
            <a:r>
              <a:rPr lang="ru-RU" sz="1600" dirty="0" smtClean="0">
                <a:latin typeface="Cambria" pitchFamily="18" charset="0"/>
              </a:rPr>
              <a:t>В </a:t>
            </a:r>
            <a:r>
              <a:rPr lang="ru-RU" sz="1600" b="1" dirty="0" smtClean="0">
                <a:latin typeface="Cambria" pitchFamily="18" charset="0"/>
              </a:rPr>
              <a:t>2018</a:t>
            </a:r>
            <a:r>
              <a:rPr lang="ru-RU" sz="1600" dirty="0" smtClean="0">
                <a:latin typeface="Cambria" pitchFamily="18" charset="0"/>
              </a:rPr>
              <a:t> – </a:t>
            </a:r>
            <a:r>
              <a:rPr lang="ru-RU" sz="1600" b="1" dirty="0" smtClean="0">
                <a:latin typeface="Cambria" pitchFamily="18" charset="0"/>
              </a:rPr>
              <a:t>243,6</a:t>
            </a:r>
            <a:r>
              <a:rPr lang="ru-RU" sz="1600" dirty="0" smtClean="0">
                <a:latin typeface="Cambria" pitchFamily="18" charset="0"/>
              </a:rPr>
              <a:t> млн.рублей</a:t>
            </a:r>
          </a:p>
          <a:p>
            <a:r>
              <a:rPr lang="ru-RU" sz="1600" dirty="0" smtClean="0">
                <a:latin typeface="Cambria" pitchFamily="18" charset="0"/>
              </a:rPr>
              <a:t>В </a:t>
            </a:r>
            <a:r>
              <a:rPr lang="ru-RU" sz="1600" b="1" dirty="0" smtClean="0">
                <a:latin typeface="Cambria" pitchFamily="18" charset="0"/>
              </a:rPr>
              <a:t>2019</a:t>
            </a:r>
            <a:r>
              <a:rPr lang="ru-RU" sz="1600" dirty="0" smtClean="0">
                <a:latin typeface="Cambria" pitchFamily="18" charset="0"/>
              </a:rPr>
              <a:t> – </a:t>
            </a:r>
            <a:r>
              <a:rPr lang="ru-RU" sz="1600" b="1" dirty="0" smtClean="0">
                <a:latin typeface="Cambria" pitchFamily="18" charset="0"/>
              </a:rPr>
              <a:t>243,6</a:t>
            </a:r>
            <a:r>
              <a:rPr lang="ru-RU" sz="1600" dirty="0" smtClean="0">
                <a:latin typeface="Cambria" pitchFamily="18" charset="0"/>
              </a:rPr>
              <a:t> млн.рублей</a:t>
            </a:r>
            <a:endParaRPr lang="ru-RU" sz="1600" dirty="0">
              <a:latin typeface="Cambria" pitchFamily="18" charset="0"/>
            </a:endParaRPr>
          </a:p>
        </p:txBody>
      </p:sp>
      <p:pic>
        <p:nvPicPr>
          <p:cNvPr id="12" name="Рисунок 11" descr="089_38.jpg"/>
          <p:cNvPicPr>
            <a:picLocks noChangeAspect="1"/>
          </p:cNvPicPr>
          <p:nvPr/>
        </p:nvPicPr>
        <p:blipFill>
          <a:blip r:embed="rId5" cstate="print"/>
          <a:stretch>
            <a:fillRect/>
          </a:stretch>
        </p:blipFill>
        <p:spPr>
          <a:xfrm>
            <a:off x="5643570" y="1285860"/>
            <a:ext cx="1604378" cy="1571636"/>
          </a:xfrm>
          <a:prstGeom prst="rect">
            <a:avLst/>
          </a:prstGeom>
        </p:spPr>
      </p:pic>
      <p:pic>
        <p:nvPicPr>
          <p:cNvPr id="13" name="Рисунок 12" descr="foto.jpg"/>
          <p:cNvPicPr>
            <a:picLocks noChangeAspect="1"/>
          </p:cNvPicPr>
          <p:nvPr/>
        </p:nvPicPr>
        <p:blipFill>
          <a:blip r:embed="rId6"/>
          <a:stretch>
            <a:fillRect/>
          </a:stretch>
        </p:blipFill>
        <p:spPr>
          <a:xfrm>
            <a:off x="6429388" y="4429132"/>
            <a:ext cx="2714612" cy="242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501090" y="142852"/>
            <a:ext cx="442654" cy="550859"/>
          </a:xfrm>
          <a:prstGeom prst="rect">
            <a:avLst/>
          </a:prstGeom>
        </p:spPr>
      </p:pic>
      <p:sp>
        <p:nvSpPr>
          <p:cNvPr id="3" name="Прямоугольник 2"/>
          <p:cNvSpPr/>
          <p:nvPr/>
        </p:nvSpPr>
        <p:spPr>
          <a:xfrm>
            <a:off x="571472" y="285728"/>
            <a:ext cx="8358246" cy="261610"/>
          </a:xfrm>
          <a:prstGeom prst="rect">
            <a:avLst/>
          </a:prstGeom>
        </p:spPr>
        <p:txBody>
          <a:bodyPr wrap="square">
            <a:spAutoFit/>
          </a:bodyPr>
          <a:lstStyle/>
          <a:p>
            <a:r>
              <a:rPr lang="ru-RU" sz="1050" dirty="0" smtClean="0">
                <a:solidFill>
                  <a:schemeClr val="accent1">
                    <a:lumMod val="50000"/>
                  </a:schemeClr>
                </a:solidFill>
                <a:latin typeface="Arial Black" pitchFamily="34"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37" name="TextBox 36"/>
          <p:cNvSpPr txBox="1"/>
          <p:nvPr/>
        </p:nvSpPr>
        <p:spPr>
          <a:xfrm>
            <a:off x="0" y="642918"/>
            <a:ext cx="7643866" cy="369332"/>
          </a:xfrm>
          <a:prstGeom prst="rect">
            <a:avLst/>
          </a:prstGeom>
          <a:noFill/>
        </p:spPr>
        <p:txBody>
          <a:bodyPr wrap="square" rtlCol="0">
            <a:spAutoFit/>
          </a:bodyPr>
          <a:lstStyle/>
          <a:p>
            <a:pPr algn="r"/>
            <a:r>
              <a:rPr lang="ru-RU" b="1" u="sng" dirty="0" smtClean="0"/>
              <a:t> </a:t>
            </a:r>
            <a:endParaRPr lang="ru-RU" b="1" u="sng" dirty="0"/>
          </a:p>
        </p:txBody>
      </p:sp>
      <p:sp>
        <p:nvSpPr>
          <p:cNvPr id="6" name="TextBox 5"/>
          <p:cNvSpPr txBox="1"/>
          <p:nvPr/>
        </p:nvSpPr>
        <p:spPr>
          <a:xfrm>
            <a:off x="428596" y="785794"/>
            <a:ext cx="8501122" cy="646331"/>
          </a:xfrm>
          <a:prstGeom prst="rect">
            <a:avLst/>
          </a:prstGeom>
          <a:solidFill>
            <a:srgbClr val="00B0F0"/>
          </a:solidFill>
        </p:spPr>
        <p:txBody>
          <a:bodyPr wrap="square" rtlCol="0">
            <a:spAutoFit/>
          </a:bodyPr>
          <a:lstStyle/>
          <a:p>
            <a:pPr algn="ctr"/>
            <a:r>
              <a:rPr lang="ru-RU" b="1" dirty="0" smtClean="0">
                <a:latin typeface="Times New Roman" pitchFamily="18" charset="0"/>
                <a:cs typeface="Times New Roman" pitchFamily="18" charset="0"/>
              </a:rPr>
              <a:t>Расходы бюджета Белокалитвинского района на 2017-2019 год в сфере образования</a:t>
            </a:r>
            <a:endParaRPr lang="ru-RU" b="1" dirty="0">
              <a:latin typeface="Times New Roman" pitchFamily="18" charset="0"/>
              <a:cs typeface="Times New Roman" pitchFamily="18" charset="0"/>
            </a:endParaRPr>
          </a:p>
        </p:txBody>
      </p:sp>
      <p:sp>
        <p:nvSpPr>
          <p:cNvPr id="7" name="Прямоугольник с двумя вырезанными противолежащими углами 6"/>
          <p:cNvSpPr/>
          <p:nvPr/>
        </p:nvSpPr>
        <p:spPr>
          <a:xfrm>
            <a:off x="500034" y="1428736"/>
            <a:ext cx="8643966" cy="1571636"/>
          </a:xfrm>
          <a:prstGeom prst="snip2Diag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В бюджете района по разделу «Образование» предусмотрены бюджетные ассигнования </a:t>
            </a:r>
          </a:p>
          <a:p>
            <a:pPr algn="ctr"/>
            <a:r>
              <a:rPr lang="ru-RU" b="1" dirty="0" smtClean="0">
                <a:solidFill>
                  <a:schemeClr val="tx1"/>
                </a:solidFill>
                <a:latin typeface="Times New Roman" pitchFamily="18" charset="0"/>
                <a:cs typeface="Times New Roman" pitchFamily="18" charset="0"/>
              </a:rPr>
              <a:t>в 2017 году – 1 168 948,1 тыс. рублей,</a:t>
            </a:r>
          </a:p>
          <a:p>
            <a:pPr algn="ctr"/>
            <a:r>
              <a:rPr lang="ru-RU" b="1" dirty="0" smtClean="0">
                <a:solidFill>
                  <a:schemeClr val="tx1"/>
                </a:solidFill>
                <a:latin typeface="Times New Roman" pitchFamily="18" charset="0"/>
                <a:cs typeface="Times New Roman" pitchFamily="18" charset="0"/>
              </a:rPr>
              <a:t> в 2018 году – 1 058 655,2 тыс. рублей,  </a:t>
            </a:r>
          </a:p>
          <a:p>
            <a:pPr algn="ctr"/>
            <a:r>
              <a:rPr lang="ru-RU" b="1" dirty="0" smtClean="0">
                <a:solidFill>
                  <a:schemeClr val="tx1"/>
                </a:solidFill>
                <a:latin typeface="Times New Roman" pitchFamily="18" charset="0"/>
                <a:cs typeface="Times New Roman" pitchFamily="18" charset="0"/>
              </a:rPr>
              <a:t>в 2019 году – 1 095 776,3 тыс. рублей.</a:t>
            </a:r>
          </a:p>
          <a:p>
            <a:pPr algn="ctr"/>
            <a:endParaRPr lang="ru-RU" dirty="0"/>
          </a:p>
        </p:txBody>
      </p:sp>
      <p:pic>
        <p:nvPicPr>
          <p:cNvPr id="12" name="Рисунок 11" descr="dsc_0556.jpg"/>
          <p:cNvPicPr>
            <a:picLocks noChangeAspect="1"/>
          </p:cNvPicPr>
          <p:nvPr/>
        </p:nvPicPr>
        <p:blipFill>
          <a:blip r:embed="rId3"/>
          <a:stretch>
            <a:fillRect/>
          </a:stretch>
        </p:blipFill>
        <p:spPr>
          <a:xfrm>
            <a:off x="0" y="3071810"/>
            <a:ext cx="2857520" cy="2052632"/>
          </a:xfrm>
          <a:prstGeom prst="rect">
            <a:avLst/>
          </a:prstGeom>
        </p:spPr>
      </p:pic>
      <p:pic>
        <p:nvPicPr>
          <p:cNvPr id="13" name="Рисунок 12" descr="dsc_0227.jpg"/>
          <p:cNvPicPr>
            <a:picLocks noChangeAspect="1"/>
          </p:cNvPicPr>
          <p:nvPr/>
        </p:nvPicPr>
        <p:blipFill>
          <a:blip r:embed="rId4" cstate="print"/>
          <a:stretch>
            <a:fillRect/>
          </a:stretch>
        </p:blipFill>
        <p:spPr>
          <a:xfrm>
            <a:off x="2857488" y="3071810"/>
            <a:ext cx="2214578" cy="2071701"/>
          </a:xfrm>
          <a:prstGeom prst="rect">
            <a:avLst/>
          </a:prstGeom>
        </p:spPr>
      </p:pic>
      <p:pic>
        <p:nvPicPr>
          <p:cNvPr id="14" name="Рисунок 13" descr="dsc_0493.jpg"/>
          <p:cNvPicPr>
            <a:picLocks noChangeAspect="1"/>
          </p:cNvPicPr>
          <p:nvPr/>
        </p:nvPicPr>
        <p:blipFill>
          <a:blip r:embed="rId5" cstate="print"/>
          <a:stretch>
            <a:fillRect/>
          </a:stretch>
        </p:blipFill>
        <p:spPr>
          <a:xfrm>
            <a:off x="5000628" y="3071810"/>
            <a:ext cx="1857388" cy="2143140"/>
          </a:xfrm>
          <a:prstGeom prst="rect">
            <a:avLst/>
          </a:prstGeom>
        </p:spPr>
      </p:pic>
      <p:pic>
        <p:nvPicPr>
          <p:cNvPr id="15" name="Рисунок 14" descr="dsc_0845.jpg"/>
          <p:cNvPicPr>
            <a:picLocks noChangeAspect="1"/>
          </p:cNvPicPr>
          <p:nvPr/>
        </p:nvPicPr>
        <p:blipFill>
          <a:blip r:embed="rId6" cstate="print"/>
          <a:stretch>
            <a:fillRect/>
          </a:stretch>
        </p:blipFill>
        <p:spPr>
          <a:xfrm>
            <a:off x="0" y="5124457"/>
            <a:ext cx="2571768" cy="1733543"/>
          </a:xfrm>
          <a:prstGeom prst="rect">
            <a:avLst/>
          </a:prstGeom>
        </p:spPr>
      </p:pic>
      <p:pic>
        <p:nvPicPr>
          <p:cNvPr id="16" name="Рисунок 15" descr="dsc_1807.jpg"/>
          <p:cNvPicPr>
            <a:picLocks noChangeAspect="1"/>
          </p:cNvPicPr>
          <p:nvPr/>
        </p:nvPicPr>
        <p:blipFill>
          <a:blip r:embed="rId7" cstate="print"/>
          <a:stretch>
            <a:fillRect/>
          </a:stretch>
        </p:blipFill>
        <p:spPr>
          <a:xfrm>
            <a:off x="2500298" y="5072074"/>
            <a:ext cx="2143140" cy="1785926"/>
          </a:xfrm>
          <a:prstGeom prst="rect">
            <a:avLst/>
          </a:prstGeom>
        </p:spPr>
      </p:pic>
      <p:pic>
        <p:nvPicPr>
          <p:cNvPr id="17" name="Рисунок 16" descr="dsc_0779.jpg"/>
          <p:cNvPicPr>
            <a:picLocks noChangeAspect="1"/>
          </p:cNvPicPr>
          <p:nvPr/>
        </p:nvPicPr>
        <p:blipFill>
          <a:blip r:embed="rId8" cstate="print"/>
          <a:stretch>
            <a:fillRect/>
          </a:stretch>
        </p:blipFill>
        <p:spPr>
          <a:xfrm>
            <a:off x="4643438" y="5143512"/>
            <a:ext cx="2214578" cy="1714488"/>
          </a:xfrm>
          <a:prstGeom prst="rect">
            <a:avLst/>
          </a:prstGeom>
        </p:spPr>
      </p:pic>
      <p:pic>
        <p:nvPicPr>
          <p:cNvPr id="18" name="Рисунок 17" descr="dsc_0528.jpg"/>
          <p:cNvPicPr>
            <a:picLocks noChangeAspect="1"/>
          </p:cNvPicPr>
          <p:nvPr/>
        </p:nvPicPr>
        <p:blipFill>
          <a:blip r:embed="rId9"/>
          <a:stretch>
            <a:fillRect/>
          </a:stretch>
        </p:blipFill>
        <p:spPr>
          <a:xfrm flipH="1">
            <a:off x="6858016" y="5143512"/>
            <a:ext cx="2285984" cy="1714488"/>
          </a:xfrm>
          <a:prstGeom prst="rect">
            <a:avLst/>
          </a:prstGeom>
        </p:spPr>
      </p:pic>
      <p:pic>
        <p:nvPicPr>
          <p:cNvPr id="19" name="Рисунок 18" descr="img_7361.jpg"/>
          <p:cNvPicPr>
            <a:picLocks noChangeAspect="1"/>
          </p:cNvPicPr>
          <p:nvPr/>
        </p:nvPicPr>
        <p:blipFill>
          <a:blip r:embed="rId10"/>
          <a:stretch>
            <a:fillRect/>
          </a:stretch>
        </p:blipFill>
        <p:spPr>
          <a:xfrm>
            <a:off x="6858016" y="3071810"/>
            <a:ext cx="2285984" cy="2166931"/>
          </a:xfrm>
          <a:prstGeom prst="rect">
            <a:avLst/>
          </a:prstGeom>
        </p:spPr>
      </p:pic>
      <p:sp>
        <p:nvSpPr>
          <p:cNvPr id="20" name="Заголовок 19"/>
          <p:cNvSpPr>
            <a:spLocks noGrp="1"/>
          </p:cNvSpPr>
          <p:nvPr>
            <p:ph type="title"/>
          </p:nvPr>
        </p:nvSpPr>
        <p:spPr>
          <a:xfrm>
            <a:off x="7429520" y="320040"/>
            <a:ext cx="269728" cy="1143000"/>
          </a:xfrm>
        </p:spPr>
        <p:txBody>
          <a:bodyPr>
            <a:normAutofit fontScale="90000"/>
          </a:bodyPr>
          <a:lstStyle/>
          <a:p>
            <a:r>
              <a:rPr lang="ru-RU" dirty="0" smtClean="0"/>
              <a:t/>
            </a:r>
            <a:br>
              <a:rPr lang="ru-RU" dirty="0" smtClean="0"/>
            </a:br>
            <a:endParaRPr lang="ru-RU" dirty="0"/>
          </a:p>
        </p:txBody>
      </p:sp>
    </p:spTree>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7786710" y="0"/>
            <a:ext cx="516650" cy="642942"/>
          </a:xfrm>
          <a:prstGeom prst="rect">
            <a:avLst/>
          </a:prstGeom>
        </p:spPr>
      </p:pic>
      <p:sp>
        <p:nvSpPr>
          <p:cNvPr id="2" name="Заголовок 1"/>
          <p:cNvSpPr>
            <a:spLocks noGrp="1"/>
          </p:cNvSpPr>
          <p:nvPr>
            <p:ph type="title"/>
          </p:nvPr>
        </p:nvSpPr>
        <p:spPr>
          <a:xfrm>
            <a:off x="0" y="1142984"/>
            <a:ext cx="8229600" cy="442915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1142976" y="0"/>
            <a:ext cx="8358246"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357158" y="1071546"/>
            <a:ext cx="5214974" cy="4493538"/>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200" b="1" dirty="0" smtClean="0">
                <a:solidFill>
                  <a:schemeClr val="accent1">
                    <a:lumMod val="50000"/>
                  </a:schemeClr>
                </a:solidFill>
                <a:latin typeface="Cambria" pitchFamily="18" charset="0"/>
              </a:rPr>
              <a:t>Особенностью подготовки</a:t>
            </a:r>
          </a:p>
          <a:p>
            <a:pPr algn="ctr"/>
            <a:r>
              <a:rPr lang="ru-RU" sz="2200" b="1" dirty="0" smtClean="0">
                <a:solidFill>
                  <a:schemeClr val="accent1">
                    <a:lumMod val="50000"/>
                  </a:schemeClr>
                </a:solidFill>
                <a:latin typeface="Cambria" pitchFamily="18" charset="0"/>
              </a:rPr>
              <a:t> бюджета Белокалитвинского района является возвращение к трехлетнему бюджетному планированию в соответствии с требованиями, установленными бюджетным законодательством и разработка Бюджетного прогноза </a:t>
            </a:r>
          </a:p>
          <a:p>
            <a:pPr algn="ctr"/>
            <a:r>
              <a:rPr lang="ru-RU" sz="2200" b="1" dirty="0" smtClean="0">
                <a:solidFill>
                  <a:schemeClr val="accent1">
                    <a:lumMod val="50000"/>
                  </a:schemeClr>
                </a:solidFill>
                <a:latin typeface="Cambria" pitchFamily="18" charset="0"/>
              </a:rPr>
              <a:t>на 2017-2022 годы, что повышает степень определенности и предсказуемости направлений реализации бюджетной политики в среднесрочной перспективе</a:t>
            </a:r>
            <a:endParaRPr lang="ru-RU" sz="2200" b="1" dirty="0">
              <a:solidFill>
                <a:schemeClr val="accent1">
                  <a:lumMod val="50000"/>
                </a:schemeClr>
              </a:solidFill>
              <a:latin typeface="Cambria" pitchFamily="18" charset="0"/>
            </a:endParaRPr>
          </a:p>
        </p:txBody>
      </p:sp>
      <p:pic>
        <p:nvPicPr>
          <p:cNvPr id="7" name="Рисунок 6" descr="planning.jpg"/>
          <p:cNvPicPr>
            <a:picLocks noChangeAspect="1"/>
          </p:cNvPicPr>
          <p:nvPr/>
        </p:nvPicPr>
        <p:blipFill>
          <a:blip r:embed="rId3"/>
          <a:stretch>
            <a:fillRect/>
          </a:stretch>
        </p:blipFill>
        <p:spPr>
          <a:xfrm>
            <a:off x="5715008" y="1857364"/>
            <a:ext cx="3314840"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a:off x="642910" y="428604"/>
            <a:ext cx="8229600" cy="442915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2571736" y="142852"/>
            <a:ext cx="8358246" cy="261610"/>
          </a:xfrm>
          <a:prstGeom prst="rect">
            <a:avLst/>
          </a:prstGeom>
        </p:spPr>
        <p:txBody>
          <a:bodyPr wrap="square">
            <a:spAutoFit/>
          </a:bodyPr>
          <a:lstStyle/>
          <a:p>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 Финансовое управление Администрации Белокалитвинского района</a:t>
            </a:r>
            <a:endParaRPr lang="ru-RU" sz="1100" b="1" u="sng"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37" name="TextBox 36"/>
          <p:cNvSpPr txBox="1"/>
          <p:nvPr/>
        </p:nvSpPr>
        <p:spPr>
          <a:xfrm>
            <a:off x="0" y="642918"/>
            <a:ext cx="7643866" cy="369332"/>
          </a:xfrm>
          <a:prstGeom prst="rect">
            <a:avLst/>
          </a:prstGeom>
          <a:noFill/>
        </p:spPr>
        <p:txBody>
          <a:bodyPr wrap="square" rtlCol="0">
            <a:spAutoFit/>
          </a:bodyPr>
          <a:lstStyle/>
          <a:p>
            <a:pPr algn="r"/>
            <a:r>
              <a:rPr lang="ru-RU" b="1" u="sng" dirty="0" smtClean="0"/>
              <a:t> </a:t>
            </a:r>
            <a:endParaRPr lang="ru-RU" b="1" u="sng" dirty="0"/>
          </a:p>
        </p:txBody>
      </p:sp>
      <p:sp>
        <p:nvSpPr>
          <p:cNvPr id="6" name="TextBox 5"/>
          <p:cNvSpPr txBox="1"/>
          <p:nvPr/>
        </p:nvSpPr>
        <p:spPr>
          <a:xfrm>
            <a:off x="285720" y="1000108"/>
            <a:ext cx="7572428" cy="40011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ru-RU" sz="2000" b="1" dirty="0" smtClean="0">
                <a:solidFill>
                  <a:schemeClr val="accent1">
                    <a:lumMod val="50000"/>
                  </a:schemeClr>
                </a:solidFill>
                <a:latin typeface="Cambria" pitchFamily="18" charset="0"/>
              </a:rPr>
              <a:t>Направления в сфере образования на 2017-2019 годы</a:t>
            </a:r>
            <a:endParaRPr lang="ru-RU" sz="2000" b="1" dirty="0">
              <a:solidFill>
                <a:schemeClr val="accent1">
                  <a:lumMod val="50000"/>
                </a:schemeClr>
              </a:solidFill>
              <a:latin typeface="Cambria" pitchFamily="18" charset="0"/>
            </a:endParaRPr>
          </a:p>
        </p:txBody>
      </p:sp>
      <p:sp>
        <p:nvSpPr>
          <p:cNvPr id="8" name="Скругленный прямоугольник 7"/>
          <p:cNvSpPr/>
          <p:nvPr/>
        </p:nvSpPr>
        <p:spPr>
          <a:xfrm>
            <a:off x="142844" y="1785926"/>
            <a:ext cx="2857488" cy="15716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ru-RU" sz="1200" dirty="0" smtClean="0">
              <a:solidFill>
                <a:schemeClr val="tx1"/>
              </a:solidFill>
              <a:latin typeface="Times New Roman" pitchFamily="18" charset="0"/>
              <a:cs typeface="Times New Roman" pitchFamily="18" charset="0"/>
            </a:endParaRPr>
          </a:p>
          <a:p>
            <a:pPr algn="ctr"/>
            <a:r>
              <a:rPr lang="ru-RU" sz="1200" dirty="0" smtClean="0">
                <a:solidFill>
                  <a:schemeClr val="tx1"/>
                </a:solidFill>
                <a:latin typeface="Times New Roman" pitchFamily="18" charset="0"/>
                <a:cs typeface="Times New Roman" pitchFamily="18" charset="0"/>
              </a:rPr>
              <a:t>На обеспечение деятельности  </a:t>
            </a:r>
          </a:p>
          <a:p>
            <a:pPr algn="ctr"/>
            <a:r>
              <a:rPr lang="ru-RU" sz="1200" dirty="0" smtClean="0">
                <a:solidFill>
                  <a:schemeClr val="tx1"/>
                </a:solidFill>
                <a:latin typeface="Times New Roman" pitchFamily="18" charset="0"/>
                <a:cs typeface="Times New Roman" pitchFamily="18" charset="0"/>
              </a:rPr>
              <a:t>детских садов </a:t>
            </a:r>
          </a:p>
          <a:p>
            <a:pPr algn="ctr"/>
            <a:r>
              <a:rPr lang="ru-RU" sz="1200" dirty="0" smtClean="0">
                <a:solidFill>
                  <a:schemeClr val="tx1"/>
                </a:solidFill>
                <a:latin typeface="Times New Roman" pitchFamily="18" charset="0"/>
                <a:cs typeface="Times New Roman" pitchFamily="18" charset="0"/>
              </a:rPr>
              <a:t>в 2017 году – 271 878,4 тыс. рублей, </a:t>
            </a:r>
          </a:p>
          <a:p>
            <a:pPr algn="ctr"/>
            <a:r>
              <a:rPr lang="ru-RU" sz="1200" dirty="0" smtClean="0">
                <a:solidFill>
                  <a:schemeClr val="tx1"/>
                </a:solidFill>
                <a:latin typeface="Times New Roman" pitchFamily="18" charset="0"/>
                <a:cs typeface="Times New Roman" pitchFamily="18" charset="0"/>
              </a:rPr>
              <a:t>в 2018 году – 274 102,8 тыс. рублей,</a:t>
            </a:r>
          </a:p>
          <a:p>
            <a:pPr algn="ctr"/>
            <a:r>
              <a:rPr lang="ru-RU" sz="1200" dirty="0" smtClean="0">
                <a:solidFill>
                  <a:schemeClr val="tx1"/>
                </a:solidFill>
                <a:latin typeface="Times New Roman" pitchFamily="18" charset="0"/>
                <a:cs typeface="Times New Roman" pitchFamily="18" charset="0"/>
              </a:rPr>
              <a:t>в 2019 году – 281 879,1 тыс. рублей;</a:t>
            </a:r>
          </a:p>
          <a:p>
            <a:pPr algn="ctr"/>
            <a:endParaRPr lang="ru-RU" sz="1200" dirty="0">
              <a:solidFill>
                <a:schemeClr val="tx1"/>
              </a:solidFill>
              <a:latin typeface="Times New Roman" pitchFamily="18" charset="0"/>
              <a:cs typeface="Times New Roman" pitchFamily="18" charset="0"/>
            </a:endParaRPr>
          </a:p>
        </p:txBody>
      </p:sp>
      <p:sp>
        <p:nvSpPr>
          <p:cNvPr id="16" name="Скругленный прямоугольник 15"/>
          <p:cNvSpPr/>
          <p:nvPr/>
        </p:nvSpPr>
        <p:spPr>
          <a:xfrm>
            <a:off x="214282" y="5214950"/>
            <a:ext cx="3000396" cy="14287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r>
              <a:rPr lang="ru-RU" sz="1200" dirty="0" smtClean="0">
                <a:solidFill>
                  <a:schemeClr val="tx1"/>
                </a:solidFill>
                <a:latin typeface="Times New Roman" pitchFamily="18" charset="0"/>
                <a:cs typeface="Times New Roman" pitchFamily="18" charset="0"/>
              </a:rPr>
              <a:t>На реализацию проекта </a:t>
            </a:r>
          </a:p>
          <a:p>
            <a:pPr algn="ctr"/>
            <a:r>
              <a:rPr lang="ru-RU" sz="1200" dirty="0" smtClean="0">
                <a:solidFill>
                  <a:schemeClr val="tx1"/>
                </a:solidFill>
                <a:latin typeface="Times New Roman" pitchFamily="18" charset="0"/>
                <a:cs typeface="Times New Roman" pitchFamily="18" charset="0"/>
              </a:rPr>
              <a:t>«Всеобуч по плаванию» </a:t>
            </a:r>
          </a:p>
          <a:p>
            <a:pPr algn="ctr"/>
            <a:r>
              <a:rPr lang="ru-RU" sz="1200" dirty="0" smtClean="0">
                <a:solidFill>
                  <a:schemeClr val="tx1"/>
                </a:solidFill>
                <a:latin typeface="Times New Roman" pitchFamily="18" charset="0"/>
                <a:cs typeface="Times New Roman" pitchFamily="18" charset="0"/>
              </a:rPr>
              <a:t>на 2017-2019 г.г. в сумме по </a:t>
            </a:r>
          </a:p>
          <a:p>
            <a:pPr algn="ctr"/>
            <a:r>
              <a:rPr lang="ru-RU" sz="1200" dirty="0" smtClean="0">
                <a:solidFill>
                  <a:schemeClr val="tx1"/>
                </a:solidFill>
                <a:latin typeface="Times New Roman" pitchFamily="18" charset="0"/>
                <a:cs typeface="Times New Roman" pitchFamily="18" charset="0"/>
              </a:rPr>
              <a:t>680,7 тыс. рублей ежегодно.</a:t>
            </a:r>
            <a:endParaRPr lang="ru-RU" sz="1200" dirty="0">
              <a:solidFill>
                <a:schemeClr val="tx1"/>
              </a:solidFill>
              <a:latin typeface="Times New Roman" pitchFamily="18" charset="0"/>
              <a:cs typeface="Times New Roman" pitchFamily="18" charset="0"/>
            </a:endParaRPr>
          </a:p>
        </p:txBody>
      </p:sp>
      <p:sp>
        <p:nvSpPr>
          <p:cNvPr id="17" name="Скругленный прямоугольник 16"/>
          <p:cNvSpPr/>
          <p:nvPr/>
        </p:nvSpPr>
        <p:spPr>
          <a:xfrm>
            <a:off x="3286116" y="1714488"/>
            <a:ext cx="2857520" cy="16430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r>
              <a:rPr lang="ru-RU" sz="1200" dirty="0" smtClean="0">
                <a:solidFill>
                  <a:schemeClr val="tx1"/>
                </a:solidFill>
                <a:latin typeface="Times New Roman" pitchFamily="18" charset="0"/>
                <a:cs typeface="Times New Roman" pitchFamily="18" charset="0"/>
              </a:rPr>
              <a:t>На обеспечение деятельности  </a:t>
            </a:r>
          </a:p>
          <a:p>
            <a:pPr algn="ctr"/>
            <a:r>
              <a:rPr lang="ru-RU" sz="1200" dirty="0" smtClean="0">
                <a:solidFill>
                  <a:schemeClr val="tx1"/>
                </a:solidFill>
                <a:latin typeface="Times New Roman" pitchFamily="18" charset="0"/>
                <a:cs typeface="Times New Roman" pitchFamily="18" charset="0"/>
              </a:rPr>
              <a:t>школ</a:t>
            </a:r>
          </a:p>
          <a:p>
            <a:pPr algn="ctr"/>
            <a:endParaRPr lang="ru-RU" sz="1200" dirty="0" smtClean="0">
              <a:solidFill>
                <a:schemeClr val="tx1"/>
              </a:solidFill>
              <a:latin typeface="Times New Roman" pitchFamily="18" charset="0"/>
              <a:cs typeface="Times New Roman" pitchFamily="18" charset="0"/>
            </a:endParaRPr>
          </a:p>
          <a:p>
            <a:r>
              <a:rPr lang="ru-RU" sz="1200" dirty="0" smtClean="0">
                <a:solidFill>
                  <a:schemeClr val="tx1"/>
                </a:solidFill>
                <a:latin typeface="Times New Roman" pitchFamily="18" charset="0"/>
                <a:cs typeface="Times New Roman" pitchFamily="18" charset="0"/>
              </a:rPr>
              <a:t>на 2017 год – 666 034,4 тыс.рублей, </a:t>
            </a:r>
          </a:p>
          <a:p>
            <a:r>
              <a:rPr lang="ru-RU" sz="1200" dirty="0" smtClean="0">
                <a:solidFill>
                  <a:schemeClr val="tx1"/>
                </a:solidFill>
                <a:latin typeface="Times New Roman" pitchFamily="18" charset="0"/>
                <a:cs typeface="Times New Roman" pitchFamily="18" charset="0"/>
              </a:rPr>
              <a:t>на 2018 год – 615 163,5 тыс. рублей,</a:t>
            </a:r>
          </a:p>
          <a:p>
            <a:r>
              <a:rPr lang="ru-RU" sz="1200" dirty="0" smtClean="0">
                <a:solidFill>
                  <a:schemeClr val="tx1"/>
                </a:solidFill>
                <a:latin typeface="Times New Roman" pitchFamily="18" charset="0"/>
                <a:cs typeface="Times New Roman" pitchFamily="18" charset="0"/>
              </a:rPr>
              <a:t>на 2019 году – 658 581,3 тыс. рублей;</a:t>
            </a:r>
            <a:r>
              <a:rPr lang="ru-RU" sz="1200" dirty="0" smtClean="0">
                <a:solidFill>
                  <a:schemeClr val="tx1"/>
                </a:solidFill>
              </a:rPr>
              <a:t>.</a:t>
            </a:r>
          </a:p>
          <a:p>
            <a:endParaRPr lang="ru-RU" sz="1200" dirty="0">
              <a:solidFill>
                <a:schemeClr val="tx1"/>
              </a:solidFill>
              <a:latin typeface="Cambria" pitchFamily="18" charset="0"/>
            </a:endParaRPr>
          </a:p>
        </p:txBody>
      </p:sp>
      <p:sp>
        <p:nvSpPr>
          <p:cNvPr id="18" name="Скругленный прямоугольник 17"/>
          <p:cNvSpPr/>
          <p:nvPr/>
        </p:nvSpPr>
        <p:spPr>
          <a:xfrm>
            <a:off x="6357918" y="3500438"/>
            <a:ext cx="2786082" cy="3143272"/>
          </a:xfrm>
          <a:prstGeom prst="roundRect">
            <a:avLst/>
          </a:prstGeom>
          <a:solidFill>
            <a:srgbClr val="47C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На обеспечение деятельности, организаций дополнительного образования детей  и прочих организаций предусмотрено:</a:t>
            </a:r>
          </a:p>
          <a:p>
            <a:pPr algn="ctr"/>
            <a:endParaRPr lang="ru-RU" sz="1200" dirty="0" smtClean="0">
              <a:solidFill>
                <a:schemeClr val="tx1"/>
              </a:solidFill>
              <a:latin typeface="Times New Roman" pitchFamily="18" charset="0"/>
              <a:cs typeface="Times New Roman" pitchFamily="18" charset="0"/>
            </a:endParaRPr>
          </a:p>
          <a:p>
            <a:pPr algn="ctr"/>
            <a:r>
              <a:rPr lang="ru-RU" sz="1200" dirty="0" smtClean="0">
                <a:solidFill>
                  <a:schemeClr val="tx1"/>
                </a:solidFill>
                <a:latin typeface="Times New Roman" pitchFamily="18" charset="0"/>
                <a:cs typeface="Times New Roman" pitchFamily="18" charset="0"/>
              </a:rPr>
              <a:t>на 2017 год – 60 838,4 тыс. рублей, </a:t>
            </a:r>
          </a:p>
          <a:p>
            <a:pPr algn="ctr"/>
            <a:r>
              <a:rPr lang="ru-RU" sz="1200" dirty="0" smtClean="0">
                <a:solidFill>
                  <a:schemeClr val="tx1"/>
                </a:solidFill>
                <a:latin typeface="Times New Roman" pitchFamily="18" charset="0"/>
                <a:cs typeface="Times New Roman" pitchFamily="18" charset="0"/>
              </a:rPr>
              <a:t>на 2018 год – 59 067,8 тыс. рублей, </a:t>
            </a:r>
          </a:p>
          <a:p>
            <a:pPr algn="ctr"/>
            <a:r>
              <a:rPr lang="ru-RU" sz="1200" dirty="0" smtClean="0">
                <a:solidFill>
                  <a:schemeClr val="tx1"/>
                </a:solidFill>
                <a:latin typeface="Times New Roman" pitchFamily="18" charset="0"/>
                <a:cs typeface="Times New Roman" pitchFamily="18" charset="0"/>
              </a:rPr>
              <a:t>на 2019 год – 60 771,5 тыс. рублей</a:t>
            </a:r>
            <a:endParaRPr lang="ru-RU" sz="1200" dirty="0">
              <a:solidFill>
                <a:schemeClr val="tx1"/>
              </a:solidFill>
              <a:latin typeface="Times New Roman" pitchFamily="18" charset="0"/>
              <a:cs typeface="Times New Roman" pitchFamily="18" charset="0"/>
            </a:endParaRPr>
          </a:p>
        </p:txBody>
      </p:sp>
      <p:sp>
        <p:nvSpPr>
          <p:cNvPr id="20" name="Скругленный прямоугольник 19"/>
          <p:cNvSpPr/>
          <p:nvPr/>
        </p:nvSpPr>
        <p:spPr>
          <a:xfrm>
            <a:off x="142844" y="3500438"/>
            <a:ext cx="3071834" cy="1643074"/>
          </a:xfrm>
          <a:prstGeom prst="roundRect">
            <a:avLst/>
          </a:prstGeom>
          <a:solidFill>
            <a:srgbClr val="47CDC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sz="1200" dirty="0" smtClean="0">
                <a:solidFill>
                  <a:schemeClr val="tx1"/>
                </a:solidFill>
                <a:latin typeface="Times New Roman" pitchFamily="18" charset="0"/>
                <a:cs typeface="Times New Roman" pitchFamily="18" charset="0"/>
              </a:rPr>
              <a:t>На организацию отдыха детей в каникулярное время</a:t>
            </a:r>
          </a:p>
          <a:p>
            <a:pPr algn="ctr"/>
            <a:endParaRPr lang="ru-RU" sz="1200" dirty="0" smtClean="0">
              <a:solidFill>
                <a:schemeClr val="tx1"/>
              </a:solidFill>
              <a:latin typeface="Times New Roman" pitchFamily="18" charset="0"/>
              <a:cs typeface="Times New Roman" pitchFamily="18" charset="0"/>
            </a:endParaRPr>
          </a:p>
          <a:p>
            <a:pPr algn="ctr"/>
            <a:r>
              <a:rPr lang="ru-RU" sz="1200" dirty="0" smtClean="0">
                <a:solidFill>
                  <a:schemeClr val="tx1"/>
                </a:solidFill>
                <a:latin typeface="Times New Roman" pitchFamily="18" charset="0"/>
                <a:cs typeface="Times New Roman" pitchFamily="18" charset="0"/>
              </a:rPr>
              <a:t> на 2017 год в сумме 6 352,8 тыс. рублей,</a:t>
            </a:r>
          </a:p>
          <a:p>
            <a:pPr algn="ctr"/>
            <a:r>
              <a:rPr lang="ru-RU" sz="1200" dirty="0" smtClean="0">
                <a:solidFill>
                  <a:schemeClr val="tx1"/>
                </a:solidFill>
                <a:latin typeface="Times New Roman" pitchFamily="18" charset="0"/>
                <a:cs typeface="Times New Roman" pitchFamily="18" charset="0"/>
              </a:rPr>
              <a:t> на 2018 год в сумме 6 607,0 тыс. рублей, </a:t>
            </a:r>
          </a:p>
          <a:p>
            <a:pPr algn="ctr"/>
            <a:r>
              <a:rPr lang="ru-RU" sz="1200" dirty="0" smtClean="0">
                <a:solidFill>
                  <a:schemeClr val="tx1"/>
                </a:solidFill>
                <a:latin typeface="Times New Roman" pitchFamily="18" charset="0"/>
                <a:cs typeface="Times New Roman" pitchFamily="18" charset="0"/>
              </a:rPr>
              <a:t> на 2019 год в сумме 6 871,2 тыс. рублей;</a:t>
            </a:r>
            <a:endParaRPr lang="ru-RU" sz="1200" dirty="0">
              <a:solidFill>
                <a:schemeClr val="tx1"/>
              </a:solidFill>
              <a:latin typeface="Times New Roman" pitchFamily="18" charset="0"/>
              <a:cs typeface="Times New Roman" pitchFamily="18" charset="0"/>
            </a:endParaRPr>
          </a:p>
        </p:txBody>
      </p:sp>
      <p:sp>
        <p:nvSpPr>
          <p:cNvPr id="21" name="Скругленный прямоугольник 20"/>
          <p:cNvSpPr/>
          <p:nvPr/>
        </p:nvSpPr>
        <p:spPr>
          <a:xfrm>
            <a:off x="3357554" y="3429000"/>
            <a:ext cx="2857520" cy="1500198"/>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sz="1100" dirty="0" smtClean="0">
                <a:solidFill>
                  <a:schemeClr val="tx1"/>
                </a:solidFill>
                <a:latin typeface="Times New Roman" pitchFamily="18" charset="0"/>
                <a:cs typeface="Times New Roman" pitchFamily="18" charset="0"/>
              </a:rPr>
              <a:t>На обеспечение деятельности аппарата отдела образования</a:t>
            </a:r>
          </a:p>
          <a:p>
            <a:pPr algn="ctr"/>
            <a:endParaRPr lang="ru-RU" sz="1100" dirty="0" smtClean="0">
              <a:solidFill>
                <a:schemeClr val="tx1"/>
              </a:solidFill>
              <a:latin typeface="Times New Roman" pitchFamily="18" charset="0"/>
              <a:cs typeface="Times New Roman" pitchFamily="18" charset="0"/>
            </a:endParaRPr>
          </a:p>
          <a:p>
            <a:pPr algn="ctr"/>
            <a:r>
              <a:rPr lang="ru-RU" sz="1100" dirty="0" smtClean="0">
                <a:solidFill>
                  <a:schemeClr val="tx1"/>
                </a:solidFill>
                <a:latin typeface="Times New Roman" pitchFamily="18" charset="0"/>
                <a:cs typeface="Times New Roman" pitchFamily="18" charset="0"/>
              </a:rPr>
              <a:t>на 2017 год в сумме 7 083,6 тыс. рублей, </a:t>
            </a:r>
          </a:p>
          <a:p>
            <a:pPr algn="ctr"/>
            <a:r>
              <a:rPr lang="ru-RU" sz="1100" dirty="0" smtClean="0">
                <a:solidFill>
                  <a:schemeClr val="tx1"/>
                </a:solidFill>
                <a:latin typeface="Times New Roman" pitchFamily="18" charset="0"/>
                <a:cs typeface="Times New Roman" pitchFamily="18" charset="0"/>
              </a:rPr>
              <a:t>на 2018 год в сумме 7 079,7 тыс. рублей, </a:t>
            </a:r>
          </a:p>
          <a:p>
            <a:pPr algn="ctr"/>
            <a:r>
              <a:rPr lang="ru-RU" sz="1100" dirty="0" smtClean="0">
                <a:solidFill>
                  <a:schemeClr val="tx1"/>
                </a:solidFill>
                <a:latin typeface="Times New Roman" pitchFamily="18" charset="0"/>
                <a:cs typeface="Times New Roman" pitchFamily="18" charset="0"/>
              </a:rPr>
              <a:t>на 2019 год в сумме 7 248,1 тыс. рублей, </a:t>
            </a:r>
            <a:endParaRPr lang="ru-RU" sz="1100" dirty="0">
              <a:solidFill>
                <a:schemeClr val="tx1"/>
              </a:solidFill>
              <a:latin typeface="Times New Roman" pitchFamily="18" charset="0"/>
              <a:cs typeface="Times New Roman" pitchFamily="18" charset="0"/>
            </a:endParaRPr>
          </a:p>
        </p:txBody>
      </p:sp>
      <p:sp>
        <p:nvSpPr>
          <p:cNvPr id="22" name="Скругленный прямоугольник 21"/>
          <p:cNvSpPr/>
          <p:nvPr/>
        </p:nvSpPr>
        <p:spPr>
          <a:xfrm>
            <a:off x="3286116" y="5000636"/>
            <a:ext cx="3000396" cy="164307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sz="1200" dirty="0" smtClean="0">
                <a:solidFill>
                  <a:schemeClr val="tx1"/>
                </a:solidFill>
                <a:latin typeface="Times New Roman" pitchFamily="18" charset="0"/>
                <a:cs typeface="Times New Roman" pitchFamily="18" charset="0"/>
              </a:rPr>
              <a:t>На завершение строительства </a:t>
            </a:r>
          </a:p>
          <a:p>
            <a:pPr algn="ctr"/>
            <a:r>
              <a:rPr lang="ru-RU" sz="1200" dirty="0" smtClean="0">
                <a:solidFill>
                  <a:schemeClr val="tx1"/>
                </a:solidFill>
                <a:latin typeface="Times New Roman" pitchFamily="18" charset="0"/>
                <a:cs typeface="Times New Roman" pitchFamily="18" charset="0"/>
              </a:rPr>
              <a:t>3-х дошкольных образовательных организаций в сумме 118 755,6 тыс. рублей,  в т.ч.:</a:t>
            </a:r>
          </a:p>
          <a:p>
            <a:pPr algn="ctr"/>
            <a:r>
              <a:rPr lang="ru-RU" sz="1200" dirty="0" err="1" smtClean="0">
                <a:solidFill>
                  <a:schemeClr val="tx1"/>
                </a:solidFill>
                <a:latin typeface="Times New Roman" pitchFamily="18" charset="0"/>
                <a:cs typeface="Times New Roman" pitchFamily="18" charset="0"/>
              </a:rPr>
              <a:t>мкр</a:t>
            </a:r>
            <a:r>
              <a:rPr lang="ru-RU" sz="1200" dirty="0" smtClean="0">
                <a:solidFill>
                  <a:schemeClr val="tx1"/>
                </a:solidFill>
                <a:latin typeface="Times New Roman" pitchFamily="18" charset="0"/>
                <a:cs typeface="Times New Roman" pitchFamily="18" charset="0"/>
              </a:rPr>
              <a:t>. Заречный -76 310,4 тыс.рублей, </a:t>
            </a:r>
          </a:p>
          <a:p>
            <a:pPr algn="ctr"/>
            <a:r>
              <a:rPr lang="ru-RU" sz="1200" dirty="0" err="1" smtClean="0">
                <a:solidFill>
                  <a:schemeClr val="tx1"/>
                </a:solidFill>
                <a:latin typeface="Times New Roman" pitchFamily="18" charset="0"/>
                <a:cs typeface="Times New Roman" pitchFamily="18" charset="0"/>
              </a:rPr>
              <a:t>мкр</a:t>
            </a:r>
            <a:r>
              <a:rPr lang="ru-RU" sz="1200" dirty="0" smtClean="0">
                <a:solidFill>
                  <a:schemeClr val="tx1"/>
                </a:solidFill>
                <a:latin typeface="Times New Roman" pitchFamily="18" charset="0"/>
                <a:cs typeface="Times New Roman" pitchFamily="18" charset="0"/>
              </a:rPr>
              <a:t>. Солнечный – 3 337,0 тыс. рублей,</a:t>
            </a:r>
          </a:p>
          <a:p>
            <a:pPr algn="ct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Коксовское</a:t>
            </a:r>
            <a:r>
              <a:rPr lang="ru-RU" sz="1200" dirty="0" smtClean="0">
                <a:solidFill>
                  <a:schemeClr val="tx1"/>
                </a:solidFill>
                <a:latin typeface="Times New Roman" pitchFamily="18" charset="0"/>
                <a:cs typeface="Times New Roman" pitchFamily="18" charset="0"/>
              </a:rPr>
              <a:t> с.п. – 39 108,2 тыс. рублей</a:t>
            </a:r>
            <a:endParaRPr lang="ru-RU" sz="1200" dirty="0">
              <a:solidFill>
                <a:schemeClr val="tx1"/>
              </a:solidFill>
              <a:latin typeface="Times New Roman" pitchFamily="18" charset="0"/>
              <a:cs typeface="Times New Roman" pitchFamily="18" charset="0"/>
            </a:endParaRPr>
          </a:p>
        </p:txBody>
      </p:sp>
      <p:sp>
        <p:nvSpPr>
          <p:cNvPr id="23" name="Скругленный прямоугольник 22"/>
          <p:cNvSpPr/>
          <p:nvPr/>
        </p:nvSpPr>
        <p:spPr>
          <a:xfrm>
            <a:off x="6286480" y="1714488"/>
            <a:ext cx="2857520" cy="1714512"/>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 На организацию и обеспечение отдыха и оздоровление детей   в загородных и санаторно-курортных лагерях</a:t>
            </a:r>
          </a:p>
          <a:p>
            <a:pPr algn="ctr"/>
            <a:r>
              <a:rPr lang="ru-RU" sz="1200" dirty="0" smtClean="0">
                <a:solidFill>
                  <a:schemeClr val="tx1"/>
                </a:solidFill>
                <a:latin typeface="Times New Roman" pitchFamily="18" charset="0"/>
                <a:cs typeface="Times New Roman" pitchFamily="18" charset="0"/>
              </a:rPr>
              <a:t>в 2017 году – 16373,1тыс.рублей,              </a:t>
            </a:r>
          </a:p>
          <a:p>
            <a:pPr algn="ctr"/>
            <a:r>
              <a:rPr lang="ru-RU" sz="1200" dirty="0" smtClean="0">
                <a:solidFill>
                  <a:schemeClr val="tx1"/>
                </a:solidFill>
                <a:latin typeface="Times New Roman" pitchFamily="18" charset="0"/>
                <a:cs typeface="Times New Roman" pitchFamily="18" charset="0"/>
              </a:rPr>
              <a:t>в 2018 году – 17028,0 тыс.рублей,        </a:t>
            </a:r>
          </a:p>
          <a:p>
            <a:pPr algn="ctr"/>
            <a:r>
              <a:rPr lang="ru-RU" sz="1200" dirty="0" smtClean="0">
                <a:solidFill>
                  <a:schemeClr val="tx1"/>
                </a:solidFill>
                <a:latin typeface="Times New Roman" pitchFamily="18" charset="0"/>
                <a:cs typeface="Times New Roman" pitchFamily="18" charset="0"/>
              </a:rPr>
              <a:t>в 2019 году – 17709,1тыс. рублей; </a:t>
            </a:r>
          </a:p>
          <a:p>
            <a:pPr algn="ctr"/>
            <a:endParaRPr lang="ru-RU" sz="1200" dirty="0">
              <a:solidFill>
                <a:schemeClr val="tx1"/>
              </a:solidFill>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a:off x="571472" y="357166"/>
            <a:ext cx="8229600" cy="442915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2357422" y="0"/>
            <a:ext cx="8358246" cy="261610"/>
          </a:xfrm>
          <a:prstGeom prst="rect">
            <a:avLst/>
          </a:prstGeom>
        </p:spPr>
        <p:txBody>
          <a:bodyPr wrap="square">
            <a:spAutoFit/>
          </a:bodyPr>
          <a:lstStyle/>
          <a:p>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u="sng"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37" name="TextBox 36"/>
          <p:cNvSpPr txBox="1"/>
          <p:nvPr/>
        </p:nvSpPr>
        <p:spPr>
          <a:xfrm>
            <a:off x="0" y="642918"/>
            <a:ext cx="7643866" cy="369332"/>
          </a:xfrm>
          <a:prstGeom prst="rect">
            <a:avLst/>
          </a:prstGeom>
          <a:noFill/>
        </p:spPr>
        <p:txBody>
          <a:bodyPr wrap="square" rtlCol="0">
            <a:spAutoFit/>
          </a:bodyPr>
          <a:lstStyle/>
          <a:p>
            <a:pPr algn="r"/>
            <a:r>
              <a:rPr lang="ru-RU" b="1" u="sng" dirty="0" smtClean="0"/>
              <a:t> </a:t>
            </a:r>
            <a:endParaRPr lang="ru-RU" b="1" u="sng" dirty="0"/>
          </a:p>
        </p:txBody>
      </p:sp>
      <p:sp>
        <p:nvSpPr>
          <p:cNvPr id="6" name="TextBox 5"/>
          <p:cNvSpPr txBox="1"/>
          <p:nvPr/>
        </p:nvSpPr>
        <p:spPr>
          <a:xfrm>
            <a:off x="428596" y="357166"/>
            <a:ext cx="7643866" cy="707886"/>
          </a:xfrm>
          <a:prstGeom prst="rect">
            <a:avLst/>
          </a:prstGeom>
          <a:solidFill>
            <a:srgbClr val="92D050"/>
          </a:solidFill>
        </p:spPr>
        <p:txBody>
          <a:bodyPr wrap="square" rtlCol="0">
            <a:spAutoFit/>
          </a:bodyPr>
          <a:lstStyle/>
          <a:p>
            <a:pPr algn="ctr"/>
            <a:r>
              <a:rPr lang="ru-RU" sz="2000" b="1" dirty="0" smtClean="0">
                <a:solidFill>
                  <a:schemeClr val="accent1">
                    <a:lumMod val="50000"/>
                  </a:schemeClr>
                </a:solidFill>
                <a:latin typeface="Times New Roman" pitchFamily="18" charset="0"/>
                <a:cs typeface="Times New Roman" pitchFamily="18" charset="0"/>
              </a:rPr>
              <a:t>Расходы бюджета Белокалитвинского района </a:t>
            </a:r>
          </a:p>
          <a:p>
            <a:pPr algn="ctr"/>
            <a:r>
              <a:rPr lang="ru-RU" sz="2000" b="1" dirty="0" smtClean="0">
                <a:solidFill>
                  <a:schemeClr val="accent1">
                    <a:lumMod val="50000"/>
                  </a:schemeClr>
                </a:solidFill>
                <a:latin typeface="Times New Roman" pitchFamily="18" charset="0"/>
                <a:cs typeface="Times New Roman" pitchFamily="18" charset="0"/>
              </a:rPr>
              <a:t>на 2017-2019 год в сфере культуры, кинематографии</a:t>
            </a:r>
            <a:endParaRPr lang="ru-RU" sz="2000" b="1" dirty="0">
              <a:solidFill>
                <a:schemeClr val="accent1">
                  <a:lumMod val="50000"/>
                </a:schemeClr>
              </a:solidFill>
              <a:latin typeface="Times New Roman" pitchFamily="18" charset="0"/>
              <a:cs typeface="Times New Roman" pitchFamily="18" charset="0"/>
            </a:endParaRPr>
          </a:p>
        </p:txBody>
      </p:sp>
      <p:sp>
        <p:nvSpPr>
          <p:cNvPr id="9217" name="Rectangle 1"/>
          <p:cNvSpPr>
            <a:spLocks noChangeArrowheads="1"/>
          </p:cNvSpPr>
          <p:nvPr/>
        </p:nvSpPr>
        <p:spPr bwMode="auto">
          <a:xfrm>
            <a:off x="428596" y="1071546"/>
            <a:ext cx="4071966" cy="1214446"/>
          </a:xfrm>
          <a:prstGeom prst="rect">
            <a:avLst/>
          </a:prstGeom>
          <a:solidFill>
            <a:srgbClr val="00B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бюджете района по данному</a:t>
            </a:r>
            <a:r>
              <a:rPr kumimoji="0" lang="ru-RU" sz="14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разделу предусмотрены бюджетные ассигнования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2017</a:t>
            </a: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году в сумме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42 704,7 </a:t>
            </a: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тыс. рублей,</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2018 </a:t>
            </a: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году в сумме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70 899,3 </a:t>
            </a: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тыс. рублей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2019 </a:t>
            </a: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году в сумме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83 622,5 </a:t>
            </a: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тыс. рублей.</a:t>
            </a:r>
            <a:endParaRPr kumimoji="0" lang="ru-RU" sz="180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 name="Рисунок 19" descr="538261_608x608.jpg"/>
          <p:cNvPicPr>
            <a:picLocks noChangeAspect="1"/>
          </p:cNvPicPr>
          <p:nvPr/>
        </p:nvPicPr>
        <p:blipFill>
          <a:blip r:embed="rId3" cstate="print"/>
          <a:stretch>
            <a:fillRect/>
          </a:stretch>
        </p:blipFill>
        <p:spPr>
          <a:xfrm flipH="1">
            <a:off x="4500562" y="1142984"/>
            <a:ext cx="1635915" cy="2181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Рисунок 20" descr="19_big.jpg"/>
          <p:cNvPicPr>
            <a:picLocks noChangeAspect="1"/>
          </p:cNvPicPr>
          <p:nvPr/>
        </p:nvPicPr>
        <p:blipFill>
          <a:blip r:embed="rId4"/>
          <a:stretch>
            <a:fillRect/>
          </a:stretch>
        </p:blipFill>
        <p:spPr>
          <a:xfrm>
            <a:off x="4429124" y="3429000"/>
            <a:ext cx="2214578" cy="1428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Рисунок 21" descr="i (20).jpg"/>
          <p:cNvPicPr>
            <a:picLocks noChangeAspect="1"/>
          </p:cNvPicPr>
          <p:nvPr/>
        </p:nvPicPr>
        <p:blipFill>
          <a:blip r:embed="rId5"/>
          <a:stretch>
            <a:fillRect/>
          </a:stretch>
        </p:blipFill>
        <p:spPr>
          <a:xfrm>
            <a:off x="6410325" y="4572008"/>
            <a:ext cx="2733675" cy="2071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Рисунок 22" descr="img_7016.jpg"/>
          <p:cNvPicPr>
            <a:picLocks noChangeAspect="1"/>
          </p:cNvPicPr>
          <p:nvPr/>
        </p:nvPicPr>
        <p:blipFill>
          <a:blip r:embed="rId6" cstate="print"/>
          <a:stretch>
            <a:fillRect/>
          </a:stretch>
        </p:blipFill>
        <p:spPr>
          <a:xfrm>
            <a:off x="6715140" y="2857496"/>
            <a:ext cx="2428860" cy="1688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Рисунок 23" descr="dsc_0225.jpg"/>
          <p:cNvPicPr>
            <a:picLocks noChangeAspect="1"/>
          </p:cNvPicPr>
          <p:nvPr/>
        </p:nvPicPr>
        <p:blipFill>
          <a:blip r:embed="rId7" cstate="print"/>
          <a:stretch>
            <a:fillRect/>
          </a:stretch>
        </p:blipFill>
        <p:spPr>
          <a:xfrm>
            <a:off x="6215074" y="1142984"/>
            <a:ext cx="2928926" cy="1624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Рисунок 24" descr="dsc_0313.jpg"/>
          <p:cNvPicPr>
            <a:picLocks noChangeAspect="1"/>
          </p:cNvPicPr>
          <p:nvPr/>
        </p:nvPicPr>
        <p:blipFill>
          <a:blip r:embed="rId8" cstate="print"/>
          <a:stretch>
            <a:fillRect/>
          </a:stretch>
        </p:blipFill>
        <p:spPr>
          <a:xfrm>
            <a:off x="4429124" y="4929198"/>
            <a:ext cx="1938334" cy="1714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Рисунок 25" descr="i (10).jpg"/>
          <p:cNvPicPr>
            <a:picLocks noChangeAspect="1"/>
          </p:cNvPicPr>
          <p:nvPr/>
        </p:nvPicPr>
        <p:blipFill>
          <a:blip r:embed="rId9" cstate="print"/>
          <a:stretch>
            <a:fillRect/>
          </a:stretch>
        </p:blipFill>
        <p:spPr>
          <a:xfrm>
            <a:off x="6143636" y="2786058"/>
            <a:ext cx="642942" cy="523872"/>
          </a:xfrm>
          <a:prstGeom prst="rect">
            <a:avLst/>
          </a:prstGeom>
        </p:spPr>
      </p:pic>
      <p:sp>
        <p:nvSpPr>
          <p:cNvPr id="27" name="Прямоугольник 26"/>
          <p:cNvSpPr/>
          <p:nvPr/>
        </p:nvSpPr>
        <p:spPr>
          <a:xfrm>
            <a:off x="428596" y="2285992"/>
            <a:ext cx="4000528" cy="1357322"/>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200" dirty="0" smtClean="0">
                <a:solidFill>
                  <a:schemeClr val="tx1"/>
                </a:solidFill>
                <a:latin typeface="Times New Roman" pitchFamily="18" charset="0"/>
                <a:cs typeface="Times New Roman" pitchFamily="18" charset="0"/>
              </a:rPr>
              <a:t>Финансовое обеспечение выполнения муниципальных заданий учреждениями культуры </a:t>
            </a:r>
          </a:p>
          <a:p>
            <a:pPr algn="ctr"/>
            <a:r>
              <a:rPr lang="ru-RU" sz="1200" dirty="0" smtClean="0">
                <a:solidFill>
                  <a:schemeClr val="tx1"/>
                </a:solidFill>
                <a:latin typeface="Times New Roman" pitchFamily="18" charset="0"/>
                <a:cs typeface="Times New Roman" pitchFamily="18" charset="0"/>
              </a:rPr>
              <a:t>в </a:t>
            </a:r>
            <a:r>
              <a:rPr lang="ru-RU" sz="1200" b="1" dirty="0" smtClean="0">
                <a:solidFill>
                  <a:schemeClr val="tx1"/>
                </a:solidFill>
                <a:latin typeface="Times New Roman" pitchFamily="18" charset="0"/>
                <a:cs typeface="Times New Roman" pitchFamily="18" charset="0"/>
              </a:rPr>
              <a:t>2017</a:t>
            </a:r>
            <a:r>
              <a:rPr lang="ru-RU" sz="1200" dirty="0" smtClean="0">
                <a:solidFill>
                  <a:schemeClr val="tx1"/>
                </a:solidFill>
                <a:latin typeface="Times New Roman" pitchFamily="18" charset="0"/>
                <a:cs typeface="Times New Roman" pitchFamily="18" charset="0"/>
              </a:rPr>
              <a:t> году в сумме </a:t>
            </a:r>
            <a:r>
              <a:rPr lang="ru-RU" sz="1200" b="1" dirty="0" smtClean="0">
                <a:solidFill>
                  <a:schemeClr val="tx1"/>
                </a:solidFill>
                <a:latin typeface="Times New Roman" pitchFamily="18" charset="0"/>
                <a:cs typeface="Times New Roman" pitchFamily="18" charset="0"/>
              </a:rPr>
              <a:t>39 335,2 </a:t>
            </a:r>
            <a:r>
              <a:rPr lang="ru-RU" sz="1200" dirty="0" smtClean="0">
                <a:solidFill>
                  <a:schemeClr val="tx1"/>
                </a:solidFill>
                <a:latin typeface="Times New Roman" pitchFamily="18" charset="0"/>
                <a:cs typeface="Times New Roman" pitchFamily="18" charset="0"/>
              </a:rPr>
              <a:t>тыс. рублей,</a:t>
            </a:r>
          </a:p>
          <a:p>
            <a:pPr algn="ctr"/>
            <a:r>
              <a:rPr lang="ru-RU" sz="1200" dirty="0" smtClean="0">
                <a:solidFill>
                  <a:schemeClr val="tx1"/>
                </a:solidFill>
                <a:latin typeface="Times New Roman" pitchFamily="18" charset="0"/>
                <a:cs typeface="Times New Roman" pitchFamily="18" charset="0"/>
              </a:rPr>
              <a:t> в </a:t>
            </a:r>
            <a:r>
              <a:rPr lang="ru-RU" sz="1200" b="1" dirty="0" smtClean="0">
                <a:solidFill>
                  <a:schemeClr val="tx1"/>
                </a:solidFill>
                <a:latin typeface="Times New Roman" pitchFamily="18" charset="0"/>
                <a:cs typeface="Times New Roman" pitchFamily="18" charset="0"/>
              </a:rPr>
              <a:t>201</a:t>
            </a:r>
            <a:r>
              <a:rPr lang="ru-RU" sz="1200" dirty="0" smtClean="0">
                <a:solidFill>
                  <a:schemeClr val="tx1"/>
                </a:solidFill>
                <a:latin typeface="Times New Roman" pitchFamily="18" charset="0"/>
                <a:cs typeface="Times New Roman" pitchFamily="18" charset="0"/>
              </a:rPr>
              <a:t>8 году – </a:t>
            </a:r>
            <a:r>
              <a:rPr lang="ru-RU" sz="1200" b="1" dirty="0" smtClean="0">
                <a:solidFill>
                  <a:schemeClr val="tx1"/>
                </a:solidFill>
                <a:latin typeface="Times New Roman" pitchFamily="18" charset="0"/>
                <a:cs typeface="Times New Roman" pitchFamily="18" charset="0"/>
              </a:rPr>
              <a:t>39 532,3 </a:t>
            </a:r>
            <a:r>
              <a:rPr lang="ru-RU" sz="1200" dirty="0" smtClean="0">
                <a:solidFill>
                  <a:schemeClr val="tx1"/>
                </a:solidFill>
                <a:latin typeface="Times New Roman" pitchFamily="18" charset="0"/>
                <a:cs typeface="Times New Roman" pitchFamily="18" charset="0"/>
              </a:rPr>
              <a:t>тыс. рублей </a:t>
            </a:r>
          </a:p>
          <a:p>
            <a:pPr algn="ctr"/>
            <a:r>
              <a:rPr lang="ru-RU" sz="1200" dirty="0" smtClean="0">
                <a:solidFill>
                  <a:schemeClr val="tx1"/>
                </a:solidFill>
                <a:latin typeface="Times New Roman" pitchFamily="18" charset="0"/>
                <a:cs typeface="Times New Roman" pitchFamily="18" charset="0"/>
              </a:rPr>
              <a:t> в </a:t>
            </a:r>
            <a:r>
              <a:rPr lang="ru-RU" sz="1200" b="1" dirty="0" smtClean="0">
                <a:solidFill>
                  <a:schemeClr val="tx1"/>
                </a:solidFill>
                <a:latin typeface="Times New Roman" pitchFamily="18" charset="0"/>
                <a:cs typeface="Times New Roman" pitchFamily="18" charset="0"/>
              </a:rPr>
              <a:t>2019</a:t>
            </a:r>
            <a:r>
              <a:rPr lang="ru-RU" sz="1200" dirty="0" smtClean="0">
                <a:solidFill>
                  <a:schemeClr val="tx1"/>
                </a:solidFill>
                <a:latin typeface="Times New Roman" pitchFamily="18" charset="0"/>
                <a:cs typeface="Times New Roman" pitchFamily="18" charset="0"/>
              </a:rPr>
              <a:t> году – </a:t>
            </a:r>
            <a:r>
              <a:rPr lang="ru-RU" sz="1200" b="1" dirty="0" smtClean="0">
                <a:solidFill>
                  <a:schemeClr val="tx1"/>
                </a:solidFill>
                <a:latin typeface="Times New Roman" pitchFamily="18" charset="0"/>
                <a:cs typeface="Times New Roman" pitchFamily="18" charset="0"/>
              </a:rPr>
              <a:t>40 028,2 </a:t>
            </a:r>
            <a:r>
              <a:rPr lang="ru-RU" sz="1200" dirty="0" smtClean="0">
                <a:solidFill>
                  <a:schemeClr val="tx1"/>
                </a:solidFill>
                <a:latin typeface="Times New Roman" pitchFamily="18" charset="0"/>
                <a:cs typeface="Times New Roman" pitchFamily="18" charset="0"/>
              </a:rPr>
              <a:t>тыс. рублей,  в т.ч. библиотеками,  музеем, клубами.</a:t>
            </a:r>
          </a:p>
          <a:p>
            <a:pPr algn="ctr"/>
            <a:endParaRPr lang="ru-RU" sz="1200" dirty="0" smtClean="0">
              <a:solidFill>
                <a:schemeClr val="tx1"/>
              </a:solidFill>
              <a:latin typeface="Times New Roman" pitchFamily="18" charset="0"/>
              <a:cs typeface="Times New Roman" pitchFamily="18" charset="0"/>
            </a:endParaRPr>
          </a:p>
          <a:p>
            <a:pPr algn="ctr"/>
            <a:endParaRPr lang="ru-RU" sz="1200" dirty="0">
              <a:solidFill>
                <a:schemeClr val="tx1"/>
              </a:solidFill>
            </a:endParaRPr>
          </a:p>
        </p:txBody>
      </p:sp>
      <p:sp>
        <p:nvSpPr>
          <p:cNvPr id="28" name="Прямоугольник 27"/>
          <p:cNvSpPr/>
          <p:nvPr/>
        </p:nvSpPr>
        <p:spPr>
          <a:xfrm>
            <a:off x="428596" y="3643314"/>
            <a:ext cx="4000528" cy="2000264"/>
          </a:xfrm>
          <a:prstGeom prst="rect">
            <a:avLst/>
          </a:prstGeom>
          <a:solidFill>
            <a:srgbClr val="00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200" dirty="0" smtClean="0">
                <a:solidFill>
                  <a:schemeClr val="bg1"/>
                </a:solidFill>
                <a:latin typeface="Times New Roman" pitchFamily="18" charset="0"/>
                <a:cs typeface="Times New Roman" pitchFamily="18" charset="0"/>
              </a:rPr>
              <a:t>На проведение мероприятий в сфере культуры в </a:t>
            </a:r>
            <a:r>
              <a:rPr lang="ru-RU" sz="1200" b="1" dirty="0" smtClean="0">
                <a:solidFill>
                  <a:schemeClr val="bg1"/>
                </a:solidFill>
                <a:latin typeface="Times New Roman" pitchFamily="18" charset="0"/>
                <a:cs typeface="Times New Roman" pitchFamily="18" charset="0"/>
              </a:rPr>
              <a:t>2017-2019</a:t>
            </a:r>
            <a:r>
              <a:rPr lang="ru-RU" sz="1200" dirty="0" smtClean="0">
                <a:solidFill>
                  <a:schemeClr val="bg1"/>
                </a:solidFill>
                <a:latin typeface="Times New Roman" pitchFamily="18" charset="0"/>
                <a:cs typeface="Times New Roman" pitchFamily="18" charset="0"/>
              </a:rPr>
              <a:t> годах в сумме по </a:t>
            </a:r>
            <a:r>
              <a:rPr lang="ru-RU" sz="1200" b="1" dirty="0" smtClean="0">
                <a:solidFill>
                  <a:schemeClr val="bg1"/>
                </a:solidFill>
                <a:latin typeface="Times New Roman" pitchFamily="18" charset="0"/>
                <a:cs typeface="Times New Roman" pitchFamily="18" charset="0"/>
              </a:rPr>
              <a:t>702,7 тыс. рублей </a:t>
            </a:r>
            <a:r>
              <a:rPr lang="ru-RU" sz="1200" dirty="0" smtClean="0">
                <a:solidFill>
                  <a:schemeClr val="bg1"/>
                </a:solidFill>
                <a:latin typeface="Times New Roman" pitchFamily="18" charset="0"/>
                <a:cs typeface="Times New Roman" pitchFamily="18" charset="0"/>
              </a:rPr>
              <a:t>ежегодно, в том числе на организацию и проведение слета работников культуры, фестиваля </a:t>
            </a:r>
            <a:r>
              <a:rPr lang="ru-RU" sz="1200" dirty="0" err="1" smtClean="0">
                <a:solidFill>
                  <a:schemeClr val="bg1"/>
                </a:solidFill>
                <a:latin typeface="Times New Roman" pitchFamily="18" charset="0"/>
                <a:cs typeface="Times New Roman" pitchFamily="18" charset="0"/>
              </a:rPr>
              <a:t>бардовской</a:t>
            </a:r>
            <a:r>
              <a:rPr lang="ru-RU" sz="1200" dirty="0" smtClean="0">
                <a:solidFill>
                  <a:schemeClr val="bg1"/>
                </a:solidFill>
                <a:latin typeface="Times New Roman" pitchFamily="18" charset="0"/>
                <a:cs typeface="Times New Roman" pitchFamily="18" charset="0"/>
              </a:rPr>
              <a:t> песни и фестиваля творчества детей-инвалидов «Точка опоры», праздников «Масленица», «День матери», «Матушка казанская», праздничных мероприятий, посвященных Победе в Великой Отечественной войне и другие мероприятия.</a:t>
            </a:r>
          </a:p>
          <a:p>
            <a:pPr algn="ctr"/>
            <a:endParaRPr lang="ru-RU" sz="1200" dirty="0">
              <a:solidFill>
                <a:schemeClr val="bg1"/>
              </a:solidFill>
            </a:endParaRPr>
          </a:p>
        </p:txBody>
      </p:sp>
      <p:sp>
        <p:nvSpPr>
          <p:cNvPr id="29" name="Прямоугольник 28"/>
          <p:cNvSpPr/>
          <p:nvPr/>
        </p:nvSpPr>
        <p:spPr>
          <a:xfrm>
            <a:off x="428596" y="5643578"/>
            <a:ext cx="4000528" cy="92867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Times New Roman" pitchFamily="18" charset="0"/>
                <a:cs typeface="Times New Roman" pitchFamily="18" charset="0"/>
              </a:rPr>
              <a:t>Расходы на комплектование книжных фондов  библиотек муниципальных образований</a:t>
            </a:r>
          </a:p>
          <a:p>
            <a:pPr algn="ctr"/>
            <a:r>
              <a:rPr lang="ru-RU" sz="1200" dirty="0" smtClean="0">
                <a:latin typeface="Times New Roman" pitchFamily="18" charset="0"/>
                <a:cs typeface="Times New Roman" pitchFamily="18" charset="0"/>
              </a:rPr>
              <a:t>в сумме по 100,0 тыс. рублей в 2017 -2019 г.г. ежегодно; </a:t>
            </a:r>
          </a:p>
          <a:p>
            <a:pPr algn="ctr"/>
            <a:endParaRPr lang="ru-RU" sz="1200" dirty="0" smtClean="0">
              <a:latin typeface="Times New Roman" pitchFamily="18" charset="0"/>
              <a:cs typeface="Times New Roman" pitchFamily="18" charset="0"/>
            </a:endParaRPr>
          </a:p>
          <a:p>
            <a:pPr algn="ctr"/>
            <a:endParaRPr lang="ru-RU" sz="1200" dirty="0"/>
          </a:p>
        </p:txBody>
      </p:sp>
    </p:spTree>
  </p:cSld>
  <p:clrMapOvr>
    <a:masterClrMapping/>
  </p:clrMapOvr>
  <p:transition>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a:off x="571472" y="357166"/>
            <a:ext cx="8229600" cy="442915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2714612" y="0"/>
            <a:ext cx="8358246" cy="261610"/>
          </a:xfrm>
          <a:prstGeom prst="rect">
            <a:avLst/>
          </a:prstGeom>
        </p:spPr>
        <p:txBody>
          <a:bodyPr wrap="square">
            <a:spAutoFit/>
          </a:bodyPr>
          <a:lstStyle/>
          <a:p>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u="sng"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37" name="TextBox 36"/>
          <p:cNvSpPr txBox="1"/>
          <p:nvPr/>
        </p:nvSpPr>
        <p:spPr>
          <a:xfrm>
            <a:off x="0" y="642918"/>
            <a:ext cx="7643866" cy="369332"/>
          </a:xfrm>
          <a:prstGeom prst="rect">
            <a:avLst/>
          </a:prstGeom>
          <a:noFill/>
        </p:spPr>
        <p:txBody>
          <a:bodyPr wrap="square" rtlCol="0">
            <a:spAutoFit/>
          </a:bodyPr>
          <a:lstStyle/>
          <a:p>
            <a:pPr algn="r"/>
            <a:r>
              <a:rPr lang="ru-RU" b="1" u="sng" dirty="0" smtClean="0"/>
              <a:t> </a:t>
            </a:r>
            <a:endParaRPr lang="ru-RU" b="1" u="sng" dirty="0"/>
          </a:p>
        </p:txBody>
      </p:sp>
      <p:sp>
        <p:nvSpPr>
          <p:cNvPr id="6" name="TextBox 5"/>
          <p:cNvSpPr txBox="1"/>
          <p:nvPr/>
        </p:nvSpPr>
        <p:spPr>
          <a:xfrm>
            <a:off x="428596" y="357166"/>
            <a:ext cx="7643866" cy="707886"/>
          </a:xfrm>
          <a:prstGeom prst="rect">
            <a:avLst/>
          </a:prstGeom>
          <a:solidFill>
            <a:srgbClr val="33CCFF"/>
          </a:solidFill>
        </p:spPr>
        <p:txBody>
          <a:bodyPr wrap="square" rtlCol="0">
            <a:spAutoFit/>
          </a:bodyPr>
          <a:lstStyle/>
          <a:p>
            <a:pPr algn="ctr"/>
            <a:r>
              <a:rPr lang="ru-RU" sz="2000" b="1" dirty="0" smtClean="0">
                <a:latin typeface="Times New Roman" pitchFamily="18" charset="0"/>
                <a:cs typeface="Times New Roman" pitchFamily="18" charset="0"/>
              </a:rPr>
              <a:t>Расходы бюджета Белокалитвинского района </a:t>
            </a:r>
          </a:p>
          <a:p>
            <a:pPr algn="ctr"/>
            <a:r>
              <a:rPr lang="ru-RU" sz="2000" b="1" dirty="0" smtClean="0">
                <a:latin typeface="Times New Roman" pitchFamily="18" charset="0"/>
                <a:cs typeface="Times New Roman" pitchFamily="18" charset="0"/>
              </a:rPr>
              <a:t>на 2017-2019 год в сфере культуры, кинематографии</a:t>
            </a:r>
            <a:endParaRPr lang="ru-RU" sz="2000" b="1" dirty="0">
              <a:latin typeface="Times New Roman" pitchFamily="18" charset="0"/>
              <a:cs typeface="Times New Roman" pitchFamily="18" charset="0"/>
            </a:endParaRPr>
          </a:p>
        </p:txBody>
      </p:sp>
      <p:sp>
        <p:nvSpPr>
          <p:cNvPr id="55297" name="Rectangle 1"/>
          <p:cNvSpPr>
            <a:spLocks noChangeArrowheads="1"/>
          </p:cNvSpPr>
          <p:nvPr/>
        </p:nvSpPr>
        <p:spPr bwMode="auto">
          <a:xfrm>
            <a:off x="3071802" y="1214422"/>
            <a:ext cx="5643602" cy="2462213"/>
          </a:xfrm>
          <a:prstGeom prst="rect">
            <a:avLst/>
          </a:prstGeom>
          <a:solidFill>
            <a:srgbClr val="0099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tab pos="4613275"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Предусмотрены также средства на капитальный ремонт муниципальных учреждений культуры: </a:t>
            </a:r>
          </a:p>
          <a:p>
            <a:pPr marL="0" marR="0" lvl="0" indent="449263" defTabSz="914400" rtl="0" eaLnBrk="1" fontAlgn="base" latinLnBrk="0" hangingPunct="1">
              <a:lnSpc>
                <a:spcPct val="100000"/>
              </a:lnSpc>
              <a:spcBef>
                <a:spcPct val="0"/>
              </a:spcBef>
              <a:spcAft>
                <a:spcPct val="0"/>
              </a:spcAft>
              <a:buClrTx/>
              <a:buSzTx/>
              <a:buFontTx/>
              <a:buNone/>
              <a:tabLst>
                <a:tab pos="4613275"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Ильинский СДК  </a:t>
            </a: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2018 году в сумме 27 998,7 тыс. рублей, </a:t>
            </a:r>
          </a:p>
          <a:p>
            <a:pPr marL="0" marR="0" lvl="0" indent="450850" defTabSz="914400" rtl="0" eaLnBrk="0" fontAlgn="base" latinLnBrk="0" hangingPunct="0">
              <a:lnSpc>
                <a:spcPct val="100000"/>
              </a:lnSpc>
              <a:spcBef>
                <a:spcPct val="0"/>
              </a:spcBef>
              <a:spcAft>
                <a:spcPct val="0"/>
              </a:spcAft>
              <a:buClrTx/>
              <a:buSzTx/>
              <a:buFontTx/>
              <a:buNone/>
              <a:tabLst>
                <a:tab pos="4613275" algn="l"/>
              </a:tabLst>
            </a:pP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т.ч. за счет областного бюджета – 26 318,7 тыс. рублей, </a:t>
            </a:r>
          </a:p>
          <a:p>
            <a:pPr marL="0" marR="0" lvl="0" indent="450850" defTabSz="914400" rtl="0" eaLnBrk="0" fontAlgn="base" latinLnBrk="0" hangingPunct="0">
              <a:lnSpc>
                <a:spcPct val="100000"/>
              </a:lnSpc>
              <a:spcBef>
                <a:spcPct val="0"/>
              </a:spcBef>
              <a:spcAft>
                <a:spcPct val="0"/>
              </a:spcAft>
              <a:buClrTx/>
              <a:buSzTx/>
              <a:buFontTx/>
              <a:buNone/>
              <a:tabLst>
                <a:tab pos="4613275" algn="l"/>
              </a:tabLst>
            </a:pP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счет средств местного бюджета – 1 680,0 тыс. рублей; </a:t>
            </a:r>
          </a:p>
          <a:p>
            <a:pPr marL="0" marR="0" lvl="0" indent="450850" algn="ctr" defTabSz="914400" rtl="0" eaLnBrk="0" fontAlgn="base" latinLnBrk="0" hangingPunct="0">
              <a:lnSpc>
                <a:spcPct val="100000"/>
              </a:lnSpc>
              <a:spcBef>
                <a:spcPct val="0"/>
              </a:spcBef>
              <a:spcAft>
                <a:spcPct val="0"/>
              </a:spcAft>
              <a:buClrTx/>
              <a:buSzTx/>
              <a:buFontTx/>
              <a:buNone/>
              <a:tabLst>
                <a:tab pos="4613275" algn="l"/>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            Дом культуры  п.  Заречный, </a:t>
            </a:r>
          </a:p>
          <a:p>
            <a:r>
              <a:rPr lang="ru-RU" sz="1400" dirty="0" smtClean="0">
                <a:latin typeface="Times New Roman" pitchFamily="18" charset="0"/>
                <a:cs typeface="Times New Roman" pitchFamily="18" charset="0"/>
              </a:rPr>
              <a:t>         в 2017 году в сумме 40 176,5 тыс. рублей, </a:t>
            </a:r>
          </a:p>
          <a:p>
            <a:r>
              <a:rPr lang="ru-RU" sz="1400" dirty="0" smtClean="0">
                <a:latin typeface="Times New Roman" pitchFamily="18" charset="0"/>
                <a:cs typeface="Times New Roman" pitchFamily="18" charset="0"/>
              </a:rPr>
              <a:t>         в т.ч. за счет областного бюджета – 37 765,9 тыс. рублей, </a:t>
            </a:r>
          </a:p>
          <a:p>
            <a:r>
              <a:rPr lang="ru-RU" sz="1400" dirty="0" smtClean="0">
                <a:latin typeface="Times New Roman" pitchFamily="18" charset="0"/>
                <a:cs typeface="Times New Roman" pitchFamily="18" charset="0"/>
              </a:rPr>
              <a:t>         за счет средств местного бюджета – 2 410,6 тыс. рублей. </a:t>
            </a:r>
          </a:p>
          <a:p>
            <a:pPr marL="0" marR="0" lvl="0" indent="450850" algn="l" defTabSz="914400" rtl="0" eaLnBrk="0" fontAlgn="base" latinLnBrk="0" hangingPunct="0">
              <a:lnSpc>
                <a:spcPct val="100000"/>
              </a:lnSpc>
              <a:spcBef>
                <a:spcPct val="0"/>
              </a:spcBef>
              <a:spcAft>
                <a:spcPct val="0"/>
              </a:spcAft>
              <a:buClrTx/>
              <a:buSzTx/>
              <a:buFontTx/>
              <a:buNone/>
              <a:tabLst>
                <a:tab pos="4613275" algn="l"/>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1" name="Рисунок 10" descr="21_big.jpg"/>
          <p:cNvPicPr>
            <a:picLocks noChangeAspect="1"/>
          </p:cNvPicPr>
          <p:nvPr/>
        </p:nvPicPr>
        <p:blipFill>
          <a:blip r:embed="rId3"/>
          <a:stretch>
            <a:fillRect/>
          </a:stretch>
        </p:blipFill>
        <p:spPr>
          <a:xfrm>
            <a:off x="285720" y="3500438"/>
            <a:ext cx="4572032" cy="3196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Рисунок 11" descr="litvinovka-495328.jpg"/>
          <p:cNvPicPr>
            <a:picLocks noChangeAspect="1"/>
          </p:cNvPicPr>
          <p:nvPr/>
        </p:nvPicPr>
        <p:blipFill>
          <a:blip r:embed="rId4" cstate="print"/>
          <a:stretch>
            <a:fillRect/>
          </a:stretch>
        </p:blipFill>
        <p:spPr>
          <a:xfrm>
            <a:off x="357158" y="1285860"/>
            <a:ext cx="2714644" cy="2115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Рисунок 12" descr="sholohovskiy-483485.jpg"/>
          <p:cNvPicPr>
            <a:picLocks noChangeAspect="1"/>
          </p:cNvPicPr>
          <p:nvPr/>
        </p:nvPicPr>
        <p:blipFill>
          <a:blip r:embed="rId5"/>
          <a:stretch>
            <a:fillRect/>
          </a:stretch>
        </p:blipFill>
        <p:spPr>
          <a:xfrm>
            <a:off x="4929190" y="3571876"/>
            <a:ext cx="3859816"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429652" y="142852"/>
            <a:ext cx="442654" cy="550859"/>
          </a:xfrm>
          <a:prstGeom prst="rect">
            <a:avLst/>
          </a:prstGeom>
        </p:spPr>
      </p:pic>
      <p:sp>
        <p:nvSpPr>
          <p:cNvPr id="2" name="Заголовок 1"/>
          <p:cNvSpPr>
            <a:spLocks noGrp="1"/>
          </p:cNvSpPr>
          <p:nvPr>
            <p:ph type="title"/>
          </p:nvPr>
        </p:nvSpPr>
        <p:spPr>
          <a:xfrm>
            <a:off x="571472" y="357166"/>
            <a:ext cx="8229600" cy="442915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714348" y="142852"/>
            <a:ext cx="7500990" cy="261610"/>
          </a:xfrm>
          <a:prstGeom prst="rect">
            <a:avLst/>
          </a:prstGeom>
        </p:spPr>
        <p:txBody>
          <a:bodyPr wrap="square">
            <a:spAutoFit/>
          </a:bodyPr>
          <a:lstStyle/>
          <a:p>
            <a:r>
              <a:rPr lang="ru-RU" sz="1050" dirty="0" smtClean="0">
                <a:solidFill>
                  <a:schemeClr val="tx2">
                    <a:lumMod val="50000"/>
                  </a:schemeClr>
                </a:solidFill>
                <a:latin typeface="Arial Black" pitchFamily="34"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37" name="TextBox 36"/>
          <p:cNvSpPr txBox="1"/>
          <p:nvPr/>
        </p:nvSpPr>
        <p:spPr>
          <a:xfrm>
            <a:off x="0" y="714356"/>
            <a:ext cx="7643866" cy="369332"/>
          </a:xfrm>
          <a:prstGeom prst="rect">
            <a:avLst/>
          </a:prstGeom>
          <a:noFill/>
        </p:spPr>
        <p:txBody>
          <a:bodyPr wrap="square" rtlCol="0">
            <a:spAutoFit/>
          </a:bodyPr>
          <a:lstStyle/>
          <a:p>
            <a:pPr algn="r"/>
            <a:r>
              <a:rPr lang="ru-RU" b="1" u="sng" dirty="0" smtClean="0"/>
              <a:t> </a:t>
            </a:r>
            <a:endParaRPr lang="ru-RU" b="1" u="sng" dirty="0"/>
          </a:p>
        </p:txBody>
      </p:sp>
      <p:sp>
        <p:nvSpPr>
          <p:cNvPr id="12" name="TextBox 11"/>
          <p:cNvSpPr txBox="1"/>
          <p:nvPr/>
        </p:nvSpPr>
        <p:spPr>
          <a:xfrm>
            <a:off x="214282" y="714356"/>
            <a:ext cx="6429420" cy="707886"/>
          </a:xfrm>
          <a:prstGeom prst="rect">
            <a:avLst/>
          </a:prstGeom>
          <a:solidFill>
            <a:srgbClr val="00B0F0"/>
          </a:solidFill>
        </p:spPr>
        <p:txBody>
          <a:bodyPr wrap="square" rtlCol="0">
            <a:spAutoFit/>
          </a:bodyPr>
          <a:lstStyle/>
          <a:p>
            <a:pPr algn="ctr"/>
            <a:r>
              <a:rPr lang="ru-RU" sz="2000" b="1" dirty="0" smtClean="0">
                <a:latin typeface="Cambria" pitchFamily="18" charset="0"/>
              </a:rPr>
              <a:t>Расходы бюджета Белокалитвинского района на 2017-2019 год в сфере здравоохранения</a:t>
            </a:r>
            <a:endParaRPr lang="ru-RU" sz="2000" b="1" dirty="0">
              <a:latin typeface="Cambria" pitchFamily="18" charset="0"/>
            </a:endParaRPr>
          </a:p>
        </p:txBody>
      </p:sp>
      <p:pic>
        <p:nvPicPr>
          <p:cNvPr id="17" name="Рисунок 16" descr="dsc_0007.jpg"/>
          <p:cNvPicPr>
            <a:picLocks noChangeAspect="1"/>
          </p:cNvPicPr>
          <p:nvPr/>
        </p:nvPicPr>
        <p:blipFill>
          <a:blip r:embed="rId3" cstate="print">
            <a:lum contrast="39000"/>
          </a:blip>
          <a:stretch>
            <a:fillRect/>
          </a:stretch>
        </p:blipFill>
        <p:spPr>
          <a:xfrm>
            <a:off x="214282" y="3071810"/>
            <a:ext cx="2286016" cy="1857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Рисунок 22" descr="img_52577.jpg"/>
          <p:cNvPicPr>
            <a:picLocks noChangeAspect="1"/>
          </p:cNvPicPr>
          <p:nvPr/>
        </p:nvPicPr>
        <p:blipFill>
          <a:blip r:embed="rId4" cstate="print">
            <a:lum contrast="38000"/>
          </a:blip>
          <a:stretch>
            <a:fillRect/>
          </a:stretch>
        </p:blipFill>
        <p:spPr>
          <a:xfrm>
            <a:off x="6824666" y="857232"/>
            <a:ext cx="2319334" cy="1785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Рисунок 21" descr="img_5301.jpg"/>
          <p:cNvPicPr>
            <a:picLocks noChangeAspect="1"/>
          </p:cNvPicPr>
          <p:nvPr/>
        </p:nvPicPr>
        <p:blipFill>
          <a:blip r:embed="rId5" cstate="print">
            <a:lum contrast="29000"/>
          </a:blip>
          <a:stretch>
            <a:fillRect/>
          </a:stretch>
        </p:blipFill>
        <p:spPr>
          <a:xfrm>
            <a:off x="142844" y="5000636"/>
            <a:ext cx="2357454"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Рисунок 19" descr="1.jpg"/>
          <p:cNvPicPr>
            <a:picLocks noChangeAspect="1"/>
          </p:cNvPicPr>
          <p:nvPr/>
        </p:nvPicPr>
        <p:blipFill>
          <a:blip r:embed="rId6" cstate="print"/>
          <a:stretch>
            <a:fillRect/>
          </a:stretch>
        </p:blipFill>
        <p:spPr>
          <a:xfrm>
            <a:off x="6786578" y="4786322"/>
            <a:ext cx="2357422"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Рисунок 24" descr="dsc_0457.jpg"/>
          <p:cNvPicPr>
            <a:picLocks noChangeAspect="1"/>
          </p:cNvPicPr>
          <p:nvPr/>
        </p:nvPicPr>
        <p:blipFill>
          <a:blip r:embed="rId7" cstate="print"/>
          <a:stretch>
            <a:fillRect/>
          </a:stretch>
        </p:blipFill>
        <p:spPr>
          <a:xfrm>
            <a:off x="6715140" y="2714620"/>
            <a:ext cx="2428860"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Рисунок 26" descr="dsc_0458.jpg"/>
          <p:cNvPicPr>
            <a:picLocks noChangeAspect="1"/>
          </p:cNvPicPr>
          <p:nvPr/>
        </p:nvPicPr>
        <p:blipFill>
          <a:blip r:embed="rId8" cstate="print"/>
          <a:stretch>
            <a:fillRect/>
          </a:stretch>
        </p:blipFill>
        <p:spPr>
          <a:xfrm>
            <a:off x="285720" y="1500174"/>
            <a:ext cx="2214578" cy="1430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Прямоугольник с одним вырезанным скругленным углом 27"/>
          <p:cNvSpPr/>
          <p:nvPr/>
        </p:nvSpPr>
        <p:spPr>
          <a:xfrm>
            <a:off x="2714612" y="1500174"/>
            <a:ext cx="3857652" cy="5072098"/>
          </a:xfrm>
          <a:prstGeom prst="snip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smtClean="0">
              <a:solidFill>
                <a:schemeClr val="tx1"/>
              </a:solidFill>
              <a:latin typeface="Times New Roman" pitchFamily="18" charset="0"/>
              <a:cs typeface="Times New Roman" pitchFamily="18" charset="0"/>
            </a:endParaRPr>
          </a:p>
          <a:p>
            <a:pPr algn="ctr"/>
            <a:endParaRPr lang="ru-RU" sz="1200" dirty="0" smtClean="0">
              <a:solidFill>
                <a:schemeClr val="tx1"/>
              </a:solidFill>
              <a:latin typeface="Times New Roman" pitchFamily="18" charset="0"/>
              <a:cs typeface="Times New Roman" pitchFamily="18" charset="0"/>
            </a:endParaRPr>
          </a:p>
          <a:p>
            <a:pPr algn="ctr"/>
            <a:r>
              <a:rPr lang="ru-RU" sz="1200" dirty="0" smtClean="0">
                <a:solidFill>
                  <a:schemeClr val="tx1"/>
                </a:solidFill>
                <a:latin typeface="Times New Roman" pitchFamily="18" charset="0"/>
                <a:cs typeface="Times New Roman" pitchFamily="18" charset="0"/>
              </a:rPr>
              <a:t>В местном бюджете,</a:t>
            </a:r>
          </a:p>
          <a:p>
            <a:pPr algn="ctr"/>
            <a:r>
              <a:rPr lang="ru-RU" sz="1200" dirty="0" smtClean="0">
                <a:solidFill>
                  <a:schemeClr val="tx1"/>
                </a:solidFill>
                <a:latin typeface="Times New Roman" pitchFamily="18" charset="0"/>
                <a:cs typeface="Times New Roman" pitchFamily="18" charset="0"/>
              </a:rPr>
              <a:t> в целях финансового обеспечения деятельности 4 муниципальных учреждений здравоохранения Белокалитвинского района предусмотрены бюджетные ассигнования:</a:t>
            </a:r>
          </a:p>
          <a:p>
            <a:pPr algn="ctr"/>
            <a:r>
              <a:rPr lang="ru-RU" sz="1200" b="1" dirty="0" smtClean="0">
                <a:solidFill>
                  <a:schemeClr val="tx1"/>
                </a:solidFill>
                <a:latin typeface="Times New Roman" pitchFamily="18" charset="0"/>
                <a:cs typeface="Times New Roman" pitchFamily="18" charset="0"/>
              </a:rPr>
              <a:t>в 2017 году – 52 199,4 тыс. рублей,</a:t>
            </a:r>
          </a:p>
          <a:p>
            <a:pPr algn="ctr"/>
            <a:r>
              <a:rPr lang="ru-RU" sz="1200" b="1" dirty="0" smtClean="0">
                <a:solidFill>
                  <a:schemeClr val="tx1"/>
                </a:solidFill>
                <a:latin typeface="Times New Roman" pitchFamily="18" charset="0"/>
                <a:cs typeface="Times New Roman" pitchFamily="18" charset="0"/>
              </a:rPr>
              <a:t> в 2018 году – 46 048,3 тыс. рублей,</a:t>
            </a:r>
          </a:p>
          <a:p>
            <a:pPr algn="ctr"/>
            <a:r>
              <a:rPr lang="ru-RU" sz="1200" b="1" dirty="0" smtClean="0">
                <a:solidFill>
                  <a:schemeClr val="tx1"/>
                </a:solidFill>
                <a:latin typeface="Times New Roman" pitchFamily="18" charset="0"/>
                <a:cs typeface="Times New Roman" pitchFamily="18" charset="0"/>
              </a:rPr>
              <a:t> в 2019 году – 26 900,2  тыс. рублей.</a:t>
            </a:r>
          </a:p>
          <a:p>
            <a:r>
              <a:rPr lang="ru-RU" sz="1200" dirty="0" smtClean="0">
                <a:solidFill>
                  <a:schemeClr val="tx1"/>
                </a:solidFill>
                <a:latin typeface="Times New Roman" pitchFamily="18" charset="0"/>
                <a:cs typeface="Times New Roman" pitchFamily="18" charset="0"/>
              </a:rPr>
              <a:t> </a:t>
            </a:r>
          </a:p>
          <a:p>
            <a:pPr algn="ctr"/>
            <a:r>
              <a:rPr lang="ru-RU" sz="1200" dirty="0" smtClean="0">
                <a:solidFill>
                  <a:schemeClr val="tx1"/>
                </a:solidFill>
                <a:latin typeface="Times New Roman" pitchFamily="18" charset="0"/>
                <a:cs typeface="Times New Roman" pitchFamily="18" charset="0"/>
              </a:rPr>
              <a:t>Основная часть расходов </a:t>
            </a:r>
          </a:p>
          <a:p>
            <a:pPr algn="ctr"/>
            <a:r>
              <a:rPr lang="ru-RU" sz="1200" dirty="0" smtClean="0">
                <a:solidFill>
                  <a:schemeClr val="tx1"/>
                </a:solidFill>
                <a:latin typeface="Times New Roman" pitchFamily="18" charset="0"/>
                <a:cs typeface="Times New Roman" pitchFamily="18" charset="0"/>
              </a:rPr>
              <a:t>по данному разделу </a:t>
            </a:r>
          </a:p>
          <a:p>
            <a:pPr algn="ctr"/>
            <a:r>
              <a:rPr lang="ru-RU" sz="1200" dirty="0" smtClean="0">
                <a:solidFill>
                  <a:schemeClr val="tx1"/>
                </a:solidFill>
                <a:latin typeface="Times New Roman" pitchFamily="18" charset="0"/>
                <a:cs typeface="Times New Roman" pitchFamily="18" charset="0"/>
              </a:rPr>
              <a:t>направлена</a:t>
            </a:r>
          </a:p>
          <a:p>
            <a:pPr algn="ctr"/>
            <a:r>
              <a:rPr lang="ru-RU" sz="1200" dirty="0" smtClean="0">
                <a:solidFill>
                  <a:schemeClr val="tx1"/>
                </a:solidFill>
                <a:latin typeface="Times New Roman" pitchFamily="18" charset="0"/>
                <a:cs typeface="Times New Roman" pitchFamily="18" charset="0"/>
              </a:rPr>
              <a:t> на реализацию муниципальной программы «Развитие здравоохранения»,</a:t>
            </a:r>
          </a:p>
          <a:p>
            <a:pPr algn="ctr"/>
            <a:r>
              <a:rPr lang="ru-RU" sz="1200" dirty="0" smtClean="0">
                <a:solidFill>
                  <a:schemeClr val="tx1"/>
                </a:solidFill>
                <a:latin typeface="Times New Roman" pitchFamily="18" charset="0"/>
                <a:cs typeface="Times New Roman" pitchFamily="18" charset="0"/>
              </a:rPr>
              <a:t> приоритетными целями которой является обеспечение доступности медицинской помощи и повышение эффективности медицинских услуг, объемы, виды и качество которых должны соответствовать уровню заболеваемости и потребностям населения.</a:t>
            </a:r>
          </a:p>
          <a:p>
            <a:pPr algn="ctr"/>
            <a:endParaRPr lang="ru-RU" sz="1200" dirty="0">
              <a:solidFill>
                <a:schemeClr val="tx1"/>
              </a:solidFill>
              <a:latin typeface="Times New Roman" pitchFamily="18" charset="0"/>
              <a:cs typeface="Times New Roman" pitchFamily="18" charset="0"/>
            </a:endParaRPr>
          </a:p>
        </p:txBody>
      </p:sp>
      <p:pic>
        <p:nvPicPr>
          <p:cNvPr id="14" name="Рисунок 13" descr="1019350-1s.jpg"/>
          <p:cNvPicPr>
            <a:picLocks noChangeAspect="1"/>
          </p:cNvPicPr>
          <p:nvPr/>
        </p:nvPicPr>
        <p:blipFill>
          <a:blip r:embed="rId9"/>
          <a:stretch>
            <a:fillRect/>
          </a:stretch>
        </p:blipFill>
        <p:spPr>
          <a:xfrm>
            <a:off x="4143372" y="1571612"/>
            <a:ext cx="785818" cy="785818"/>
          </a:xfrm>
          <a:prstGeom prst="rect">
            <a:avLst/>
          </a:prstGeom>
        </p:spPr>
      </p:pic>
    </p:spTree>
  </p:cSld>
  <p:clrMapOvr>
    <a:masterClrMapping/>
  </p:clrMapOvr>
  <p:transition>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2.jpg"/>
          <p:cNvPicPr>
            <a:picLocks noChangeAspect="1"/>
          </p:cNvPicPr>
          <p:nvPr/>
        </p:nvPicPr>
        <p:blipFill>
          <a:blip r:embed="rId2" cstate="print"/>
          <a:stretch>
            <a:fillRect/>
          </a:stretch>
        </p:blipFill>
        <p:spPr>
          <a:xfrm>
            <a:off x="3786182" y="4143380"/>
            <a:ext cx="3000364"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3301.png"/>
          <p:cNvPicPr>
            <a:picLocks noChangeAspect="1"/>
          </p:cNvPicPr>
          <p:nvPr/>
        </p:nvPicPr>
        <p:blipFill>
          <a:blip r:embed="rId3"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a:off x="6643702" y="357166"/>
            <a:ext cx="1943056" cy="2500330"/>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785754" y="285728"/>
            <a:ext cx="8358246" cy="261610"/>
          </a:xfrm>
          <a:prstGeom prst="rect">
            <a:avLst/>
          </a:prstGeom>
        </p:spPr>
        <p:txBody>
          <a:bodyPr wrap="square">
            <a:spAutoFit/>
          </a:bodyPr>
          <a:lstStyle/>
          <a:p>
            <a:r>
              <a:rPr lang="ru-RU" sz="1050" dirty="0" smtClean="0">
                <a:solidFill>
                  <a:schemeClr val="tx2">
                    <a:lumMod val="50000"/>
                  </a:schemeClr>
                </a:solidFill>
                <a:latin typeface="Arial Black" pitchFamily="34"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37" name="TextBox 36"/>
          <p:cNvSpPr txBox="1"/>
          <p:nvPr/>
        </p:nvSpPr>
        <p:spPr>
          <a:xfrm>
            <a:off x="0" y="642918"/>
            <a:ext cx="7643866" cy="369332"/>
          </a:xfrm>
          <a:prstGeom prst="rect">
            <a:avLst/>
          </a:prstGeom>
          <a:noFill/>
        </p:spPr>
        <p:txBody>
          <a:bodyPr wrap="square" rtlCol="0">
            <a:spAutoFit/>
          </a:bodyPr>
          <a:lstStyle/>
          <a:p>
            <a:pPr algn="r"/>
            <a:r>
              <a:rPr lang="ru-RU" b="1" u="sng" dirty="0" smtClean="0"/>
              <a:t> </a:t>
            </a:r>
            <a:endParaRPr lang="ru-RU" b="1" u="sng" dirty="0"/>
          </a:p>
        </p:txBody>
      </p:sp>
      <p:sp>
        <p:nvSpPr>
          <p:cNvPr id="14" name="TextBox 13"/>
          <p:cNvSpPr txBox="1"/>
          <p:nvPr/>
        </p:nvSpPr>
        <p:spPr>
          <a:xfrm>
            <a:off x="500034" y="928670"/>
            <a:ext cx="6072230" cy="707886"/>
          </a:xfrm>
          <a:prstGeom prst="rect">
            <a:avLst/>
          </a:prstGeom>
          <a:solidFill>
            <a:srgbClr val="0099FF"/>
          </a:solidFill>
        </p:spPr>
        <p:txBody>
          <a:bodyPr wrap="square" rtlCol="0">
            <a:spAutoFit/>
          </a:bodyPr>
          <a:lstStyle/>
          <a:p>
            <a:pPr algn="ctr"/>
            <a:r>
              <a:rPr lang="ru-RU" sz="2000" b="1" dirty="0" smtClean="0">
                <a:solidFill>
                  <a:schemeClr val="bg1"/>
                </a:solidFill>
                <a:latin typeface="Times New Roman" pitchFamily="18" charset="0"/>
                <a:cs typeface="Times New Roman" pitchFamily="18" charset="0"/>
              </a:rPr>
              <a:t>Расходы бюджета Белокалитвинского района на 2017-2019  год в сфере социальной политики</a:t>
            </a:r>
            <a:endParaRPr lang="ru-RU" sz="2000" b="1" dirty="0">
              <a:solidFill>
                <a:schemeClr val="bg1"/>
              </a:solidFill>
              <a:latin typeface="Times New Roman" pitchFamily="18" charset="0"/>
              <a:cs typeface="Times New Roman" pitchFamily="18" charset="0"/>
            </a:endParaRPr>
          </a:p>
        </p:txBody>
      </p:sp>
      <p:sp>
        <p:nvSpPr>
          <p:cNvPr id="22" name="TextBox 21"/>
          <p:cNvSpPr txBox="1"/>
          <p:nvPr/>
        </p:nvSpPr>
        <p:spPr>
          <a:xfrm>
            <a:off x="7786710" y="5429264"/>
            <a:ext cx="785818" cy="369332"/>
          </a:xfrm>
          <a:prstGeom prst="rect">
            <a:avLst/>
          </a:prstGeom>
          <a:noFill/>
        </p:spPr>
        <p:txBody>
          <a:bodyPr wrap="square" rtlCol="0">
            <a:spAutoFit/>
          </a:bodyPr>
          <a:lstStyle/>
          <a:p>
            <a:endParaRPr lang="ru-RU" dirty="0"/>
          </a:p>
        </p:txBody>
      </p:sp>
      <p:pic>
        <p:nvPicPr>
          <p:cNvPr id="20" name="Рисунок 19" descr="dsc_0374.jpg"/>
          <p:cNvPicPr>
            <a:picLocks noChangeAspect="1"/>
          </p:cNvPicPr>
          <p:nvPr/>
        </p:nvPicPr>
        <p:blipFill>
          <a:blip r:embed="rId4" cstate="print"/>
          <a:stretch>
            <a:fillRect/>
          </a:stretch>
        </p:blipFill>
        <p:spPr>
          <a:xfrm>
            <a:off x="6643702" y="1000108"/>
            <a:ext cx="2143140"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Рисунок 23" descr="img_7361.jpg"/>
          <p:cNvPicPr>
            <a:picLocks noChangeAspect="1"/>
          </p:cNvPicPr>
          <p:nvPr/>
        </p:nvPicPr>
        <p:blipFill>
          <a:blip r:embed="rId5" cstate="print"/>
          <a:stretch>
            <a:fillRect/>
          </a:stretch>
        </p:blipFill>
        <p:spPr>
          <a:xfrm>
            <a:off x="6744749" y="2714621"/>
            <a:ext cx="2113531" cy="1643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Рисунок 24" descr="dsc_1459.jpg"/>
          <p:cNvPicPr>
            <a:picLocks noChangeAspect="1"/>
          </p:cNvPicPr>
          <p:nvPr/>
        </p:nvPicPr>
        <p:blipFill>
          <a:blip r:embed="rId6"/>
          <a:stretch>
            <a:fillRect/>
          </a:stretch>
        </p:blipFill>
        <p:spPr>
          <a:xfrm>
            <a:off x="642910" y="3786190"/>
            <a:ext cx="2928958"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Рисунок 26" descr="dsc03055.jpg"/>
          <p:cNvPicPr>
            <a:picLocks noChangeAspect="1"/>
          </p:cNvPicPr>
          <p:nvPr/>
        </p:nvPicPr>
        <p:blipFill>
          <a:blip r:embed="rId7" cstate="print"/>
          <a:stretch>
            <a:fillRect/>
          </a:stretch>
        </p:blipFill>
        <p:spPr>
          <a:xfrm>
            <a:off x="6929454" y="4572008"/>
            <a:ext cx="2000264"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Рисунок 27" descr="dsc_0402.jpg"/>
          <p:cNvPicPr>
            <a:picLocks noChangeAspect="1"/>
          </p:cNvPicPr>
          <p:nvPr/>
        </p:nvPicPr>
        <p:blipFill>
          <a:blip r:embed="rId8"/>
          <a:stretch>
            <a:fillRect/>
          </a:stretch>
        </p:blipFill>
        <p:spPr>
          <a:xfrm>
            <a:off x="3929058" y="1785926"/>
            <a:ext cx="2643206"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1" name="Rectangle 1"/>
          <p:cNvSpPr>
            <a:spLocks noChangeArrowheads="1"/>
          </p:cNvSpPr>
          <p:nvPr/>
        </p:nvSpPr>
        <p:spPr bwMode="auto">
          <a:xfrm>
            <a:off x="428596" y="2143116"/>
            <a:ext cx="3357586" cy="1384995"/>
          </a:xfrm>
          <a:prstGeom prst="rect">
            <a:avLst/>
          </a:prstGeom>
          <a:solidFill>
            <a:srgbClr val="0066FF"/>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В бюджете</a:t>
            </a:r>
          </a:p>
          <a:p>
            <a:pPr marL="0" marR="0" lvl="0" indent="450850" algn="just" defTabSz="914400" rtl="0" eaLnBrk="1" fontAlgn="base" latinLnBrk="0" hangingPunct="1">
              <a:lnSpc>
                <a:spcPct val="100000"/>
              </a:lnSpc>
              <a:spcBef>
                <a:spcPct val="0"/>
              </a:spcBef>
              <a:spcAft>
                <a:spcPct val="0"/>
              </a:spcAft>
              <a:buClrTx/>
              <a:buSzTx/>
              <a:buFontTx/>
              <a:buNone/>
              <a:tabLst/>
            </a:pPr>
            <a:r>
              <a:rPr lang="ru-RU" sz="1200" b="1" dirty="0" smtClean="0">
                <a:solidFill>
                  <a:schemeClr val="bg1"/>
                </a:solidFill>
                <a:latin typeface="Times New Roman" pitchFamily="18" charset="0"/>
                <a:ea typeface="Calibri" pitchFamily="34" charset="0"/>
                <a:cs typeface="Times New Roman" pitchFamily="18" charset="0"/>
              </a:rPr>
              <a:t>Белокалитвинского </a:t>
            </a:r>
            <a:r>
              <a:rPr kumimoji="0" lang="ru-RU"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района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предусмотрены бюджетные</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ассигнования:</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в 2017 году – 811 796,1  тыс. рублей,</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в 2018 году – 829 156,1 тыс. рублей,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в 2019 году – 853 530,5 тыс. рублей.</a:t>
            </a:r>
            <a:endParaRPr kumimoji="0" lang="ru-RU" sz="12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a:off x="6643702" y="357166"/>
            <a:ext cx="1943056" cy="2500330"/>
          </a:xfrm>
        </p:spPr>
        <p:txBody>
          <a:bodyPr>
            <a:normAutofit/>
          </a:bodyPr>
          <a:lstStyle/>
          <a:p>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3" name="Прямоугольник 2"/>
          <p:cNvSpPr/>
          <p:nvPr/>
        </p:nvSpPr>
        <p:spPr>
          <a:xfrm>
            <a:off x="928662" y="0"/>
            <a:ext cx="8358246" cy="261610"/>
          </a:xfrm>
          <a:prstGeom prst="rect">
            <a:avLst/>
          </a:prstGeom>
        </p:spPr>
        <p:txBody>
          <a:bodyPr wrap="square">
            <a:spAutoFit/>
          </a:bodyPr>
          <a:lstStyle/>
          <a:p>
            <a:r>
              <a:rPr lang="ru-RU" sz="1100" dirty="0" smtClean="0">
                <a:solidFill>
                  <a:schemeClr val="tx2">
                    <a:lumMod val="50000"/>
                  </a:schemeClr>
                </a:solidFill>
                <a:latin typeface="Times New Roman" pitchFamily="18" charset="0"/>
                <a:cs typeface="Times New Roman"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7" name="TextBox 36"/>
          <p:cNvSpPr txBox="1"/>
          <p:nvPr/>
        </p:nvSpPr>
        <p:spPr>
          <a:xfrm>
            <a:off x="0" y="642918"/>
            <a:ext cx="7643866" cy="307777"/>
          </a:xfrm>
          <a:prstGeom prst="rect">
            <a:avLst/>
          </a:prstGeom>
          <a:noFill/>
        </p:spPr>
        <p:txBody>
          <a:bodyPr wrap="square" rtlCol="0">
            <a:spAutoFit/>
          </a:bodyPr>
          <a:lstStyle/>
          <a:p>
            <a:pPr algn="r"/>
            <a:r>
              <a:rPr lang="ru-RU" sz="1400" b="1" u="sng" dirty="0" smtClean="0">
                <a:latin typeface="Times New Roman" pitchFamily="18" charset="0"/>
                <a:cs typeface="Times New Roman" pitchFamily="18" charset="0"/>
              </a:rPr>
              <a:t> </a:t>
            </a:r>
            <a:endParaRPr lang="ru-RU" sz="1400" b="1" u="sng" dirty="0">
              <a:latin typeface="Times New Roman" pitchFamily="18" charset="0"/>
              <a:cs typeface="Times New Roman" pitchFamily="18" charset="0"/>
            </a:endParaRPr>
          </a:p>
        </p:txBody>
      </p:sp>
      <p:sp>
        <p:nvSpPr>
          <p:cNvPr id="14" name="TextBox 13"/>
          <p:cNvSpPr txBox="1"/>
          <p:nvPr/>
        </p:nvSpPr>
        <p:spPr>
          <a:xfrm>
            <a:off x="428596" y="571480"/>
            <a:ext cx="7500990" cy="523220"/>
          </a:xfrm>
          <a:prstGeom prst="rect">
            <a:avLst/>
          </a:prstGeom>
          <a:solidFill>
            <a:srgbClr val="0099FF"/>
          </a:solidFill>
        </p:spPr>
        <p:txBody>
          <a:bodyPr wrap="square" rtlCol="0">
            <a:spAutoFit/>
          </a:bodyPr>
          <a:lstStyle/>
          <a:p>
            <a:pPr algn="ctr"/>
            <a:r>
              <a:rPr lang="ru-RU" sz="1400" b="1" dirty="0" smtClean="0">
                <a:solidFill>
                  <a:schemeClr val="bg1"/>
                </a:solidFill>
                <a:latin typeface="Times New Roman" pitchFamily="18" charset="0"/>
                <a:cs typeface="Times New Roman" pitchFamily="18" charset="0"/>
              </a:rPr>
              <a:t>Расходы бюджета Белокалитвинского района на 2017-2019  год </a:t>
            </a:r>
          </a:p>
          <a:p>
            <a:pPr algn="ctr"/>
            <a:r>
              <a:rPr lang="ru-RU" sz="1400" b="1" dirty="0" smtClean="0">
                <a:solidFill>
                  <a:schemeClr val="bg1"/>
                </a:solidFill>
                <a:latin typeface="Times New Roman" pitchFamily="18" charset="0"/>
                <a:cs typeface="Times New Roman" pitchFamily="18" charset="0"/>
              </a:rPr>
              <a:t>в сфере социальной политики</a:t>
            </a:r>
            <a:endParaRPr lang="ru-RU" sz="1400" b="1" dirty="0">
              <a:solidFill>
                <a:schemeClr val="bg1"/>
              </a:solidFill>
              <a:latin typeface="Times New Roman" pitchFamily="18" charset="0"/>
              <a:cs typeface="Times New Roman" pitchFamily="18" charset="0"/>
            </a:endParaRPr>
          </a:p>
        </p:txBody>
      </p:sp>
      <p:sp>
        <p:nvSpPr>
          <p:cNvPr id="22" name="TextBox 21"/>
          <p:cNvSpPr txBox="1"/>
          <p:nvPr/>
        </p:nvSpPr>
        <p:spPr>
          <a:xfrm>
            <a:off x="7786710" y="5429264"/>
            <a:ext cx="785818" cy="307777"/>
          </a:xfrm>
          <a:prstGeom prst="rect">
            <a:avLst/>
          </a:prstGeom>
          <a:noFill/>
        </p:spPr>
        <p:txBody>
          <a:bodyPr wrap="square" rtlCol="0">
            <a:spAutoFit/>
          </a:bodyPr>
          <a:lstStyle/>
          <a:p>
            <a:endParaRPr lang="ru-RU" sz="1400" dirty="0">
              <a:latin typeface="Times New Roman" pitchFamily="18" charset="0"/>
              <a:cs typeface="Times New Roman" pitchFamily="18" charset="0"/>
            </a:endParaRPr>
          </a:p>
        </p:txBody>
      </p:sp>
      <p:sp>
        <p:nvSpPr>
          <p:cNvPr id="15" name="Прямоугольник с двумя вырезанными соседними углами 14"/>
          <p:cNvSpPr/>
          <p:nvPr/>
        </p:nvSpPr>
        <p:spPr>
          <a:xfrm>
            <a:off x="500034" y="1357298"/>
            <a:ext cx="7215238" cy="4572032"/>
          </a:xfrm>
          <a:prstGeom prst="snip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За счет субвенций федерального бюджета продолжена реализация переданных государственных полномочий по социальной поддержке:</a:t>
            </a:r>
          </a:p>
          <a:p>
            <a:pPr algn="ctr"/>
            <a:endParaRPr lang="ru-RU" sz="1400" dirty="0" smtClean="0">
              <a:solidFill>
                <a:schemeClr val="tx1"/>
              </a:solidFill>
              <a:latin typeface="Times New Roman" pitchFamily="18" charset="0"/>
              <a:cs typeface="Times New Roman" pitchFamily="18" charset="0"/>
            </a:endParaRPr>
          </a:p>
          <a:p>
            <a:pPr algn="ctr"/>
            <a:r>
              <a:rPr lang="ru-RU" sz="1400" dirty="0" smtClean="0">
                <a:solidFill>
                  <a:schemeClr val="tx1"/>
                </a:solidFill>
                <a:latin typeface="Times New Roman" pitchFamily="18" charset="0"/>
                <a:cs typeface="Times New Roman" pitchFamily="18" charset="0"/>
              </a:rPr>
              <a:t>граждан, награжденных нагрудным знаком «Почетный донор России», </a:t>
            </a:r>
          </a:p>
          <a:p>
            <a:pPr algn="ctr"/>
            <a:r>
              <a:rPr lang="ru-RU" sz="1400" dirty="0" smtClean="0">
                <a:solidFill>
                  <a:schemeClr val="tx1"/>
                </a:solidFill>
                <a:latin typeface="Times New Roman" pitchFamily="18" charset="0"/>
                <a:cs typeface="Times New Roman" pitchFamily="18" charset="0"/>
              </a:rPr>
              <a:t>в 2017  – 2019 годах по 4 489,5 тыс. рублей; </a:t>
            </a:r>
          </a:p>
          <a:p>
            <a:pPr algn="ctr"/>
            <a:endParaRPr lang="ru-RU" sz="1400" dirty="0" smtClean="0">
              <a:solidFill>
                <a:schemeClr val="tx1"/>
              </a:solidFill>
              <a:latin typeface="Times New Roman" pitchFamily="18" charset="0"/>
              <a:cs typeface="Times New Roman" pitchFamily="18" charset="0"/>
            </a:endParaRPr>
          </a:p>
          <a:p>
            <a:pPr algn="ctr"/>
            <a:r>
              <a:rPr lang="ru-RU" sz="1400" dirty="0" smtClean="0">
                <a:solidFill>
                  <a:schemeClr val="tx1"/>
                </a:solidFill>
                <a:latin typeface="Times New Roman" pitchFamily="18" charset="0"/>
                <a:cs typeface="Times New Roman" pitchFamily="18" charset="0"/>
              </a:rPr>
              <a:t>инвалидов, ветеранов, граждан, подвергшихся радиационному воздействию вследствие ядерных испытаний на Семипалатинском полигоне и катастрофы на Чернобыльской АЭС, по оплате жилого помещения и коммунальных услуг </a:t>
            </a:r>
          </a:p>
          <a:p>
            <a:pPr algn="ctr"/>
            <a:r>
              <a:rPr lang="ru-RU" sz="1400" dirty="0" smtClean="0">
                <a:solidFill>
                  <a:schemeClr val="tx1"/>
                </a:solidFill>
                <a:latin typeface="Times New Roman" pitchFamily="18" charset="0"/>
                <a:cs typeface="Times New Roman" pitchFamily="18" charset="0"/>
              </a:rPr>
              <a:t>в 2017 году –3917 тыс. рублей, в 2018-2019 году по 4 084,0тыс. рублей; </a:t>
            </a:r>
          </a:p>
          <a:p>
            <a:pPr algn="ctr"/>
            <a:endParaRPr lang="ru-RU" sz="1400" dirty="0" smtClean="0">
              <a:solidFill>
                <a:schemeClr val="tx1"/>
              </a:solidFill>
              <a:latin typeface="Times New Roman" pitchFamily="18" charset="0"/>
              <a:cs typeface="Times New Roman" pitchFamily="18" charset="0"/>
            </a:endParaRPr>
          </a:p>
          <a:p>
            <a:pPr algn="ctr"/>
            <a:r>
              <a:rPr lang="ru-RU" sz="1400" dirty="0" smtClean="0">
                <a:solidFill>
                  <a:schemeClr val="tx1"/>
                </a:solidFill>
                <a:latin typeface="Times New Roman" pitchFamily="18" charset="0"/>
                <a:cs typeface="Times New Roman" pitchFamily="18" charset="0"/>
              </a:rPr>
              <a:t>инвалидов по выплате компенсации страховых премий по договору обязательного страхования гражданской ответственности владельцев транспортных средств в 2017 – 2019 годах по 30,3 тыс.рублей ежегодно; </a:t>
            </a:r>
          </a:p>
          <a:p>
            <a:pPr algn="ctr"/>
            <a:r>
              <a:rPr lang="ru-RU" sz="1400" dirty="0" smtClean="0">
                <a:solidFill>
                  <a:schemeClr val="tx1"/>
                </a:solidFill>
                <a:latin typeface="Times New Roman" pitchFamily="18" charset="0"/>
                <a:cs typeface="Times New Roman" pitchFamily="18" charset="0"/>
              </a:rPr>
              <a:t>оплата ЖКУ отдельным категориям граждан – </a:t>
            </a:r>
          </a:p>
          <a:p>
            <a:pPr algn="ctr"/>
            <a:r>
              <a:rPr lang="ru-RU" sz="1400" dirty="0" smtClean="0">
                <a:solidFill>
                  <a:schemeClr val="tx1"/>
                </a:solidFill>
                <a:latin typeface="Times New Roman" pitchFamily="18" charset="0"/>
                <a:cs typeface="Times New Roman" pitchFamily="18" charset="0"/>
              </a:rPr>
              <a:t>2017год - 83315,6тыс. рублей; 2018год – 86731,6 тыс. рублей; 2019год – 90 287,5 тыс. рублей.</a:t>
            </a:r>
          </a:p>
          <a:p>
            <a:pPr algn="ctr"/>
            <a:endParaRPr lang="ru-RU" sz="1400"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a:off x="6643702" y="357166"/>
            <a:ext cx="1943056" cy="2500330"/>
          </a:xfrm>
        </p:spPr>
        <p:txBody>
          <a:bodyPr>
            <a:normAutofit/>
          </a:bodyPr>
          <a:lstStyle/>
          <a:p>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3" name="Прямоугольник 2"/>
          <p:cNvSpPr/>
          <p:nvPr/>
        </p:nvSpPr>
        <p:spPr>
          <a:xfrm>
            <a:off x="1142976" y="0"/>
            <a:ext cx="8358246" cy="261610"/>
          </a:xfrm>
          <a:prstGeom prst="rect">
            <a:avLst/>
          </a:prstGeom>
        </p:spPr>
        <p:txBody>
          <a:bodyPr wrap="square">
            <a:spAutoFit/>
          </a:bodyPr>
          <a:lstStyle/>
          <a:p>
            <a:r>
              <a:rPr lang="ru-RU" sz="1100" dirty="0" smtClean="0">
                <a:solidFill>
                  <a:schemeClr val="tx2">
                    <a:lumMod val="50000"/>
                  </a:schemeClr>
                </a:solidFill>
                <a:latin typeface="Times New Roman" pitchFamily="18" charset="0"/>
                <a:cs typeface="Times New Roman"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7" name="TextBox 36"/>
          <p:cNvSpPr txBox="1"/>
          <p:nvPr/>
        </p:nvSpPr>
        <p:spPr>
          <a:xfrm>
            <a:off x="0" y="642918"/>
            <a:ext cx="7643866" cy="307777"/>
          </a:xfrm>
          <a:prstGeom prst="rect">
            <a:avLst/>
          </a:prstGeom>
          <a:noFill/>
        </p:spPr>
        <p:txBody>
          <a:bodyPr wrap="square" rtlCol="0">
            <a:spAutoFit/>
          </a:bodyPr>
          <a:lstStyle/>
          <a:p>
            <a:pPr algn="r"/>
            <a:r>
              <a:rPr lang="ru-RU" sz="1400" b="1" u="sng" dirty="0" smtClean="0">
                <a:latin typeface="Times New Roman" pitchFamily="18" charset="0"/>
                <a:cs typeface="Times New Roman" pitchFamily="18" charset="0"/>
              </a:rPr>
              <a:t> </a:t>
            </a:r>
            <a:endParaRPr lang="ru-RU" sz="1400" b="1" u="sng" dirty="0">
              <a:latin typeface="Times New Roman" pitchFamily="18" charset="0"/>
              <a:cs typeface="Times New Roman" pitchFamily="18" charset="0"/>
            </a:endParaRPr>
          </a:p>
        </p:txBody>
      </p:sp>
      <p:sp>
        <p:nvSpPr>
          <p:cNvPr id="14" name="TextBox 13"/>
          <p:cNvSpPr txBox="1"/>
          <p:nvPr/>
        </p:nvSpPr>
        <p:spPr>
          <a:xfrm>
            <a:off x="285720" y="285728"/>
            <a:ext cx="8001024" cy="307777"/>
          </a:xfrm>
          <a:prstGeom prst="rect">
            <a:avLst/>
          </a:prstGeom>
          <a:solidFill>
            <a:srgbClr val="009900"/>
          </a:solidFill>
        </p:spPr>
        <p:txBody>
          <a:bodyPr wrap="square" rtlCol="0">
            <a:spAutoFit/>
          </a:bodyPr>
          <a:lstStyle/>
          <a:p>
            <a:pPr algn="ctr"/>
            <a:r>
              <a:rPr lang="ru-RU" sz="1400" b="1" dirty="0" smtClean="0">
                <a:latin typeface="Times New Roman" pitchFamily="18" charset="0"/>
                <a:cs typeface="Times New Roman" pitchFamily="18" charset="0"/>
              </a:rPr>
              <a:t>Расходы бюджета Белокалитвинского района на 2017-2019  год в сфере социальной политики</a:t>
            </a:r>
            <a:endParaRPr lang="ru-RU" sz="1400" b="1" dirty="0">
              <a:latin typeface="Times New Roman" pitchFamily="18" charset="0"/>
              <a:cs typeface="Times New Roman" pitchFamily="18" charset="0"/>
            </a:endParaRPr>
          </a:p>
        </p:txBody>
      </p:sp>
      <p:sp>
        <p:nvSpPr>
          <p:cNvPr id="22" name="TextBox 21"/>
          <p:cNvSpPr txBox="1"/>
          <p:nvPr/>
        </p:nvSpPr>
        <p:spPr>
          <a:xfrm>
            <a:off x="7786710" y="5429264"/>
            <a:ext cx="785818" cy="307777"/>
          </a:xfrm>
          <a:prstGeom prst="rect">
            <a:avLst/>
          </a:prstGeom>
          <a:noFill/>
        </p:spPr>
        <p:txBody>
          <a:bodyPr wrap="square" rtlCol="0">
            <a:spAutoFit/>
          </a:bodyPr>
          <a:lstStyle/>
          <a:p>
            <a:endParaRPr lang="ru-RU" sz="1400" dirty="0">
              <a:latin typeface="Times New Roman" pitchFamily="18" charset="0"/>
              <a:cs typeface="Times New Roman" pitchFamily="18" charset="0"/>
            </a:endParaRPr>
          </a:p>
        </p:txBody>
      </p:sp>
      <p:sp>
        <p:nvSpPr>
          <p:cNvPr id="15" name="Прямоугольник с двумя вырезанными соседними углами 14"/>
          <p:cNvSpPr/>
          <p:nvPr/>
        </p:nvSpPr>
        <p:spPr>
          <a:xfrm>
            <a:off x="142844" y="642918"/>
            <a:ext cx="9001156" cy="6215082"/>
          </a:xfrm>
          <a:prstGeom prst="snip2Same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ru-RU" sz="1200" b="1" dirty="0" smtClean="0">
                <a:solidFill>
                  <a:schemeClr val="tx1"/>
                </a:solidFill>
                <a:latin typeface="Times New Roman" pitchFamily="18" charset="0"/>
                <a:cs typeface="Times New Roman" pitchFamily="18" charset="0"/>
              </a:rPr>
              <a:t>Приоритетным направлением деятельности остается совершенствование демографической политики в области социальной поддержки семьи и детей, по данному направлению запланированы расходы на: </a:t>
            </a:r>
          </a:p>
          <a:p>
            <a:pPr algn="ctr"/>
            <a:endParaRPr lang="ru-RU" sz="1100" dirty="0" smtClean="0">
              <a:solidFill>
                <a:schemeClr val="tx1"/>
              </a:solidFill>
              <a:latin typeface="Times New Roman" pitchFamily="18" charset="0"/>
              <a:cs typeface="Times New Roman" pitchFamily="18" charset="0"/>
            </a:endParaRPr>
          </a:p>
          <a:p>
            <a:pPr algn="ctr">
              <a:buFont typeface="Wingdings" pitchFamily="2" charset="2"/>
              <a:buChar char="§"/>
            </a:pPr>
            <a:r>
              <a:rPr lang="ru-RU" sz="1200"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осуществление полномочий по выплате компенсации родительской платы за присмотр и уход за детьми </a:t>
            </a:r>
            <a:r>
              <a:rPr lang="ru-RU" sz="1400" b="1" dirty="0" smtClean="0">
                <a:solidFill>
                  <a:schemeClr val="tx1"/>
                </a:solidFill>
                <a:latin typeface="Times New Roman" pitchFamily="18" charset="0"/>
                <a:cs typeface="Times New Roman" pitchFamily="18" charset="0"/>
              </a:rPr>
              <a:t>на 2017-2019 </a:t>
            </a:r>
            <a:r>
              <a:rPr lang="ru-RU" sz="1400" dirty="0" smtClean="0">
                <a:solidFill>
                  <a:schemeClr val="tx1"/>
                </a:solidFill>
                <a:latin typeface="Times New Roman" pitchFamily="18" charset="0"/>
                <a:cs typeface="Times New Roman" pitchFamily="18" charset="0"/>
              </a:rPr>
              <a:t>года в размере </a:t>
            </a:r>
            <a:r>
              <a:rPr lang="ru-RU" sz="1400" b="1" dirty="0" smtClean="0">
                <a:solidFill>
                  <a:schemeClr val="tx1"/>
                </a:solidFill>
                <a:latin typeface="Times New Roman" pitchFamily="18" charset="0"/>
                <a:cs typeface="Times New Roman" pitchFamily="18" charset="0"/>
              </a:rPr>
              <a:t>11 937,3 </a:t>
            </a:r>
            <a:r>
              <a:rPr lang="ru-RU" sz="1400" dirty="0" smtClean="0">
                <a:solidFill>
                  <a:schemeClr val="tx1"/>
                </a:solidFill>
                <a:latin typeface="Times New Roman" pitchFamily="18" charset="0"/>
                <a:cs typeface="Times New Roman" pitchFamily="18" charset="0"/>
              </a:rPr>
              <a:t>тыс. рублей ежегодно;  </a:t>
            </a:r>
          </a:p>
          <a:p>
            <a:pPr algn="ctr">
              <a:buFont typeface="Wingdings" pitchFamily="2" charset="2"/>
              <a:buChar char="§"/>
            </a:pPr>
            <a:r>
              <a:rPr lang="ru-RU" sz="1400" dirty="0" smtClean="0">
                <a:solidFill>
                  <a:schemeClr val="tx1"/>
                </a:solidFill>
                <a:latin typeface="Times New Roman" pitchFamily="18" charset="0"/>
                <a:cs typeface="Times New Roman" pitchFamily="18" charset="0"/>
              </a:rPr>
              <a:t> осуществление полномочий по предоставлению мер социальной поддержки детей-сирот и детей, оставшихся без попечения родителей, на </a:t>
            </a:r>
            <a:r>
              <a:rPr lang="ru-RU" sz="1400" b="1" dirty="0" smtClean="0">
                <a:solidFill>
                  <a:schemeClr val="tx1"/>
                </a:solidFill>
                <a:latin typeface="Times New Roman" pitchFamily="18" charset="0"/>
                <a:cs typeface="Times New Roman" pitchFamily="18" charset="0"/>
              </a:rPr>
              <a:t>2017 год в сумме 29 983,0 тыс. рублей, на 2018 год в сумме 31 957,3 тыс. рублей, на 2019 год в сумме 33 609,4 тыс. рублей;</a:t>
            </a:r>
          </a:p>
          <a:p>
            <a:pPr algn="ctr">
              <a:buFont typeface="Wingdings" pitchFamily="2" charset="2"/>
              <a:buChar char="§"/>
            </a:pPr>
            <a:r>
              <a:rPr lang="ru-RU" sz="1400" dirty="0" smtClean="0">
                <a:solidFill>
                  <a:schemeClr val="tx1"/>
                </a:solidFill>
                <a:latin typeface="Times New Roman" pitchFamily="18" charset="0"/>
                <a:cs typeface="Times New Roman" pitchFamily="18" charset="0"/>
              </a:rPr>
              <a:t>осуществление полномочий по предоставлению мер социальной поддержки граждан, усыновивших (удочеривших) ребенка (детей), в части назначения и выплаты единовременного денежного пособия на </a:t>
            </a:r>
            <a:r>
              <a:rPr lang="ru-RU" sz="1400" b="1" dirty="0" smtClean="0">
                <a:solidFill>
                  <a:schemeClr val="tx1"/>
                </a:solidFill>
                <a:latin typeface="Times New Roman" pitchFamily="18" charset="0"/>
                <a:cs typeface="Times New Roman" pitchFamily="18" charset="0"/>
              </a:rPr>
              <a:t>2017 год в сумме 30,0 тыс. рублей, на 2018 год в сумме 30,0 тыс. рублей, на 2019 год в сумме 60,0 тыс. рублей;</a:t>
            </a:r>
          </a:p>
          <a:p>
            <a:pPr algn="ctr">
              <a:buFont typeface="Wingdings" pitchFamily="2" charset="2"/>
              <a:buChar char="§"/>
            </a:pPr>
            <a:r>
              <a:rPr lang="ru-RU" sz="1400" dirty="0" smtClean="0">
                <a:solidFill>
                  <a:schemeClr val="tx1"/>
                </a:solidFill>
                <a:latin typeface="Times New Roman" pitchFamily="18" charset="0"/>
                <a:cs typeface="Times New Roman" pitchFamily="18" charset="0"/>
              </a:rPr>
              <a:t> выплату единовременного пособия при всех формах устройства детей, лишенных родительского попечения, в семью на </a:t>
            </a:r>
            <a:r>
              <a:rPr lang="ru-RU" sz="1400" b="1" dirty="0" smtClean="0">
                <a:solidFill>
                  <a:schemeClr val="tx1"/>
                </a:solidFill>
                <a:latin typeface="Times New Roman" pitchFamily="18" charset="0"/>
                <a:cs typeface="Times New Roman" pitchFamily="18" charset="0"/>
              </a:rPr>
              <a:t>2017-2019 года в размере 492,8 тыс. рублей ежегодно</a:t>
            </a:r>
            <a:r>
              <a:rPr lang="ru-RU" sz="1400" dirty="0" smtClean="0">
                <a:solidFill>
                  <a:schemeClr val="tx1"/>
                </a:solidFill>
                <a:latin typeface="Times New Roman" pitchFamily="18" charset="0"/>
                <a:cs typeface="Times New Roman" pitchFamily="18" charset="0"/>
              </a:rPr>
              <a:t>;</a:t>
            </a:r>
          </a:p>
          <a:p>
            <a:pPr algn="ctr">
              <a:buFont typeface="Wingdings" pitchFamily="2" charset="2"/>
              <a:buChar char="§"/>
            </a:pPr>
            <a:r>
              <a:rPr lang="ru-RU" sz="1400" dirty="0" smtClean="0">
                <a:solidFill>
                  <a:schemeClr val="tx1"/>
                </a:solidFill>
                <a:latin typeface="Times New Roman" pitchFamily="18" charset="0"/>
                <a:cs typeface="Times New Roman" pitchFamily="18" charset="0"/>
              </a:rPr>
              <a:t> выплату ежемесячного пособия на ребенка </a:t>
            </a:r>
            <a:r>
              <a:rPr lang="ru-RU" sz="1400" b="1" dirty="0" smtClean="0">
                <a:solidFill>
                  <a:schemeClr val="tx1"/>
                </a:solidFill>
                <a:latin typeface="Times New Roman" pitchFamily="18" charset="0"/>
                <a:cs typeface="Times New Roman" pitchFamily="18" charset="0"/>
              </a:rPr>
              <a:t>в 2017 году – 48332,2 тыс. рублей, в 2018 году – 50301,5тыс. рублей и в 2019 году – 52278,1 тыс. рублей; </a:t>
            </a:r>
          </a:p>
          <a:p>
            <a:pPr algn="ctr">
              <a:buFont typeface="Wingdings" pitchFamily="2" charset="2"/>
              <a:buChar char="§"/>
            </a:pPr>
            <a:r>
              <a:rPr lang="ru-RU" sz="1400" dirty="0" smtClean="0">
                <a:solidFill>
                  <a:schemeClr val="tx1"/>
                </a:solidFill>
                <a:latin typeface="Times New Roman" pitchFamily="18" charset="0"/>
                <a:cs typeface="Times New Roman" pitchFamily="18" charset="0"/>
              </a:rPr>
              <a:t> социальную поддержку детей из многодетных семей </a:t>
            </a:r>
            <a:r>
              <a:rPr lang="ru-RU" sz="1400" b="1" dirty="0" smtClean="0">
                <a:solidFill>
                  <a:schemeClr val="tx1"/>
                </a:solidFill>
                <a:latin typeface="Times New Roman" pitchFamily="18" charset="0"/>
                <a:cs typeface="Times New Roman" pitchFamily="18" charset="0"/>
              </a:rPr>
              <a:t>в 2017 году –10328,3 тыс. рублей, в 2018 году – 10 752,5 тыс. рублей и в 2019 году – 11199,4 тыс. рублей; </a:t>
            </a:r>
          </a:p>
          <a:p>
            <a:pPr algn="ctr">
              <a:buFont typeface="Wingdings" pitchFamily="2" charset="2"/>
              <a:buChar char="§"/>
            </a:pPr>
            <a:r>
              <a:rPr lang="ru-RU" sz="1400" dirty="0" smtClean="0">
                <a:solidFill>
                  <a:schemeClr val="tx1"/>
                </a:solidFill>
                <a:latin typeface="Times New Roman" pitchFamily="18" charset="0"/>
                <a:cs typeface="Times New Roman" pitchFamily="18" charset="0"/>
              </a:rPr>
              <a:t>детей первого-второго года жизни из малоимущих семей </a:t>
            </a:r>
            <a:r>
              <a:rPr lang="ru-RU" sz="1400" b="1" dirty="0" smtClean="0">
                <a:solidFill>
                  <a:schemeClr val="tx1"/>
                </a:solidFill>
                <a:latin typeface="Times New Roman" pitchFamily="18" charset="0"/>
                <a:cs typeface="Times New Roman" pitchFamily="18" charset="0"/>
              </a:rPr>
              <a:t>в 2017 году –12518,7 тыс. рублей, в 2018 году –13019,4 тыс. рублей и в 2019 году –13562,2 тыс. рублей</a:t>
            </a:r>
            <a:r>
              <a:rPr lang="ru-RU" sz="1400" dirty="0" smtClean="0">
                <a:solidFill>
                  <a:schemeClr val="tx1"/>
                </a:solidFill>
                <a:latin typeface="Times New Roman" pitchFamily="18" charset="0"/>
                <a:cs typeface="Times New Roman" pitchFamily="18" charset="0"/>
              </a:rPr>
              <a:t>; </a:t>
            </a:r>
          </a:p>
          <a:p>
            <a:pPr algn="ctr">
              <a:buFont typeface="Wingdings" pitchFamily="2" charset="2"/>
              <a:buChar char="§"/>
            </a:pPr>
            <a:r>
              <a:rPr lang="ru-RU" sz="1400" dirty="0" smtClean="0">
                <a:solidFill>
                  <a:schemeClr val="tx1"/>
                </a:solidFill>
                <a:latin typeface="Times New Roman" pitchFamily="18" charset="0"/>
                <a:cs typeface="Times New Roman" pitchFamily="18" charset="0"/>
              </a:rPr>
              <a:t>социальную поддержку беременных женщин из малоимущих семей, кормящих матерей и детей в возрасте до трех лет из малоимущих семей </a:t>
            </a:r>
            <a:r>
              <a:rPr lang="ru-RU" sz="1400" b="1" dirty="0" smtClean="0">
                <a:solidFill>
                  <a:schemeClr val="tx1"/>
                </a:solidFill>
                <a:latin typeface="Times New Roman" pitchFamily="18" charset="0"/>
                <a:cs typeface="Times New Roman" pitchFamily="18" charset="0"/>
              </a:rPr>
              <a:t>в 2017 году – 42,0 тыс. рублей, в 2018 году – 43,7тыс. рублей и в 2019 году – 45,5 тыс. рублей; </a:t>
            </a:r>
          </a:p>
          <a:p>
            <a:pPr algn="ctr">
              <a:buFont typeface="Wingdings" pitchFamily="2" charset="2"/>
              <a:buChar char="§"/>
            </a:pPr>
            <a:r>
              <a:rPr lang="ru-RU" sz="1400" dirty="0" smtClean="0">
                <a:solidFill>
                  <a:schemeClr val="tx1"/>
                </a:solidFill>
                <a:latin typeface="Times New Roman" pitchFamily="18" charset="0"/>
                <a:cs typeface="Times New Roman" pitchFamily="18" charset="0"/>
              </a:rPr>
              <a:t> выплату регионального материнского капитала  </a:t>
            </a:r>
            <a:r>
              <a:rPr lang="ru-RU" sz="1400" b="1" dirty="0" smtClean="0">
                <a:solidFill>
                  <a:schemeClr val="tx1"/>
                </a:solidFill>
                <a:latin typeface="Times New Roman" pitchFamily="18" charset="0"/>
                <a:cs typeface="Times New Roman" pitchFamily="18" charset="0"/>
              </a:rPr>
              <a:t>в 2017-2019годах ежегодно 8175,2 тыс. рублей;</a:t>
            </a:r>
          </a:p>
          <a:p>
            <a:pPr algn="ctr">
              <a:buFont typeface="Wingdings" pitchFamily="2" charset="2"/>
              <a:buChar char="§"/>
            </a:pPr>
            <a:r>
              <a:rPr lang="ru-RU" sz="1400" dirty="0" smtClean="0">
                <a:solidFill>
                  <a:schemeClr val="tx1"/>
                </a:solidFill>
                <a:latin typeface="Times New Roman" pitchFamily="18" charset="0"/>
                <a:cs typeface="Times New Roman" pitchFamily="18" charset="0"/>
              </a:rPr>
              <a:t> выплату пособий по беременности и родам, единовременного пособия при рождении ребенка, ежемесячного пособия по уходу за ребенком </a:t>
            </a:r>
            <a:r>
              <a:rPr lang="ru-RU" sz="1400" b="1" dirty="0" smtClean="0">
                <a:solidFill>
                  <a:schemeClr val="tx1"/>
                </a:solidFill>
                <a:latin typeface="Times New Roman" pitchFamily="18" charset="0"/>
                <a:cs typeface="Times New Roman" pitchFamily="18" charset="0"/>
              </a:rPr>
              <a:t>в 2017году – 77657,2 тыс. рублей, в 2018 году – 84123,0 тыс. рублей и в 2019 году – 85830,0 тыс. рублей.</a:t>
            </a:r>
          </a:p>
          <a:p>
            <a:pPr algn="ctr"/>
            <a:endParaRPr lang="ru-RU" sz="1100"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a:off x="6643702" y="357166"/>
            <a:ext cx="1943056" cy="2500330"/>
          </a:xfrm>
        </p:spPr>
        <p:txBody>
          <a:bodyPr>
            <a:normAutofit/>
          </a:bodyPr>
          <a:lstStyle/>
          <a:p>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endParaRPr lang="ru-RU" sz="1400" dirty="0">
              <a:solidFill>
                <a:schemeClr val="tx1"/>
              </a:solidFill>
              <a:latin typeface="Times New Roman" pitchFamily="18" charset="0"/>
              <a:cs typeface="Times New Roman" pitchFamily="18" charset="0"/>
            </a:endParaRPr>
          </a:p>
        </p:txBody>
      </p:sp>
      <p:sp>
        <p:nvSpPr>
          <p:cNvPr id="3" name="Прямоугольник 2"/>
          <p:cNvSpPr/>
          <p:nvPr/>
        </p:nvSpPr>
        <p:spPr>
          <a:xfrm>
            <a:off x="785754" y="0"/>
            <a:ext cx="8358246" cy="307777"/>
          </a:xfrm>
          <a:prstGeom prst="rect">
            <a:avLst/>
          </a:prstGeom>
        </p:spPr>
        <p:txBody>
          <a:bodyPr wrap="square">
            <a:spAutoFit/>
          </a:bodyPr>
          <a:lstStyle/>
          <a:p>
            <a:r>
              <a:rPr lang="ru-RU" sz="1400" dirty="0" smtClean="0">
                <a:latin typeface="Times New Roman" pitchFamily="18" charset="0"/>
                <a:cs typeface="Times New Roman" pitchFamily="18" charset="0"/>
              </a:rPr>
              <a:t>                                                       </a:t>
            </a:r>
            <a:r>
              <a:rPr lang="ru-RU" sz="1100" b="1" u="sng" dirty="0" smtClean="0">
                <a:effectLst>
                  <a:outerShdw blurRad="38100" dist="38100" dir="2700000" algn="tl">
                    <a:srgbClr val="000000">
                      <a:alpha val="43137"/>
                    </a:srgbClr>
                  </a:outerShdw>
                </a:effectLst>
                <a:latin typeface="Times New Roman" pitchFamily="18" charset="0"/>
                <a:cs typeface="Times New Roman" pitchFamily="18" charset="0"/>
              </a:rPr>
              <a:t>Финансовое управление Администрации Белокалитвинского района</a:t>
            </a:r>
            <a:endParaRPr lang="ru-RU" sz="11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7" name="TextBox 36"/>
          <p:cNvSpPr txBox="1"/>
          <p:nvPr/>
        </p:nvSpPr>
        <p:spPr>
          <a:xfrm>
            <a:off x="0" y="642918"/>
            <a:ext cx="7643866" cy="307777"/>
          </a:xfrm>
          <a:prstGeom prst="rect">
            <a:avLst/>
          </a:prstGeom>
          <a:noFill/>
        </p:spPr>
        <p:txBody>
          <a:bodyPr wrap="square" rtlCol="0">
            <a:spAutoFit/>
          </a:bodyPr>
          <a:lstStyle/>
          <a:p>
            <a:pPr algn="r"/>
            <a:r>
              <a:rPr lang="ru-RU" sz="1400" b="1" u="sng" dirty="0" smtClean="0">
                <a:latin typeface="Times New Roman" pitchFamily="18" charset="0"/>
                <a:cs typeface="Times New Roman" pitchFamily="18" charset="0"/>
              </a:rPr>
              <a:t> </a:t>
            </a:r>
            <a:endParaRPr lang="ru-RU" sz="1400" b="1" u="sng" dirty="0">
              <a:latin typeface="Times New Roman" pitchFamily="18" charset="0"/>
              <a:cs typeface="Times New Roman" pitchFamily="18" charset="0"/>
            </a:endParaRPr>
          </a:p>
        </p:txBody>
      </p:sp>
      <p:sp>
        <p:nvSpPr>
          <p:cNvPr id="14" name="TextBox 13"/>
          <p:cNvSpPr txBox="1"/>
          <p:nvPr/>
        </p:nvSpPr>
        <p:spPr>
          <a:xfrm>
            <a:off x="214282" y="928670"/>
            <a:ext cx="8715436" cy="307777"/>
          </a:xfrm>
          <a:prstGeom prst="rect">
            <a:avLst/>
          </a:prstGeom>
          <a:solidFill>
            <a:srgbClr val="FFFF00"/>
          </a:solidFill>
        </p:spPr>
        <p:txBody>
          <a:bodyPr wrap="square" rtlCol="0">
            <a:spAutoFit/>
          </a:bodyPr>
          <a:lstStyle/>
          <a:p>
            <a:pPr algn="ctr"/>
            <a:r>
              <a:rPr lang="ru-RU" sz="1400" b="1" dirty="0" smtClean="0">
                <a:latin typeface="Times New Roman" pitchFamily="18" charset="0"/>
                <a:cs typeface="Times New Roman" pitchFamily="18" charset="0"/>
              </a:rPr>
              <a:t>Расходы бюджета Белокалитвинского района на 2017-2019  год в сфере социальной политики</a:t>
            </a:r>
            <a:endParaRPr lang="ru-RU" sz="1400" b="1" dirty="0">
              <a:latin typeface="Times New Roman" pitchFamily="18" charset="0"/>
              <a:cs typeface="Times New Roman" pitchFamily="18" charset="0"/>
            </a:endParaRPr>
          </a:p>
        </p:txBody>
      </p:sp>
      <p:sp>
        <p:nvSpPr>
          <p:cNvPr id="22" name="TextBox 21"/>
          <p:cNvSpPr txBox="1"/>
          <p:nvPr/>
        </p:nvSpPr>
        <p:spPr>
          <a:xfrm>
            <a:off x="7786710" y="5429264"/>
            <a:ext cx="785818" cy="307777"/>
          </a:xfrm>
          <a:prstGeom prst="rect">
            <a:avLst/>
          </a:prstGeom>
          <a:noFill/>
        </p:spPr>
        <p:txBody>
          <a:bodyPr wrap="square" rtlCol="0">
            <a:spAutoFit/>
          </a:bodyPr>
          <a:lstStyle/>
          <a:p>
            <a:endParaRPr lang="ru-RU" sz="1400" dirty="0">
              <a:latin typeface="Times New Roman" pitchFamily="18" charset="0"/>
              <a:cs typeface="Times New Roman" pitchFamily="18" charset="0"/>
            </a:endParaRPr>
          </a:p>
        </p:txBody>
      </p:sp>
      <p:sp>
        <p:nvSpPr>
          <p:cNvPr id="15" name="Прямоугольник с двумя вырезанными соседними углами 14"/>
          <p:cNvSpPr/>
          <p:nvPr/>
        </p:nvSpPr>
        <p:spPr>
          <a:xfrm>
            <a:off x="214282" y="1285860"/>
            <a:ext cx="7643866" cy="5214974"/>
          </a:xfrm>
          <a:prstGeom prst="snip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Одним из важнейших направлений социально-экономического развития </a:t>
            </a:r>
          </a:p>
          <a:p>
            <a:pPr algn="ctr"/>
            <a:r>
              <a:rPr lang="ru-RU" sz="1200" b="1" dirty="0" smtClean="0">
                <a:solidFill>
                  <a:schemeClr val="tx1"/>
                </a:solidFill>
                <a:latin typeface="Times New Roman" pitchFamily="18" charset="0"/>
                <a:cs typeface="Times New Roman" pitchFamily="18" charset="0"/>
              </a:rPr>
              <a:t>Белокалитвинского района на период до 2020 года</a:t>
            </a:r>
          </a:p>
          <a:p>
            <a:pPr algn="ctr"/>
            <a:r>
              <a:rPr lang="ru-RU" sz="1200" b="1" dirty="0" smtClean="0">
                <a:solidFill>
                  <a:schemeClr val="tx1"/>
                </a:solidFill>
                <a:latin typeface="Times New Roman" pitchFamily="18" charset="0"/>
                <a:cs typeface="Times New Roman" pitchFamily="18" charset="0"/>
              </a:rPr>
              <a:t> является  повышение качества жизни населения, обеспечение комфортным и доступным жильем граждан, нуждающихся в улучшении жилищных условий.</a:t>
            </a:r>
          </a:p>
          <a:p>
            <a:endParaRPr lang="ru-RU" sz="1200" dirty="0" smtClean="0">
              <a:solidFill>
                <a:schemeClr val="tx1"/>
              </a:solidFill>
              <a:latin typeface="Times New Roman" pitchFamily="18" charset="0"/>
              <a:cs typeface="Times New Roman" pitchFamily="18" charset="0"/>
            </a:endParaRPr>
          </a:p>
          <a:p>
            <a:r>
              <a:rPr lang="ru-RU" sz="1200" dirty="0" smtClean="0">
                <a:solidFill>
                  <a:schemeClr val="tx1"/>
                </a:solidFill>
                <a:latin typeface="Times New Roman" pitchFamily="18" charset="0"/>
                <a:cs typeface="Times New Roman" pitchFamily="18" charset="0"/>
              </a:rPr>
              <a:t>При формировании проекта бюджета на </a:t>
            </a:r>
            <a:r>
              <a:rPr lang="ru-RU" sz="1200" b="1" dirty="0" smtClean="0">
                <a:solidFill>
                  <a:schemeClr val="tx1"/>
                </a:solidFill>
                <a:latin typeface="Times New Roman" pitchFamily="18" charset="0"/>
                <a:cs typeface="Times New Roman" pitchFamily="18" charset="0"/>
              </a:rPr>
              <a:t>2017 год и плановый период 2018 и 2019 годов</a:t>
            </a:r>
          </a:p>
          <a:p>
            <a:r>
              <a:rPr lang="ru-RU" sz="1200" dirty="0" smtClean="0">
                <a:solidFill>
                  <a:schemeClr val="tx1"/>
                </a:solidFill>
                <a:latin typeface="Times New Roman" pitchFamily="18" charset="0"/>
                <a:cs typeface="Times New Roman" pitchFamily="18" charset="0"/>
              </a:rPr>
              <a:t> сохранены принятые ранее обязательства, </a:t>
            </a:r>
          </a:p>
          <a:p>
            <a:r>
              <a:rPr lang="ru-RU" sz="1200" dirty="0" smtClean="0">
                <a:solidFill>
                  <a:schemeClr val="tx1"/>
                </a:solidFill>
                <a:latin typeface="Times New Roman" pitchFamily="18" charset="0"/>
                <a:cs typeface="Times New Roman" pitchFamily="18" charset="0"/>
              </a:rPr>
              <a:t>предусматривающие государственную поддержку граждан, нуждающихся в улучшении жилищных условий. </a:t>
            </a:r>
          </a:p>
          <a:p>
            <a:pPr algn="ctr"/>
            <a:r>
              <a:rPr lang="ru-RU" sz="1200" dirty="0" smtClean="0">
                <a:solidFill>
                  <a:schemeClr val="tx1"/>
                </a:solidFill>
                <a:latin typeface="Times New Roman" pitchFamily="18" charset="0"/>
                <a:cs typeface="Times New Roman" pitchFamily="18" charset="0"/>
              </a:rPr>
              <a:t>На реализацию указанных мероприятий запланированы расходы</a:t>
            </a:r>
            <a:r>
              <a:rPr lang="ru-RU" sz="1200" b="1" dirty="0" smtClean="0">
                <a:solidFill>
                  <a:schemeClr val="tx1"/>
                </a:solidFill>
                <a:latin typeface="Times New Roman" pitchFamily="18" charset="0"/>
                <a:cs typeface="Times New Roman" pitchFamily="18" charset="0"/>
              </a:rPr>
              <a:t> </a:t>
            </a:r>
            <a:r>
              <a:rPr lang="ru-RU" sz="1200" dirty="0" smtClean="0">
                <a:solidFill>
                  <a:schemeClr val="tx1"/>
                </a:solidFill>
                <a:latin typeface="Times New Roman" pitchFamily="18" charset="0"/>
                <a:cs typeface="Times New Roman" pitchFamily="18" charset="0"/>
              </a:rPr>
              <a:t>в</a:t>
            </a:r>
          </a:p>
          <a:p>
            <a:pPr algn="ctr"/>
            <a:r>
              <a:rPr lang="ru-RU" sz="1200" dirty="0" smtClean="0">
                <a:solidFill>
                  <a:schemeClr val="tx1"/>
                </a:solidFill>
                <a:latin typeface="Times New Roman" pitchFamily="18" charset="0"/>
                <a:cs typeface="Times New Roman" pitchFamily="18" charset="0"/>
              </a:rPr>
              <a:t> </a:t>
            </a:r>
            <a:r>
              <a:rPr lang="ru-RU" sz="1200" b="1" dirty="0" smtClean="0">
                <a:solidFill>
                  <a:schemeClr val="tx1"/>
                </a:solidFill>
                <a:latin typeface="Times New Roman" pitchFamily="18" charset="0"/>
                <a:cs typeface="Times New Roman" pitchFamily="18" charset="0"/>
              </a:rPr>
              <a:t>2017 году –27754,4 тыс. рублей, в 2018  – 2019гг - 20634,6 тыс. рублей ежегодно.</a:t>
            </a:r>
          </a:p>
          <a:p>
            <a:pPr algn="ctr"/>
            <a:r>
              <a:rPr lang="ru-RU" sz="1200" dirty="0" smtClean="0">
                <a:solidFill>
                  <a:schemeClr val="tx1"/>
                </a:solidFill>
                <a:latin typeface="Times New Roman" pitchFamily="18" charset="0"/>
                <a:cs typeface="Times New Roman" pitchFamily="18" charset="0"/>
              </a:rPr>
              <a:t>В целях своевременного обеспечения жилыми помещениями детей-сирот и лиц, оставшихся без попечения родителей, предлагается направить</a:t>
            </a:r>
          </a:p>
          <a:p>
            <a:pPr algn="ctr"/>
            <a:r>
              <a:rPr lang="ru-RU" sz="1200" b="1" dirty="0" smtClean="0">
                <a:solidFill>
                  <a:schemeClr val="tx1"/>
                </a:solidFill>
                <a:latin typeface="Times New Roman" pitchFamily="18" charset="0"/>
                <a:cs typeface="Times New Roman" pitchFamily="18" charset="0"/>
              </a:rPr>
              <a:t> в 2017 году 21275,0 тыс. рублей, в 2018 и 2019 годах – по 14800,0 тыс. рублей ежегодно.</a:t>
            </a:r>
          </a:p>
          <a:p>
            <a:pPr algn="ctr"/>
            <a:r>
              <a:rPr lang="ru-RU" sz="1200" dirty="0" smtClean="0">
                <a:solidFill>
                  <a:schemeClr val="tx1"/>
                </a:solidFill>
                <a:latin typeface="Times New Roman" pitchFamily="18" charset="0"/>
                <a:cs typeface="Times New Roman" pitchFamily="18" charset="0"/>
              </a:rPr>
              <a:t>На обеспечение жильем молодых семей, граждан, проживающих в сельской местности, в том числе молодых семей и молодых специалистов  планируется предусмотреть </a:t>
            </a:r>
          </a:p>
          <a:p>
            <a:pPr algn="ctr"/>
            <a:r>
              <a:rPr lang="ru-RU" sz="1200" b="1" dirty="0" smtClean="0">
                <a:solidFill>
                  <a:schemeClr val="tx1"/>
                </a:solidFill>
                <a:latin typeface="Times New Roman" pitchFamily="18" charset="0"/>
                <a:cs typeface="Times New Roman" pitchFamily="18" charset="0"/>
              </a:rPr>
              <a:t>в 2017-2019 годах – 3255,4 тыс. рублей ежегодно;</a:t>
            </a:r>
          </a:p>
          <a:p>
            <a:pPr algn="ctr"/>
            <a:r>
              <a:rPr lang="ru-RU" sz="1200" dirty="0" smtClean="0">
                <a:solidFill>
                  <a:schemeClr val="tx1"/>
                </a:solidFill>
                <a:latin typeface="Times New Roman" pitchFamily="18" charset="0"/>
                <a:cs typeface="Times New Roman" pitchFamily="18" charset="0"/>
              </a:rPr>
              <a:t>на обеспечение жильем ветеранов Великой Отечественной войны и приравненных к ним лиц</a:t>
            </a:r>
          </a:p>
          <a:p>
            <a:pPr algn="ctr"/>
            <a:r>
              <a:rPr lang="ru-RU" sz="1200" dirty="0" smtClean="0">
                <a:solidFill>
                  <a:schemeClr val="tx1"/>
                </a:solidFill>
                <a:latin typeface="Times New Roman" pitchFamily="18" charset="0"/>
                <a:cs typeface="Times New Roman" pitchFamily="18" charset="0"/>
              </a:rPr>
              <a:t> </a:t>
            </a:r>
            <a:r>
              <a:rPr lang="ru-RU" sz="1200" b="1" dirty="0" smtClean="0">
                <a:solidFill>
                  <a:schemeClr val="tx1"/>
                </a:solidFill>
                <a:latin typeface="Times New Roman" pitchFamily="18" charset="0"/>
                <a:cs typeface="Times New Roman" pitchFamily="18" charset="0"/>
              </a:rPr>
              <a:t>на 2017 год – 2579,2 тыс. рублей;   </a:t>
            </a:r>
          </a:p>
          <a:p>
            <a:pPr algn="ctr"/>
            <a:r>
              <a:rPr lang="ru-RU" sz="1200" dirty="0" smtClean="0">
                <a:solidFill>
                  <a:schemeClr val="tx1"/>
                </a:solidFill>
                <a:latin typeface="Times New Roman" pitchFamily="18" charset="0"/>
                <a:cs typeface="Times New Roman" pitchFamily="18" charset="0"/>
              </a:rPr>
              <a:t>ветеранов боевых действий, инвалидов и семей, имеющих детей-инвалидов, </a:t>
            </a:r>
          </a:p>
          <a:p>
            <a:pPr algn="ctr"/>
            <a:r>
              <a:rPr lang="ru-RU" sz="1200" b="1" dirty="0" smtClean="0">
                <a:solidFill>
                  <a:schemeClr val="tx1"/>
                </a:solidFill>
                <a:latin typeface="Times New Roman" pitchFamily="18" charset="0"/>
                <a:cs typeface="Times New Roman" pitchFamily="18" charset="0"/>
              </a:rPr>
              <a:t>на 2017 год –644,8 тыс. рублей, на 2018 и 2019 годы по 2579,2 тыс. рублей ежегодно.</a:t>
            </a:r>
          </a:p>
          <a:p>
            <a:pPr algn="ctr"/>
            <a:endParaRPr lang="ru-RU" sz="1200" b="1" dirty="0" smtClean="0">
              <a:solidFill>
                <a:schemeClr val="tx1"/>
              </a:solidFill>
              <a:latin typeface="Times New Roman" pitchFamily="18" charset="0"/>
              <a:cs typeface="Times New Roman" pitchFamily="18" charset="0"/>
            </a:endParaRPr>
          </a:p>
          <a:p>
            <a:pPr algn="ctr"/>
            <a:endParaRPr lang="ru-RU" sz="1100" b="1" dirty="0" smtClean="0">
              <a:solidFill>
                <a:schemeClr val="tx1"/>
              </a:solidFill>
              <a:latin typeface="Times New Roman" pitchFamily="18" charset="0"/>
              <a:cs typeface="Times New Roman" pitchFamily="18" charset="0"/>
            </a:endParaRPr>
          </a:p>
          <a:p>
            <a:pPr algn="ctr"/>
            <a:endParaRPr lang="ru-RU" sz="1100" dirty="0">
              <a:solidFill>
                <a:schemeClr val="tx1"/>
              </a:solidFill>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501090" y="142852"/>
            <a:ext cx="442654" cy="550859"/>
          </a:xfrm>
          <a:prstGeom prst="rect">
            <a:avLst/>
          </a:prstGeom>
        </p:spPr>
      </p:pic>
      <p:sp>
        <p:nvSpPr>
          <p:cNvPr id="3" name="Прямоугольник 2"/>
          <p:cNvSpPr/>
          <p:nvPr/>
        </p:nvSpPr>
        <p:spPr>
          <a:xfrm>
            <a:off x="2928926" y="357166"/>
            <a:ext cx="8358246" cy="261610"/>
          </a:xfrm>
          <a:prstGeom prst="rect">
            <a:avLst/>
          </a:prstGeom>
        </p:spPr>
        <p:txBody>
          <a:bodyPr wrap="square">
            <a:spAutoFit/>
          </a:bodyPr>
          <a:lstStyle/>
          <a:p>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u="sng"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37" name="TextBox 36"/>
          <p:cNvSpPr txBox="1"/>
          <p:nvPr/>
        </p:nvSpPr>
        <p:spPr>
          <a:xfrm>
            <a:off x="0" y="642918"/>
            <a:ext cx="7643866" cy="369332"/>
          </a:xfrm>
          <a:prstGeom prst="rect">
            <a:avLst/>
          </a:prstGeom>
          <a:noFill/>
        </p:spPr>
        <p:txBody>
          <a:bodyPr wrap="square" rtlCol="0">
            <a:spAutoFit/>
          </a:bodyPr>
          <a:lstStyle/>
          <a:p>
            <a:pPr algn="r"/>
            <a:r>
              <a:rPr lang="ru-RU" b="1" u="sng" dirty="0" smtClean="0"/>
              <a:t> </a:t>
            </a:r>
            <a:endParaRPr lang="ru-RU" b="1" u="sng" dirty="0"/>
          </a:p>
        </p:txBody>
      </p:sp>
      <p:sp>
        <p:nvSpPr>
          <p:cNvPr id="6" name="TextBox 5"/>
          <p:cNvSpPr txBox="1"/>
          <p:nvPr/>
        </p:nvSpPr>
        <p:spPr>
          <a:xfrm>
            <a:off x="214282" y="714356"/>
            <a:ext cx="8715436" cy="707886"/>
          </a:xfrm>
          <a:prstGeom prst="rect">
            <a:avLst/>
          </a:prstGeom>
          <a:solidFill>
            <a:srgbClr val="0099FF"/>
          </a:solidFill>
        </p:spPr>
        <p:txBody>
          <a:bodyPr wrap="square" rtlCol="0">
            <a:spAutoFit/>
          </a:bodyPr>
          <a:lstStyle/>
          <a:p>
            <a:pPr algn="ctr"/>
            <a:r>
              <a:rPr lang="ru-RU" sz="2000" b="1" dirty="0" smtClean="0">
                <a:solidFill>
                  <a:schemeClr val="accent1">
                    <a:lumMod val="50000"/>
                  </a:schemeClr>
                </a:solidFill>
                <a:latin typeface="Cambria" pitchFamily="18" charset="0"/>
              </a:rPr>
              <a:t>Расходы Белокалитвинского района на 2017-2019 год в сфере физической  культуры и спорта</a:t>
            </a:r>
            <a:endParaRPr lang="ru-RU" sz="2000" b="1" dirty="0">
              <a:solidFill>
                <a:schemeClr val="accent1">
                  <a:lumMod val="50000"/>
                </a:schemeClr>
              </a:solidFill>
              <a:latin typeface="Cambria" pitchFamily="18" charset="0"/>
            </a:endParaRPr>
          </a:p>
        </p:txBody>
      </p:sp>
      <p:sp>
        <p:nvSpPr>
          <p:cNvPr id="7" name="TextBox 6"/>
          <p:cNvSpPr txBox="1"/>
          <p:nvPr/>
        </p:nvSpPr>
        <p:spPr>
          <a:xfrm>
            <a:off x="214282" y="1714488"/>
            <a:ext cx="3357586" cy="2431435"/>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В бюджете </a:t>
            </a:r>
            <a:r>
              <a:rPr lang="ru-RU" sz="1400" dirty="0" err="1" smtClean="0">
                <a:latin typeface="Times New Roman" pitchFamily="18" charset="0"/>
                <a:cs typeface="Times New Roman" pitchFamily="18" charset="0"/>
              </a:rPr>
              <a:t>Белокалитвинского</a:t>
            </a:r>
            <a:r>
              <a:rPr lang="ru-RU" sz="1400" dirty="0" smtClean="0">
                <a:latin typeface="Times New Roman" pitchFamily="18" charset="0"/>
                <a:cs typeface="Times New Roman" pitchFamily="18" charset="0"/>
              </a:rPr>
              <a:t> района по разделу «Физическая культура и спорт» предусмотрены бюджетные ассигнования </a:t>
            </a:r>
          </a:p>
          <a:p>
            <a:pPr algn="ctr"/>
            <a:r>
              <a:rPr lang="ru-RU" sz="1400" dirty="0" smtClean="0">
                <a:latin typeface="Times New Roman" pitchFamily="18" charset="0"/>
                <a:cs typeface="Times New Roman" pitchFamily="18" charset="0"/>
              </a:rPr>
              <a:t>на проведение спортивных мероприятий</a:t>
            </a:r>
          </a:p>
          <a:p>
            <a:pPr algn="ctr"/>
            <a:r>
              <a:rPr lang="ru-RU" sz="1400" dirty="0" smtClean="0">
                <a:latin typeface="Times New Roman" pitchFamily="18" charset="0"/>
                <a:cs typeface="Times New Roman" pitchFamily="18" charset="0"/>
              </a:rPr>
              <a:t> в 2017 году – 2 906,2 тыс. рублей, </a:t>
            </a:r>
          </a:p>
          <a:p>
            <a:pPr algn="ctr"/>
            <a:r>
              <a:rPr lang="ru-RU" sz="1400" dirty="0" smtClean="0">
                <a:latin typeface="Times New Roman" pitchFamily="18" charset="0"/>
                <a:cs typeface="Times New Roman" pitchFamily="18" charset="0"/>
              </a:rPr>
              <a:t>в 2018 году – 2 906,2 тыс. рублей ,</a:t>
            </a:r>
          </a:p>
          <a:p>
            <a:pPr algn="ctr"/>
            <a:r>
              <a:rPr lang="ru-RU" sz="1400" dirty="0" smtClean="0">
                <a:latin typeface="Times New Roman" pitchFamily="18" charset="0"/>
                <a:cs typeface="Times New Roman" pitchFamily="18" charset="0"/>
              </a:rPr>
              <a:t> в 2019 году – 2 906,2 тыс. рублей.  </a:t>
            </a:r>
          </a:p>
          <a:p>
            <a:pPr algn="ctr"/>
            <a:endParaRPr lang="ru-RU" sz="2000" dirty="0" smtClean="0"/>
          </a:p>
          <a:p>
            <a:pPr algn="ctr"/>
            <a:endParaRPr lang="ru-RU" sz="2000" dirty="0">
              <a:solidFill>
                <a:schemeClr val="tx2">
                  <a:lumMod val="75000"/>
                </a:schemeClr>
              </a:solidFill>
              <a:latin typeface="Cambria" pitchFamily="18" charset="0"/>
            </a:endParaRPr>
          </a:p>
        </p:txBody>
      </p:sp>
      <p:sp>
        <p:nvSpPr>
          <p:cNvPr id="2" name="Заголовок 1"/>
          <p:cNvSpPr>
            <a:spLocks noGrp="1"/>
          </p:cNvSpPr>
          <p:nvPr>
            <p:ph type="title"/>
          </p:nvPr>
        </p:nvSpPr>
        <p:spPr>
          <a:xfrm>
            <a:off x="357158" y="0"/>
            <a:ext cx="3214710" cy="1142984"/>
          </a:xfrm>
        </p:spPr>
        <p:txBody>
          <a:bodyPr>
            <a:normAutofit fontScale="90000"/>
          </a:bodyPr>
          <a:lstStyle/>
          <a:p>
            <a:r>
              <a:rPr lang="ru-RU" dirty="0" smtClean="0"/>
              <a:t/>
            </a:r>
            <a:br>
              <a:rPr lang="ru-RU" dirty="0" smtClean="0"/>
            </a:br>
            <a:endParaRPr lang="ru-RU" dirty="0"/>
          </a:p>
        </p:txBody>
      </p:sp>
      <p:pic>
        <p:nvPicPr>
          <p:cNvPr id="14" name="Рисунок 13" descr="001_1.jpg"/>
          <p:cNvPicPr>
            <a:picLocks noChangeAspect="1"/>
          </p:cNvPicPr>
          <p:nvPr/>
        </p:nvPicPr>
        <p:blipFill>
          <a:blip r:embed="rId3" cstate="print"/>
          <a:stretch>
            <a:fillRect/>
          </a:stretch>
        </p:blipFill>
        <p:spPr>
          <a:xfrm>
            <a:off x="1000100" y="4404368"/>
            <a:ext cx="2214578" cy="1852864"/>
          </a:xfrm>
          <a:prstGeom prst="rect">
            <a:avLst/>
          </a:prstGeom>
        </p:spPr>
      </p:pic>
      <p:pic>
        <p:nvPicPr>
          <p:cNvPr id="15" name="Рисунок 14" descr="dsc_0041.jpg"/>
          <p:cNvPicPr>
            <a:picLocks noChangeAspect="1"/>
          </p:cNvPicPr>
          <p:nvPr/>
        </p:nvPicPr>
        <p:blipFill>
          <a:blip r:embed="rId4" cstate="print"/>
          <a:stretch>
            <a:fillRect/>
          </a:stretch>
        </p:blipFill>
        <p:spPr>
          <a:xfrm>
            <a:off x="6429388" y="1714488"/>
            <a:ext cx="2500330" cy="19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Рисунок 19" descr="dsc_0528.jpg"/>
          <p:cNvPicPr>
            <a:picLocks noChangeAspect="1"/>
          </p:cNvPicPr>
          <p:nvPr/>
        </p:nvPicPr>
        <p:blipFill>
          <a:blip r:embed="rId5"/>
          <a:stretch>
            <a:fillRect/>
          </a:stretch>
        </p:blipFill>
        <p:spPr>
          <a:xfrm>
            <a:off x="6429388" y="3786190"/>
            <a:ext cx="2502937"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Рисунок 23" descr="dsc_1386.jpg"/>
          <p:cNvPicPr>
            <a:picLocks noChangeAspect="1"/>
          </p:cNvPicPr>
          <p:nvPr/>
        </p:nvPicPr>
        <p:blipFill>
          <a:blip r:embed="rId6" cstate="print"/>
          <a:stretch>
            <a:fillRect/>
          </a:stretch>
        </p:blipFill>
        <p:spPr>
          <a:xfrm>
            <a:off x="3857620" y="4357694"/>
            <a:ext cx="2581276"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Рисунок 24" descr="i (22).jpg"/>
          <p:cNvPicPr>
            <a:picLocks noChangeAspect="1"/>
          </p:cNvPicPr>
          <p:nvPr/>
        </p:nvPicPr>
        <p:blipFill>
          <a:blip r:embed="rId7"/>
          <a:stretch>
            <a:fillRect/>
          </a:stretch>
        </p:blipFill>
        <p:spPr>
          <a:xfrm>
            <a:off x="3643306" y="2428868"/>
            <a:ext cx="2735744" cy="1819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Рисунок 12" descr="dsc_0009.jpg"/>
          <p:cNvPicPr>
            <a:picLocks noChangeAspect="1"/>
          </p:cNvPicPr>
          <p:nvPr/>
        </p:nvPicPr>
        <p:blipFill>
          <a:blip r:embed="rId8" cstate="print"/>
          <a:stretch>
            <a:fillRect/>
          </a:stretch>
        </p:blipFill>
        <p:spPr>
          <a:xfrm>
            <a:off x="6572264" y="5489167"/>
            <a:ext cx="1928826" cy="1368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lu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429652" y="214290"/>
            <a:ext cx="442654" cy="550859"/>
          </a:xfrm>
          <a:prstGeom prst="rect">
            <a:avLst/>
          </a:prstGeom>
        </p:spPr>
      </p:pic>
      <p:sp>
        <p:nvSpPr>
          <p:cNvPr id="2" name="Заголовок 1"/>
          <p:cNvSpPr>
            <a:spLocks noGrp="1"/>
          </p:cNvSpPr>
          <p:nvPr>
            <p:ph type="title"/>
          </p:nvPr>
        </p:nvSpPr>
        <p:spPr>
          <a:xfrm>
            <a:off x="571472" y="142852"/>
            <a:ext cx="8229600" cy="442915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428596" y="214290"/>
            <a:ext cx="8358246" cy="261610"/>
          </a:xfrm>
          <a:prstGeom prst="rect">
            <a:avLst/>
          </a:prstGeom>
        </p:spPr>
        <p:txBody>
          <a:bodyPr wrap="square">
            <a:spAutoFit/>
          </a:bodyPr>
          <a:lstStyle/>
          <a:p>
            <a:r>
              <a:rPr lang="ru-RU" sz="1050" dirty="0" smtClean="0">
                <a:solidFill>
                  <a:schemeClr val="tx2">
                    <a:lumMod val="50000"/>
                  </a:schemeClr>
                </a:solidFill>
                <a:latin typeface="Arial Black" pitchFamily="34"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37" name="TextBox 36"/>
          <p:cNvSpPr txBox="1"/>
          <p:nvPr/>
        </p:nvSpPr>
        <p:spPr>
          <a:xfrm>
            <a:off x="0" y="642918"/>
            <a:ext cx="7643866" cy="369332"/>
          </a:xfrm>
          <a:prstGeom prst="rect">
            <a:avLst/>
          </a:prstGeom>
          <a:noFill/>
        </p:spPr>
        <p:txBody>
          <a:bodyPr wrap="square" rtlCol="0">
            <a:spAutoFit/>
          </a:bodyPr>
          <a:lstStyle/>
          <a:p>
            <a:pPr algn="r"/>
            <a:r>
              <a:rPr lang="ru-RU" b="1" u="sng" dirty="0" smtClean="0"/>
              <a:t> </a:t>
            </a:r>
            <a:endParaRPr lang="ru-RU" b="1" u="sng" dirty="0"/>
          </a:p>
        </p:txBody>
      </p:sp>
      <p:sp>
        <p:nvSpPr>
          <p:cNvPr id="6" name="TextBox 5"/>
          <p:cNvSpPr txBox="1"/>
          <p:nvPr/>
        </p:nvSpPr>
        <p:spPr>
          <a:xfrm>
            <a:off x="428596" y="642918"/>
            <a:ext cx="7500990" cy="707886"/>
          </a:xfrm>
          <a:prstGeom prst="rect">
            <a:avLst/>
          </a:prstGeom>
          <a:solidFill>
            <a:schemeClr val="accent1">
              <a:lumMod val="75000"/>
            </a:schemeClr>
          </a:solidFill>
        </p:spPr>
        <p:txBody>
          <a:bodyPr wrap="square" rtlCol="0">
            <a:spAutoFit/>
          </a:bodyPr>
          <a:lstStyle/>
          <a:p>
            <a:pPr algn="ctr"/>
            <a:r>
              <a:rPr lang="ru-RU" sz="2000" b="1" dirty="0" smtClean="0">
                <a:solidFill>
                  <a:schemeClr val="bg1"/>
                </a:solidFill>
                <a:latin typeface="Times New Roman" pitchFamily="18" charset="0"/>
                <a:cs typeface="Times New Roman" pitchFamily="18" charset="0"/>
              </a:rPr>
              <a:t>Объемы межбюджетных трансфертов, предоставляемых бюджетам поселений Белокалитвинского района</a:t>
            </a:r>
            <a:endParaRPr lang="ru-RU" sz="2000" b="1" dirty="0">
              <a:solidFill>
                <a:schemeClr val="bg1"/>
              </a:solidFill>
              <a:latin typeface="Times New Roman" pitchFamily="18" charset="0"/>
              <a:cs typeface="Times New Roman" pitchFamily="18" charset="0"/>
            </a:endParaRPr>
          </a:p>
        </p:txBody>
      </p:sp>
      <p:sp>
        <p:nvSpPr>
          <p:cNvPr id="8" name="Прямоугольник с двумя вырезанными противолежащими углами 7"/>
          <p:cNvSpPr/>
          <p:nvPr/>
        </p:nvSpPr>
        <p:spPr>
          <a:xfrm>
            <a:off x="500034" y="1500174"/>
            <a:ext cx="7643866" cy="1785950"/>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Бюджетные ассигнования по разделу «Межбюджетные трансферты общего характера бюджетам бюджетной системы Российской Федерации»</a:t>
            </a:r>
          </a:p>
          <a:p>
            <a:pPr algn="ctr"/>
            <a:r>
              <a:rPr lang="ru-RU" sz="1200" b="1" dirty="0" smtClean="0">
                <a:solidFill>
                  <a:schemeClr val="tx1"/>
                </a:solidFill>
                <a:latin typeface="Times New Roman" pitchFamily="18" charset="0"/>
                <a:cs typeface="Times New Roman" pitchFamily="18" charset="0"/>
              </a:rPr>
              <a:t> в 2017 году 183 342,6  тыс. рублей,</a:t>
            </a:r>
          </a:p>
          <a:p>
            <a:pPr algn="ctr"/>
            <a:r>
              <a:rPr lang="ru-RU" sz="1200" b="1" dirty="0" smtClean="0">
                <a:solidFill>
                  <a:schemeClr val="tx1"/>
                </a:solidFill>
                <a:latin typeface="Times New Roman" pitchFamily="18" charset="0"/>
                <a:cs typeface="Times New Roman" pitchFamily="18" charset="0"/>
              </a:rPr>
              <a:t> в 2018 году 266 322,6 тыс. рублей,</a:t>
            </a:r>
          </a:p>
          <a:p>
            <a:pPr algn="ctr"/>
            <a:r>
              <a:rPr lang="ru-RU" sz="1200" b="1" dirty="0" smtClean="0">
                <a:solidFill>
                  <a:schemeClr val="tx1"/>
                </a:solidFill>
                <a:latin typeface="Times New Roman" pitchFamily="18" charset="0"/>
                <a:cs typeface="Times New Roman" pitchFamily="18" charset="0"/>
              </a:rPr>
              <a:t> в 2019 году 278500,4 тыс. рублей.</a:t>
            </a:r>
            <a:endParaRPr lang="ru-RU" sz="1200" dirty="0" smtClean="0">
              <a:solidFill>
                <a:schemeClr val="tx1"/>
              </a:solidFill>
              <a:latin typeface="Times New Roman" pitchFamily="18" charset="0"/>
              <a:cs typeface="Times New Roman" pitchFamily="18" charset="0"/>
            </a:endParaRPr>
          </a:p>
          <a:p>
            <a:pPr algn="ctr"/>
            <a:r>
              <a:rPr lang="ru-RU" sz="1200" dirty="0" smtClean="0">
                <a:solidFill>
                  <a:schemeClr val="tx1"/>
                </a:solidFill>
                <a:latin typeface="Times New Roman" pitchFamily="18" charset="0"/>
                <a:cs typeface="Times New Roman" pitchFamily="18" charset="0"/>
              </a:rPr>
              <a:t>По данному разделу отражены средства на поощрение победителей районного конкурса </a:t>
            </a:r>
            <a:endParaRPr lang="ru-RU" sz="1200" dirty="0" smtClean="0">
              <a:solidFill>
                <a:schemeClr val="tx1"/>
              </a:solidFill>
              <a:latin typeface="Times New Roman" pitchFamily="18" charset="0"/>
              <a:cs typeface="Times New Roman" pitchFamily="18" charset="0"/>
            </a:endParaRPr>
          </a:p>
          <a:p>
            <a:pPr algn="ctr"/>
            <a:r>
              <a:rPr lang="ru-RU" sz="1200" dirty="0" smtClean="0">
                <a:solidFill>
                  <a:schemeClr val="tx1"/>
                </a:solidFill>
                <a:latin typeface="Times New Roman" pitchFamily="18" charset="0"/>
                <a:cs typeface="Times New Roman" pitchFamily="18" charset="0"/>
              </a:rPr>
              <a:t>"</a:t>
            </a:r>
            <a:r>
              <a:rPr lang="ru-RU" sz="1200" dirty="0" smtClean="0">
                <a:solidFill>
                  <a:schemeClr val="tx1"/>
                </a:solidFill>
                <a:latin typeface="Times New Roman" pitchFamily="18" charset="0"/>
                <a:cs typeface="Times New Roman" pitchFamily="18" charset="0"/>
              </a:rPr>
              <a:t>Лучшее поселение Белокалитвинского района» и на софинансирование расходных обязательств, возникающих при выполнении полномочий органов местного самоуправления по вопросам местного значения</a:t>
            </a:r>
          </a:p>
          <a:p>
            <a:pPr algn="ctr"/>
            <a:endParaRPr lang="ru-RU" sz="1200" dirty="0">
              <a:solidFill>
                <a:schemeClr val="tx1"/>
              </a:solidFill>
              <a:latin typeface="Times New Roman" pitchFamily="18" charset="0"/>
              <a:cs typeface="Times New Roman" pitchFamily="18" charset="0"/>
            </a:endParaRPr>
          </a:p>
        </p:txBody>
      </p:sp>
      <p:graphicFrame>
        <p:nvGraphicFramePr>
          <p:cNvPr id="9" name="Диаграмма 8"/>
          <p:cNvGraphicFramePr/>
          <p:nvPr/>
        </p:nvGraphicFramePr>
        <p:xfrm>
          <a:off x="214282" y="3357562"/>
          <a:ext cx="8715436" cy="32861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358214" y="214290"/>
            <a:ext cx="516650" cy="642942"/>
          </a:xfrm>
          <a:prstGeom prst="rect">
            <a:avLst/>
          </a:prstGeom>
        </p:spPr>
      </p:pic>
      <p:sp>
        <p:nvSpPr>
          <p:cNvPr id="2" name="Заголовок 1"/>
          <p:cNvSpPr>
            <a:spLocks noGrp="1"/>
          </p:cNvSpPr>
          <p:nvPr>
            <p:ph type="title"/>
          </p:nvPr>
        </p:nvSpPr>
        <p:spPr>
          <a:xfrm>
            <a:off x="457200" y="500042"/>
            <a:ext cx="8229600" cy="4429156"/>
          </a:xfrm>
        </p:spPr>
        <p:txBody>
          <a:bodyPr>
            <a:normAutofit/>
          </a:bodyPr>
          <a:lstStyle/>
          <a:p>
            <a:r>
              <a:rPr lang="ru-RU" dirty="0" smtClean="0"/>
              <a:t/>
            </a:r>
            <a:br>
              <a:rPr lang="ru-RU" dirty="0" smtClean="0"/>
            </a:br>
            <a:r>
              <a:rPr lang="ru-RU" dirty="0" smtClean="0"/>
              <a:t/>
            </a:r>
            <a:br>
              <a:rPr lang="ru-RU" dirty="0" smtClean="0"/>
            </a:br>
            <a:endParaRPr lang="ru-RU" dirty="0"/>
          </a:p>
        </p:txBody>
      </p:sp>
      <p:sp>
        <p:nvSpPr>
          <p:cNvPr id="3" name="Прямоугольник 2"/>
          <p:cNvSpPr/>
          <p:nvPr/>
        </p:nvSpPr>
        <p:spPr>
          <a:xfrm>
            <a:off x="1357290" y="142852"/>
            <a:ext cx="8358246"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11" name="Багетная рамка 10"/>
          <p:cNvSpPr/>
          <p:nvPr/>
        </p:nvSpPr>
        <p:spPr>
          <a:xfrm>
            <a:off x="214282" y="1142984"/>
            <a:ext cx="7858180" cy="1928826"/>
          </a:xfrm>
          <a:prstGeom prst="bevel">
            <a:avLst/>
          </a:prstGeom>
          <a:solidFill>
            <a:srgbClr val="0099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Основные цели бюджетной политики Белокалитвинского района</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Загнутый угол 20"/>
          <p:cNvSpPr/>
          <p:nvPr/>
        </p:nvSpPr>
        <p:spPr>
          <a:xfrm>
            <a:off x="142844" y="4500570"/>
            <a:ext cx="1428760" cy="2214578"/>
          </a:xfrm>
          <a:prstGeom prst="foldedCorner">
            <a:avLst/>
          </a:prstGeom>
          <a:solidFill>
            <a:srgbClr val="FFC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smtClean="0">
                <a:solidFill>
                  <a:schemeClr val="tx1"/>
                </a:solidFill>
                <a:effectLst>
                  <a:outerShdw blurRad="38100" dist="38100" dir="2700000" algn="tl">
                    <a:srgbClr val="000000">
                      <a:alpha val="43137"/>
                    </a:srgbClr>
                  </a:outerShdw>
                </a:effectLst>
                <a:latin typeface="Cambria" pitchFamily="18" charset="0"/>
              </a:rPr>
              <a:t>Обеспечение устойчивости и сбалансированности бюджета </a:t>
            </a:r>
            <a:r>
              <a:rPr lang="ru-RU" sz="1400" b="1" dirty="0" err="1" smtClean="0">
                <a:solidFill>
                  <a:schemeClr val="tx1"/>
                </a:solidFill>
                <a:effectLst>
                  <a:outerShdw blurRad="38100" dist="38100" dir="2700000" algn="tl">
                    <a:srgbClr val="000000">
                      <a:alpha val="43137"/>
                    </a:srgbClr>
                  </a:outerShdw>
                </a:effectLst>
                <a:latin typeface="Cambria" pitchFamily="18" charset="0"/>
              </a:rPr>
              <a:t>Белокалит-винского</a:t>
            </a:r>
            <a:r>
              <a:rPr lang="ru-RU" sz="1400" b="1" dirty="0" smtClean="0">
                <a:solidFill>
                  <a:schemeClr val="tx1"/>
                </a:solidFill>
                <a:effectLst>
                  <a:outerShdw blurRad="38100" dist="38100" dir="2700000" algn="tl">
                    <a:srgbClr val="000000">
                      <a:alpha val="43137"/>
                    </a:srgbClr>
                  </a:outerShdw>
                </a:effectLst>
                <a:latin typeface="Cambria" pitchFamily="18" charset="0"/>
              </a:rPr>
              <a:t> района</a:t>
            </a:r>
            <a:endParaRPr lang="ru-RU" sz="1400" b="1" dirty="0">
              <a:solidFill>
                <a:schemeClr val="tx1"/>
              </a:solidFill>
              <a:effectLst>
                <a:outerShdw blurRad="38100" dist="38100" dir="2700000" algn="tl">
                  <a:srgbClr val="000000">
                    <a:alpha val="43137"/>
                  </a:srgbClr>
                </a:outerShdw>
              </a:effectLst>
              <a:latin typeface="Cambria" pitchFamily="18" charset="0"/>
            </a:endParaRPr>
          </a:p>
        </p:txBody>
      </p:sp>
      <p:sp>
        <p:nvSpPr>
          <p:cNvPr id="22" name="Загнутый угол 21"/>
          <p:cNvSpPr/>
          <p:nvPr/>
        </p:nvSpPr>
        <p:spPr>
          <a:xfrm>
            <a:off x="1571604" y="4500570"/>
            <a:ext cx="1500198" cy="2214578"/>
          </a:xfrm>
          <a:prstGeom prst="foldedCorner">
            <a:avLst/>
          </a:prstGeom>
          <a:solidFill>
            <a:srgbClr val="00B0F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solidFill>
                  <a:schemeClr val="tx1"/>
                </a:solidFill>
                <a:effectLst>
                  <a:outerShdw blurRad="38100" dist="38100" dir="2700000" algn="tl">
                    <a:srgbClr val="000000">
                      <a:alpha val="43137"/>
                    </a:srgbClr>
                  </a:outerShdw>
                </a:effectLst>
                <a:latin typeface="Cambria" pitchFamily="18" charset="0"/>
              </a:rPr>
              <a:t>Выполнение принятых обязательств перед гражданами </a:t>
            </a:r>
            <a:endParaRPr lang="ru-RU" sz="1400" b="1" dirty="0">
              <a:solidFill>
                <a:schemeClr val="tx1"/>
              </a:solidFill>
              <a:effectLst>
                <a:outerShdw blurRad="38100" dist="38100" dir="2700000" algn="tl">
                  <a:srgbClr val="000000">
                    <a:alpha val="43137"/>
                  </a:srgbClr>
                </a:outerShdw>
              </a:effectLst>
              <a:latin typeface="Cambria" pitchFamily="18" charset="0"/>
            </a:endParaRPr>
          </a:p>
        </p:txBody>
      </p:sp>
      <p:sp>
        <p:nvSpPr>
          <p:cNvPr id="24" name="Загнутый угол 23"/>
          <p:cNvSpPr/>
          <p:nvPr/>
        </p:nvSpPr>
        <p:spPr>
          <a:xfrm>
            <a:off x="4714876" y="4500570"/>
            <a:ext cx="1785950" cy="2143140"/>
          </a:xfrm>
          <a:prstGeom prst="foldedCorner">
            <a:avLst/>
          </a:prstGeom>
          <a:solidFill>
            <a:srgbClr val="C00000"/>
          </a:solidFill>
          <a:ln>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Наращивание темпов роста собственных (налоговых и неналоговых) доходов</a:t>
            </a:r>
            <a:endPar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7" name="Прямая со стрелкой 16"/>
          <p:cNvCxnSpPr/>
          <p:nvPr/>
        </p:nvCxnSpPr>
        <p:spPr>
          <a:xfrm rot="5400000">
            <a:off x="4786314" y="3786190"/>
            <a:ext cx="1286678" cy="79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rot="5400000">
            <a:off x="1607323" y="3750471"/>
            <a:ext cx="1358116" cy="794"/>
          </a:xfrm>
          <a:prstGeom prst="straightConnector1">
            <a:avLst/>
          </a:prstGeom>
          <a:ln w="76200">
            <a:solidFill>
              <a:srgbClr val="0099FF"/>
            </a:solidFill>
            <a:tailEnd type="arrow"/>
          </a:ln>
        </p:spPr>
        <p:style>
          <a:lnRef idx="1">
            <a:schemeClr val="accent1"/>
          </a:lnRef>
          <a:fillRef idx="0">
            <a:schemeClr val="accent1"/>
          </a:fillRef>
          <a:effectRef idx="0">
            <a:schemeClr val="accent1"/>
          </a:effectRef>
          <a:fontRef idx="minor">
            <a:schemeClr val="tx1"/>
          </a:fontRef>
        </p:style>
      </p:cxnSp>
      <p:sp>
        <p:nvSpPr>
          <p:cNvPr id="34" name="Загнутый угол 33"/>
          <p:cNvSpPr/>
          <p:nvPr/>
        </p:nvSpPr>
        <p:spPr>
          <a:xfrm>
            <a:off x="3071802" y="4500570"/>
            <a:ext cx="1643074" cy="2214578"/>
          </a:xfrm>
          <a:prstGeom prst="foldedCorner">
            <a:avLst/>
          </a:prstGeom>
          <a:solidFill>
            <a:srgbClr val="FFFF00"/>
          </a:solidFill>
          <a:ln>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Инвестирование в человеческий капитал</a:t>
            </a:r>
            <a:endPar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9" name="Прямая со стрелкой 38"/>
          <p:cNvCxnSpPr/>
          <p:nvPr/>
        </p:nvCxnSpPr>
        <p:spPr>
          <a:xfrm rot="5400000">
            <a:off x="107522" y="3750074"/>
            <a:ext cx="1499404" cy="1588"/>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rot="16200000" flipH="1">
            <a:off x="3089662" y="3768330"/>
            <a:ext cx="1428760" cy="3572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77" name="Рисунок 76" descr="budget.png"/>
          <p:cNvPicPr>
            <a:picLocks noChangeAspect="1"/>
          </p:cNvPicPr>
          <p:nvPr/>
        </p:nvPicPr>
        <p:blipFill>
          <a:blip r:embed="rId3"/>
          <a:stretch>
            <a:fillRect/>
          </a:stretch>
        </p:blipFill>
        <p:spPr>
          <a:xfrm>
            <a:off x="428596" y="357166"/>
            <a:ext cx="2500330" cy="542925"/>
          </a:xfrm>
          <a:prstGeom prst="rect">
            <a:avLst/>
          </a:prstGeom>
        </p:spPr>
      </p:pic>
      <p:sp>
        <p:nvSpPr>
          <p:cNvPr id="95" name="Загнутый угол 94"/>
          <p:cNvSpPr/>
          <p:nvPr/>
        </p:nvSpPr>
        <p:spPr>
          <a:xfrm>
            <a:off x="6357950" y="4500570"/>
            <a:ext cx="1785950" cy="2143140"/>
          </a:xfrm>
          <a:prstGeom prst="foldedCorner">
            <a:avLst/>
          </a:prstGeom>
          <a:solidFill>
            <a:srgbClr val="0066FF"/>
          </a:solidFill>
          <a:ln>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Своевременное исполнение расходных обязательств, </a:t>
            </a:r>
            <a:r>
              <a:rPr lang="ru-RU" sz="14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недо-пущение</a:t>
            </a:r>
            <a:r>
              <a:rPr lang="ru-RU" sz="1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просроченной кредиторской задолженности</a:t>
            </a:r>
            <a:endParaRPr lang="ru-RU"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96" name="Прямая со стрелкой 95"/>
          <p:cNvCxnSpPr/>
          <p:nvPr/>
        </p:nvCxnSpPr>
        <p:spPr>
          <a:xfrm rot="5400000">
            <a:off x="6572264" y="3786190"/>
            <a:ext cx="1286678" cy="794"/>
          </a:xfrm>
          <a:prstGeom prst="straightConnector1">
            <a:avLst/>
          </a:prstGeom>
          <a:ln w="76200">
            <a:solidFill>
              <a:srgbClr val="0066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a:off x="571472" y="357166"/>
            <a:ext cx="8229600" cy="442915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1214414" y="285728"/>
            <a:ext cx="8358246" cy="261610"/>
          </a:xfrm>
          <a:prstGeom prst="rect">
            <a:avLst/>
          </a:prstGeom>
        </p:spPr>
        <p:txBody>
          <a:bodyPr wrap="square">
            <a:spAutoFit/>
          </a:bodyPr>
          <a:lstStyle/>
          <a:p>
            <a:r>
              <a:rPr lang="ru-RU" sz="1050" dirty="0" smtClean="0">
                <a:solidFill>
                  <a:schemeClr val="tx2">
                    <a:lumMod val="50000"/>
                  </a:schemeClr>
                </a:solidFill>
                <a:latin typeface="Arial Black" pitchFamily="34"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37" name="TextBox 36"/>
          <p:cNvSpPr txBox="1"/>
          <p:nvPr/>
        </p:nvSpPr>
        <p:spPr>
          <a:xfrm>
            <a:off x="0" y="642918"/>
            <a:ext cx="7643866" cy="369332"/>
          </a:xfrm>
          <a:prstGeom prst="rect">
            <a:avLst/>
          </a:prstGeom>
          <a:noFill/>
        </p:spPr>
        <p:txBody>
          <a:bodyPr wrap="square" rtlCol="0">
            <a:spAutoFit/>
          </a:bodyPr>
          <a:lstStyle/>
          <a:p>
            <a:pPr algn="r"/>
            <a:r>
              <a:rPr lang="ru-RU" b="1" u="sng" dirty="0" smtClean="0"/>
              <a:t> </a:t>
            </a:r>
            <a:endParaRPr lang="ru-RU" b="1" u="sng" dirty="0"/>
          </a:p>
        </p:txBody>
      </p:sp>
      <p:sp>
        <p:nvSpPr>
          <p:cNvPr id="6" name="TextBox 5"/>
          <p:cNvSpPr txBox="1"/>
          <p:nvPr/>
        </p:nvSpPr>
        <p:spPr>
          <a:xfrm>
            <a:off x="571472" y="857232"/>
            <a:ext cx="8001056" cy="923330"/>
          </a:xfrm>
          <a:prstGeom prst="rect">
            <a:avLst/>
          </a:prstGeom>
          <a:solidFill>
            <a:srgbClr val="FFC000"/>
          </a:solidFill>
        </p:spPr>
        <p:txBody>
          <a:bodyPr wrap="square" rtlCol="0">
            <a:spAutoFit/>
          </a:bodyPr>
          <a:lstStyle/>
          <a:p>
            <a:pPr algn="ctr"/>
            <a:r>
              <a:rPr lang="ru-RU" b="1" dirty="0" smtClean="0">
                <a:solidFill>
                  <a:schemeClr val="accent1">
                    <a:lumMod val="50000"/>
                  </a:schemeClr>
                </a:solidFill>
                <a:latin typeface="Cambria" pitchFamily="18" charset="0"/>
              </a:rPr>
              <a:t>Объемы межбюджетных трансфертов бюджетам поселений, </a:t>
            </a:r>
          </a:p>
          <a:p>
            <a:pPr algn="ctr"/>
            <a:r>
              <a:rPr lang="ru-RU" b="1" dirty="0" smtClean="0">
                <a:solidFill>
                  <a:schemeClr val="accent1">
                    <a:lumMod val="50000"/>
                  </a:schemeClr>
                </a:solidFill>
                <a:latin typeface="Cambria" pitchFamily="18" charset="0"/>
              </a:rPr>
              <a:t>входящих  в состав Белокалитвинского района</a:t>
            </a:r>
          </a:p>
          <a:p>
            <a:pPr algn="ctr"/>
            <a:r>
              <a:rPr lang="ru-RU" b="1" dirty="0" smtClean="0">
                <a:solidFill>
                  <a:schemeClr val="accent1">
                    <a:lumMod val="50000"/>
                  </a:schemeClr>
                </a:solidFill>
                <a:latin typeface="Cambria" pitchFamily="18" charset="0"/>
              </a:rPr>
              <a:t>на 2017 – 2019  годы</a:t>
            </a:r>
            <a:endParaRPr lang="ru-RU" b="1" dirty="0">
              <a:solidFill>
                <a:schemeClr val="accent1">
                  <a:lumMod val="50000"/>
                </a:schemeClr>
              </a:solidFill>
              <a:latin typeface="Cambria" pitchFamily="18" charset="0"/>
            </a:endParaRPr>
          </a:p>
        </p:txBody>
      </p:sp>
      <p:sp>
        <p:nvSpPr>
          <p:cNvPr id="9" name="Прямоугольник с одним вырезанным скругленным углом 8"/>
          <p:cNvSpPr/>
          <p:nvPr/>
        </p:nvSpPr>
        <p:spPr>
          <a:xfrm>
            <a:off x="500034" y="2000240"/>
            <a:ext cx="4714908" cy="4214842"/>
          </a:xfrm>
          <a:prstGeom prst="snip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Бюджетная политика в сфере межбюджетных отношений направлена на обеспечение содействия сбалансированности местных бюджетов, повышение роли выравнивающей составляющей межбюджетных трансфертов и эффективности использования бюджетных средств.</a:t>
            </a:r>
          </a:p>
          <a:p>
            <a:pPr algn="ctr"/>
            <a:r>
              <a:rPr lang="ru-RU" sz="1400" b="1" dirty="0" smtClean="0">
                <a:solidFill>
                  <a:schemeClr val="tx1"/>
                </a:solidFill>
                <a:latin typeface="Times New Roman" pitchFamily="18" charset="0"/>
                <a:cs typeface="Times New Roman" pitchFamily="18" charset="0"/>
              </a:rPr>
              <a:t>Оказание финансовой помощи бюджетам поселений остается одним из приоритетов бюджетных расходов местного бюджета.</a:t>
            </a:r>
          </a:p>
          <a:p>
            <a:pPr algn="ctr"/>
            <a:r>
              <a:rPr lang="ru-RU" sz="1400" b="1" dirty="0" smtClean="0">
                <a:solidFill>
                  <a:schemeClr val="tx1"/>
                </a:solidFill>
                <a:latin typeface="Times New Roman" pitchFamily="18" charset="0"/>
                <a:cs typeface="Times New Roman" pitchFamily="18" charset="0"/>
              </a:rPr>
              <a:t>В связи с принятием Областного закона № 486-ЗС от 28.12.2015 с 1 января 2017 года часть расходных полномочий сельских поселений перераспределяется на уровень муниципальных районов. </a:t>
            </a:r>
          </a:p>
          <a:p>
            <a:pPr algn="ctr"/>
            <a:endParaRPr lang="ru-RU" sz="1400" b="1" dirty="0">
              <a:solidFill>
                <a:schemeClr val="tx1"/>
              </a:solidFill>
              <a:latin typeface="Times New Roman" pitchFamily="18" charset="0"/>
              <a:cs typeface="Times New Roman" pitchFamily="18" charset="0"/>
            </a:endParaRPr>
          </a:p>
        </p:txBody>
      </p:sp>
      <p:pic>
        <p:nvPicPr>
          <p:cNvPr id="11" name="Рисунок 10" descr="i (25).jpg"/>
          <p:cNvPicPr>
            <a:picLocks noChangeAspect="1"/>
          </p:cNvPicPr>
          <p:nvPr/>
        </p:nvPicPr>
        <p:blipFill>
          <a:blip r:embed="rId3"/>
          <a:stretch>
            <a:fillRect/>
          </a:stretch>
        </p:blipFill>
        <p:spPr>
          <a:xfrm>
            <a:off x="5429256" y="2786058"/>
            <a:ext cx="3522347" cy="2476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a:off x="571472" y="357166"/>
            <a:ext cx="8229600" cy="442915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1214414" y="285728"/>
            <a:ext cx="8358246" cy="261610"/>
          </a:xfrm>
          <a:prstGeom prst="rect">
            <a:avLst/>
          </a:prstGeom>
        </p:spPr>
        <p:txBody>
          <a:bodyPr wrap="square">
            <a:spAutoFit/>
          </a:bodyPr>
          <a:lstStyle/>
          <a:p>
            <a:r>
              <a:rPr lang="ru-RU" sz="1050" dirty="0" smtClean="0">
                <a:solidFill>
                  <a:schemeClr val="tx2">
                    <a:lumMod val="50000"/>
                  </a:schemeClr>
                </a:solidFill>
                <a:latin typeface="Arial Black" pitchFamily="34"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37" name="TextBox 36"/>
          <p:cNvSpPr txBox="1"/>
          <p:nvPr/>
        </p:nvSpPr>
        <p:spPr>
          <a:xfrm>
            <a:off x="0" y="642918"/>
            <a:ext cx="7643866" cy="369332"/>
          </a:xfrm>
          <a:prstGeom prst="rect">
            <a:avLst/>
          </a:prstGeom>
          <a:noFill/>
        </p:spPr>
        <p:txBody>
          <a:bodyPr wrap="square" rtlCol="0">
            <a:spAutoFit/>
          </a:bodyPr>
          <a:lstStyle/>
          <a:p>
            <a:pPr algn="r"/>
            <a:r>
              <a:rPr lang="ru-RU" b="1" u="sng" dirty="0" smtClean="0"/>
              <a:t> </a:t>
            </a:r>
            <a:endParaRPr lang="ru-RU" b="1" u="sng" dirty="0"/>
          </a:p>
        </p:txBody>
      </p:sp>
      <p:sp>
        <p:nvSpPr>
          <p:cNvPr id="10" name="Прямоугольник с двумя вырезанными противолежащими углами 9"/>
          <p:cNvSpPr/>
          <p:nvPr/>
        </p:nvSpPr>
        <p:spPr>
          <a:xfrm>
            <a:off x="714348" y="857232"/>
            <a:ext cx="7286676" cy="714380"/>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tx1"/>
              </a:solidFill>
              <a:latin typeface="Times New Roman" pitchFamily="18" charset="0"/>
              <a:cs typeface="Times New Roman" pitchFamily="18" charset="0"/>
            </a:endParaRPr>
          </a:p>
          <a:p>
            <a:pPr algn="ctr"/>
            <a:r>
              <a:rPr lang="ru-RU" b="1" dirty="0" smtClean="0">
                <a:solidFill>
                  <a:schemeClr val="tx1"/>
                </a:solidFill>
                <a:latin typeface="Times New Roman" pitchFamily="18" charset="0"/>
                <a:cs typeface="Times New Roman" pitchFamily="18" charset="0"/>
              </a:rPr>
              <a:t>Дотации на выравнивание бюджетной обеспеченности  муниципальных образований </a:t>
            </a:r>
            <a:endParaRPr lang="ru-RU" dirty="0" smtClean="0">
              <a:solidFill>
                <a:schemeClr val="tx1"/>
              </a:solidFill>
              <a:latin typeface="Times New Roman" pitchFamily="18" charset="0"/>
              <a:cs typeface="Times New Roman" pitchFamily="18" charset="0"/>
            </a:endParaRPr>
          </a:p>
          <a:p>
            <a:pPr algn="ctr"/>
            <a:endParaRPr lang="ru-RU" dirty="0">
              <a:solidFill>
                <a:schemeClr val="tx1"/>
              </a:solidFill>
              <a:latin typeface="Times New Roman" pitchFamily="18" charset="0"/>
              <a:cs typeface="Times New Roman" pitchFamily="18" charset="0"/>
            </a:endParaRPr>
          </a:p>
        </p:txBody>
      </p:sp>
      <p:sp>
        <p:nvSpPr>
          <p:cNvPr id="12" name="Прямоугольник с одним скругленным углом 11"/>
          <p:cNvSpPr/>
          <p:nvPr/>
        </p:nvSpPr>
        <p:spPr>
          <a:xfrm>
            <a:off x="714348" y="1714488"/>
            <a:ext cx="7429552" cy="4786346"/>
          </a:xfrm>
          <a:prstGeom prst="round1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itchFamily="18" charset="0"/>
                <a:cs typeface="Times New Roman" pitchFamily="18" charset="0"/>
              </a:rPr>
              <a:t>Выравнивание бюджетной обеспеченности поселений</a:t>
            </a:r>
          </a:p>
          <a:p>
            <a:pPr algn="ctr"/>
            <a:r>
              <a:rPr lang="ru-RU" sz="1600" b="1"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является полномочием субъектов  Российской Федерации в соответствии </a:t>
            </a:r>
          </a:p>
          <a:p>
            <a:pPr algn="ctr"/>
            <a:r>
              <a:rPr lang="ru-RU" sz="1600" dirty="0" smtClean="0">
                <a:solidFill>
                  <a:schemeClr val="tx1"/>
                </a:solidFill>
                <a:latin typeface="Times New Roman" pitchFamily="18" charset="0"/>
                <a:cs typeface="Times New Roman" pitchFamily="18" charset="0"/>
              </a:rPr>
              <a:t>с положениями ст. 26.3 Федерального закона </a:t>
            </a:r>
          </a:p>
          <a:p>
            <a:pPr algn="ctr"/>
            <a:r>
              <a:rPr lang="ru-RU" sz="1600" dirty="0" smtClean="0">
                <a:solidFill>
                  <a:schemeClr val="tx1"/>
                </a:solidFill>
                <a:latin typeface="Times New Roman" pitchFamily="18" charset="0"/>
                <a:cs typeface="Times New Roman" pitchFamily="18" charset="0"/>
              </a:rPr>
              <a:t>от  6 октября 1999 № 184-ФЗ, </a:t>
            </a:r>
          </a:p>
          <a:p>
            <a:pPr algn="ctr"/>
            <a:r>
              <a:rPr lang="ru-RU" sz="1600" dirty="0" smtClean="0">
                <a:solidFill>
                  <a:schemeClr val="tx1"/>
                </a:solidFill>
                <a:latin typeface="Times New Roman" pitchFamily="18" charset="0"/>
                <a:cs typeface="Times New Roman" pitchFamily="18" charset="0"/>
              </a:rPr>
              <a:t>а также  полномочием муниципальных районов применительно к бюджетам поселений в соответствии с положениями ст.15 Федерального закона </a:t>
            </a:r>
          </a:p>
          <a:p>
            <a:pPr algn="ctr"/>
            <a:r>
              <a:rPr lang="ru-RU" sz="1600" dirty="0" smtClean="0">
                <a:solidFill>
                  <a:schemeClr val="tx1"/>
                </a:solidFill>
                <a:latin typeface="Times New Roman" pitchFamily="18" charset="0"/>
                <a:cs typeface="Times New Roman" pitchFamily="18" charset="0"/>
              </a:rPr>
              <a:t>от 6 октября 2003 № 131-ФЗ. </a:t>
            </a:r>
          </a:p>
          <a:p>
            <a:pPr algn="ctr"/>
            <a:r>
              <a:rPr lang="ru-RU" sz="1600" dirty="0" smtClean="0">
                <a:solidFill>
                  <a:schemeClr val="tx1"/>
                </a:solidFill>
                <a:latin typeface="Times New Roman" pitchFamily="18" charset="0"/>
                <a:cs typeface="Times New Roman" pitchFamily="18" charset="0"/>
              </a:rPr>
              <a:t>Порядок выравнивания бюджетной обеспеченности определяется </a:t>
            </a:r>
          </a:p>
          <a:p>
            <a:pPr algn="ctr"/>
            <a:r>
              <a:rPr lang="ru-RU" sz="1600" dirty="0" smtClean="0">
                <a:solidFill>
                  <a:schemeClr val="tx1"/>
                </a:solidFill>
                <a:latin typeface="Times New Roman" pitchFamily="18" charset="0"/>
                <a:cs typeface="Times New Roman" pitchFamily="18" charset="0"/>
              </a:rPr>
              <a:t>положениями ст.137 и 138  Бюджетного кодекса Российской Федерации.</a:t>
            </a:r>
          </a:p>
          <a:p>
            <a:pPr algn="ctr"/>
            <a:r>
              <a:rPr lang="ru-RU" sz="1600" dirty="0" smtClean="0">
                <a:solidFill>
                  <a:schemeClr val="tx1"/>
                </a:solidFill>
                <a:latin typeface="Times New Roman" pitchFamily="18" charset="0"/>
                <a:cs typeface="Times New Roman" pitchFamily="18" charset="0"/>
              </a:rPr>
              <a:t>Система выравнивания  бюджетной обеспеченности направлена на  сглаживание различий бюджетной обеспеченности муниципальных образований одного типа, стабильности межбюджетных отношений, обеспечение равных возможностей  муниципалитетов по реализации полномочий органов местного самоуправления по предоставлению муниципальных услуг, что обеспечивается, в том числе предоставлением дотаций на выравнивание бюджетной обеспеченности. </a:t>
            </a:r>
          </a:p>
          <a:p>
            <a:pPr algn="ctr"/>
            <a:r>
              <a:rPr lang="ru-RU" sz="1600" b="1" dirty="0" smtClean="0">
                <a:solidFill>
                  <a:schemeClr val="tx1"/>
                </a:solidFill>
                <a:latin typeface="Times New Roman" pitchFamily="18" charset="0"/>
                <a:cs typeface="Times New Roman" pitchFamily="18" charset="0"/>
              </a:rPr>
              <a:t>С 1 января 2017 года полномочие субъекта по выравниванию бюджетной обеспеченности поселений не передается на уровень района</a:t>
            </a:r>
            <a:r>
              <a:rPr lang="ru-RU" sz="1600" dirty="0" smtClean="0">
                <a:solidFill>
                  <a:schemeClr val="tx1"/>
                </a:solidFill>
                <a:latin typeface="Times New Roman" pitchFamily="18" charset="0"/>
                <a:cs typeface="Times New Roman" pitchFamily="18" charset="0"/>
              </a:rPr>
              <a:t>.</a:t>
            </a:r>
          </a:p>
          <a:p>
            <a:pPr algn="ctr"/>
            <a:endParaRPr lang="ru-RU" sz="1600" dirty="0">
              <a:solidFill>
                <a:schemeClr val="tx1"/>
              </a:solidFill>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501090" y="142852"/>
            <a:ext cx="442654" cy="550859"/>
          </a:xfrm>
          <a:prstGeom prst="rect">
            <a:avLst/>
          </a:prstGeom>
        </p:spPr>
      </p:pic>
      <p:sp>
        <p:nvSpPr>
          <p:cNvPr id="2" name="Заголовок 1"/>
          <p:cNvSpPr>
            <a:spLocks noGrp="1"/>
          </p:cNvSpPr>
          <p:nvPr>
            <p:ph type="title"/>
          </p:nvPr>
        </p:nvSpPr>
        <p:spPr>
          <a:xfrm>
            <a:off x="571472" y="357166"/>
            <a:ext cx="8229600" cy="442915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357158" y="214290"/>
            <a:ext cx="8358246" cy="261610"/>
          </a:xfrm>
          <a:prstGeom prst="rect">
            <a:avLst/>
          </a:prstGeom>
        </p:spPr>
        <p:txBody>
          <a:bodyPr wrap="square">
            <a:spAutoFit/>
          </a:bodyPr>
          <a:lstStyle/>
          <a:p>
            <a:r>
              <a:rPr lang="ru-RU" sz="1050" dirty="0" smtClean="0">
                <a:solidFill>
                  <a:schemeClr val="tx2">
                    <a:lumMod val="50000"/>
                  </a:schemeClr>
                </a:solidFill>
                <a:latin typeface="Arial Black" pitchFamily="34"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37" name="TextBox 36"/>
          <p:cNvSpPr txBox="1"/>
          <p:nvPr/>
        </p:nvSpPr>
        <p:spPr>
          <a:xfrm>
            <a:off x="0" y="642918"/>
            <a:ext cx="7643866" cy="369332"/>
          </a:xfrm>
          <a:prstGeom prst="rect">
            <a:avLst/>
          </a:prstGeom>
          <a:noFill/>
        </p:spPr>
        <p:txBody>
          <a:bodyPr wrap="square" rtlCol="0">
            <a:spAutoFit/>
          </a:bodyPr>
          <a:lstStyle/>
          <a:p>
            <a:pPr algn="r"/>
            <a:r>
              <a:rPr lang="ru-RU" b="1" u="sng" dirty="0" smtClean="0"/>
              <a:t> </a:t>
            </a:r>
            <a:endParaRPr lang="ru-RU" b="1" u="sng" dirty="0"/>
          </a:p>
        </p:txBody>
      </p:sp>
      <p:sp>
        <p:nvSpPr>
          <p:cNvPr id="10" name="Прямоугольник с двумя вырезанными противолежащими углами 9"/>
          <p:cNvSpPr/>
          <p:nvPr/>
        </p:nvSpPr>
        <p:spPr>
          <a:xfrm>
            <a:off x="500034" y="642918"/>
            <a:ext cx="7500990" cy="71438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Источники финансирования дефицита бюджета Белокалитвинского района</a:t>
            </a:r>
            <a:endParaRPr lang="ru-RU" dirty="0">
              <a:latin typeface="Times New Roman" pitchFamily="18" charset="0"/>
              <a:cs typeface="Times New Roman" pitchFamily="18" charset="0"/>
            </a:endParaRPr>
          </a:p>
        </p:txBody>
      </p:sp>
      <p:pic>
        <p:nvPicPr>
          <p:cNvPr id="9" name="Рисунок 8" descr="i (28).jpg"/>
          <p:cNvPicPr>
            <a:picLocks noChangeAspect="1"/>
          </p:cNvPicPr>
          <p:nvPr/>
        </p:nvPicPr>
        <p:blipFill>
          <a:blip r:embed="rId3"/>
          <a:stretch>
            <a:fillRect/>
          </a:stretch>
        </p:blipFill>
        <p:spPr>
          <a:xfrm>
            <a:off x="428596" y="1714488"/>
            <a:ext cx="7908878" cy="4714908"/>
          </a:xfrm>
          <a:prstGeom prst="rect">
            <a:avLst/>
          </a:prstGeom>
        </p:spPr>
      </p:pic>
      <p:sp>
        <p:nvSpPr>
          <p:cNvPr id="12" name="Прямоугольник с одним скругленным углом 11"/>
          <p:cNvSpPr/>
          <p:nvPr/>
        </p:nvSpPr>
        <p:spPr>
          <a:xfrm>
            <a:off x="642910" y="3786190"/>
            <a:ext cx="7429552" cy="92869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На период 2017-2019 годов запланирован </a:t>
            </a:r>
            <a:r>
              <a:rPr lang="ru-RU" sz="2000" b="1" dirty="0" smtClean="0">
                <a:latin typeface="Times New Roman" pitchFamily="18" charset="0"/>
                <a:cs typeface="Times New Roman" pitchFamily="18" charset="0"/>
              </a:rPr>
              <a:t>бездефицитный бюджет</a:t>
            </a:r>
            <a:r>
              <a:rPr lang="ru-RU" sz="2000" dirty="0" smtClean="0">
                <a:latin typeface="Times New Roman" pitchFamily="18" charset="0"/>
                <a:cs typeface="Times New Roman" pitchFamily="18" charset="0"/>
              </a:rPr>
              <a:t>.</a:t>
            </a:r>
          </a:p>
          <a:p>
            <a:pPr algn="ctr"/>
            <a:endParaRPr lang="ru-RU" sz="2000"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ертикальный свиток 7"/>
          <p:cNvSpPr/>
          <p:nvPr/>
        </p:nvSpPr>
        <p:spPr>
          <a:xfrm>
            <a:off x="0" y="571480"/>
            <a:ext cx="8429652" cy="6143668"/>
          </a:xfrm>
          <a:prstGeom prst="verticalScroll">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3200" b="1" dirty="0" smtClean="0">
              <a:solidFill>
                <a:schemeClr val="tx1"/>
              </a:solidFill>
              <a:latin typeface="Segoe Script" pitchFamily="34" charset="0"/>
              <a:cs typeface="Times New Roman" pitchFamily="18" charset="0"/>
            </a:endParaRPr>
          </a:p>
          <a:p>
            <a:pPr algn="ctr"/>
            <a:endParaRPr lang="ru-RU" sz="3200" b="1" dirty="0" smtClean="0">
              <a:solidFill>
                <a:schemeClr val="tx1"/>
              </a:solidFill>
              <a:latin typeface="Segoe Script" pitchFamily="34" charset="0"/>
              <a:cs typeface="Times New Roman" pitchFamily="18" charset="0"/>
            </a:endParaRPr>
          </a:p>
          <a:p>
            <a:pPr algn="ctr"/>
            <a:r>
              <a:rPr lang="ru-RU" sz="3200" b="1" dirty="0" smtClean="0">
                <a:solidFill>
                  <a:schemeClr val="bg1"/>
                </a:solidFill>
                <a:latin typeface="Comic Sans MS" pitchFamily="66" charset="0"/>
                <a:cs typeface="Times New Roman" pitchFamily="18" charset="0"/>
              </a:rPr>
              <a:t>Бюджет Белокалитвинского района на 2017 год </a:t>
            </a:r>
            <a:endParaRPr lang="ru-RU" sz="3200" dirty="0" smtClean="0">
              <a:solidFill>
                <a:schemeClr val="bg1"/>
              </a:solidFill>
              <a:latin typeface="Comic Sans MS" pitchFamily="66" charset="0"/>
              <a:cs typeface="Times New Roman" pitchFamily="18" charset="0"/>
            </a:endParaRPr>
          </a:p>
          <a:p>
            <a:pPr algn="ctr"/>
            <a:r>
              <a:rPr lang="ru-RU" sz="3200" b="1" dirty="0" smtClean="0">
                <a:solidFill>
                  <a:schemeClr val="bg1"/>
                </a:solidFill>
                <a:latin typeface="Comic Sans MS" pitchFamily="66" charset="0"/>
                <a:cs typeface="Times New Roman" pitchFamily="18" charset="0"/>
              </a:rPr>
              <a:t>и на плановый период 2018</a:t>
            </a:r>
          </a:p>
          <a:p>
            <a:pPr algn="ctr"/>
            <a:r>
              <a:rPr lang="ru-RU" sz="3200" b="1" dirty="0" smtClean="0">
                <a:solidFill>
                  <a:schemeClr val="bg1"/>
                </a:solidFill>
                <a:latin typeface="Comic Sans MS" pitchFamily="66" charset="0"/>
                <a:cs typeface="Times New Roman" pitchFamily="18" charset="0"/>
              </a:rPr>
              <a:t> и 2019 годов</a:t>
            </a:r>
          </a:p>
          <a:p>
            <a:pPr algn="ctr"/>
            <a:r>
              <a:rPr lang="ru-RU" sz="3200" b="1" dirty="0" smtClean="0">
                <a:solidFill>
                  <a:schemeClr val="bg1"/>
                </a:solidFill>
                <a:latin typeface="Comic Sans MS" pitchFamily="66" charset="0"/>
                <a:cs typeface="Times New Roman" pitchFamily="18" charset="0"/>
              </a:rPr>
              <a:t> утвержден решением Собрания депутатов </a:t>
            </a:r>
          </a:p>
          <a:p>
            <a:pPr algn="ctr"/>
            <a:r>
              <a:rPr lang="ru-RU" sz="3200" b="1" dirty="0" smtClean="0">
                <a:solidFill>
                  <a:schemeClr val="bg1"/>
                </a:solidFill>
                <a:latin typeface="Comic Sans MS" pitchFamily="66" charset="0"/>
                <a:cs typeface="Times New Roman" pitchFamily="18" charset="0"/>
              </a:rPr>
              <a:t>№ 111 от 28.12.2016 </a:t>
            </a:r>
            <a:endParaRPr lang="ru-RU" sz="3200" dirty="0" smtClean="0">
              <a:solidFill>
                <a:schemeClr val="bg1"/>
              </a:solidFill>
              <a:latin typeface="Comic Sans MS" pitchFamily="66" charset="0"/>
              <a:cs typeface="Times New Roman" pitchFamily="18" charset="0"/>
            </a:endParaRPr>
          </a:p>
        </p:txBody>
      </p:sp>
      <p:sp>
        <p:nvSpPr>
          <p:cNvPr id="2" name="Заголовок 1"/>
          <p:cNvSpPr>
            <a:spLocks noGrp="1"/>
          </p:cNvSpPr>
          <p:nvPr>
            <p:ph type="title"/>
          </p:nvPr>
        </p:nvSpPr>
        <p:spPr>
          <a:xfrm>
            <a:off x="571472" y="357166"/>
            <a:ext cx="1500198" cy="857256"/>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Прямоугольник 2"/>
          <p:cNvSpPr/>
          <p:nvPr/>
        </p:nvSpPr>
        <p:spPr>
          <a:xfrm>
            <a:off x="428596" y="285728"/>
            <a:ext cx="8358246" cy="261610"/>
          </a:xfrm>
          <a:prstGeom prst="rect">
            <a:avLst/>
          </a:prstGeom>
        </p:spPr>
        <p:txBody>
          <a:bodyPr wrap="square">
            <a:spAutoFit/>
          </a:bodyPr>
          <a:lstStyle/>
          <a:p>
            <a:r>
              <a:rPr lang="ru-RU" sz="1050" dirty="0" smtClean="0">
                <a:solidFill>
                  <a:schemeClr val="tx2">
                    <a:lumMod val="50000"/>
                  </a:schemeClr>
                </a:solidFill>
                <a:latin typeface="Arial Black" pitchFamily="34"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37" name="TextBox 36"/>
          <p:cNvSpPr txBox="1"/>
          <p:nvPr/>
        </p:nvSpPr>
        <p:spPr>
          <a:xfrm>
            <a:off x="0" y="642918"/>
            <a:ext cx="7643866" cy="369332"/>
          </a:xfrm>
          <a:prstGeom prst="rect">
            <a:avLst/>
          </a:prstGeom>
          <a:noFill/>
        </p:spPr>
        <p:txBody>
          <a:bodyPr wrap="square" rtlCol="0">
            <a:spAutoFit/>
          </a:bodyPr>
          <a:lstStyle/>
          <a:p>
            <a:pPr algn="r"/>
            <a:r>
              <a:rPr lang="ru-RU" b="1" u="sng" dirty="0" smtClean="0"/>
              <a:t> </a:t>
            </a:r>
            <a:endParaRPr lang="ru-RU" b="1" u="sng" dirty="0"/>
          </a:p>
        </p:txBody>
      </p:sp>
      <p:pic>
        <p:nvPicPr>
          <p:cNvPr id="10" name="Рисунок 9" descr="3301.png"/>
          <p:cNvPicPr>
            <a:picLocks noChangeAspect="1"/>
          </p:cNvPicPr>
          <p:nvPr/>
        </p:nvPicPr>
        <p:blipFill>
          <a:blip r:embed="rId2" cstate="print"/>
          <a:stretch>
            <a:fillRect/>
          </a:stretch>
        </p:blipFill>
        <p:spPr>
          <a:xfrm>
            <a:off x="4071934" y="1428736"/>
            <a:ext cx="642942" cy="857256"/>
          </a:xfrm>
          <a:prstGeom prst="rect">
            <a:avLst/>
          </a:prstGeom>
        </p:spPr>
      </p:pic>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descr="i (8).jpg"/>
          <p:cNvPicPr>
            <a:picLocks noChangeAspect="1"/>
          </p:cNvPicPr>
          <p:nvPr/>
        </p:nvPicPr>
        <p:blipFill>
          <a:blip r:embed="rId2"/>
          <a:stretch>
            <a:fillRect/>
          </a:stretch>
        </p:blipFill>
        <p:spPr>
          <a:xfrm>
            <a:off x="4071934" y="5072074"/>
            <a:ext cx="1825482" cy="1785926"/>
          </a:xfrm>
          <a:prstGeom prst="rect">
            <a:avLst/>
          </a:prstGeom>
        </p:spPr>
      </p:pic>
      <p:pic>
        <p:nvPicPr>
          <p:cNvPr id="9" name="Рисунок 8" descr="ЛОГОТИП сельское2.jpg"/>
          <p:cNvPicPr>
            <a:picLocks noChangeAspect="1"/>
          </p:cNvPicPr>
          <p:nvPr/>
        </p:nvPicPr>
        <p:blipFill>
          <a:blip r:embed="rId3"/>
          <a:stretch>
            <a:fillRect/>
          </a:stretch>
        </p:blipFill>
        <p:spPr>
          <a:xfrm>
            <a:off x="0" y="3571876"/>
            <a:ext cx="1704972" cy="1704972"/>
          </a:xfrm>
          <a:prstGeom prst="rect">
            <a:avLst/>
          </a:prstGeom>
        </p:spPr>
      </p:pic>
      <p:pic>
        <p:nvPicPr>
          <p:cNvPr id="4" name="Рисунок 3" descr="3301.png"/>
          <p:cNvPicPr>
            <a:picLocks noChangeAspect="1"/>
          </p:cNvPicPr>
          <p:nvPr/>
        </p:nvPicPr>
        <p:blipFill>
          <a:blip r:embed="rId4" cstate="print"/>
          <a:stretch>
            <a:fillRect/>
          </a:stretch>
        </p:blipFill>
        <p:spPr>
          <a:xfrm>
            <a:off x="8358214" y="214290"/>
            <a:ext cx="516650" cy="642942"/>
          </a:xfrm>
          <a:prstGeom prst="rect">
            <a:avLst/>
          </a:prstGeom>
        </p:spPr>
      </p:pic>
      <p:sp>
        <p:nvSpPr>
          <p:cNvPr id="2" name="Заголовок 1"/>
          <p:cNvSpPr>
            <a:spLocks noGrp="1"/>
          </p:cNvSpPr>
          <p:nvPr>
            <p:ph type="title"/>
          </p:nvPr>
        </p:nvSpPr>
        <p:spPr>
          <a:xfrm>
            <a:off x="0" y="1142984"/>
            <a:ext cx="8229600" cy="442915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1500166" y="0"/>
            <a:ext cx="8358246"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8" name="Горизонтальный свиток 7"/>
          <p:cNvSpPr/>
          <p:nvPr/>
        </p:nvSpPr>
        <p:spPr>
          <a:xfrm>
            <a:off x="0" y="642918"/>
            <a:ext cx="8143900" cy="3214710"/>
          </a:xfrm>
          <a:prstGeom prst="horizontalScroll">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dirty="0" smtClean="0">
                <a:solidFill>
                  <a:schemeClr val="bg1"/>
                </a:solidFill>
                <a:latin typeface="Times New Roman" pitchFamily="18" charset="0"/>
                <a:cs typeface="Times New Roman" pitchFamily="18" charset="0"/>
              </a:rPr>
              <a:t>Эффективное управление расходами бюджета Белокалитвинского района будет обеспечиваться посредством реализации муниципальных программ, </a:t>
            </a:r>
          </a:p>
          <a:p>
            <a:pPr algn="ctr"/>
            <a:r>
              <a:rPr lang="ru-RU" sz="2000" dirty="0" smtClean="0">
                <a:solidFill>
                  <a:schemeClr val="bg1"/>
                </a:solidFill>
                <a:latin typeface="Times New Roman" pitchFamily="18" charset="0"/>
                <a:cs typeface="Times New Roman" pitchFamily="18" charset="0"/>
              </a:rPr>
              <a:t>направленных на поступательное развитие социальной сферы, коммунальной и транспортной инфраструктуры, обеспечение жильем отдельных категорий граждан, поддержку агропромышленного комплекса и другие направления </a:t>
            </a:r>
            <a:endParaRPr lang="ru-RU" sz="2000" dirty="0">
              <a:solidFill>
                <a:schemeClr val="bg1"/>
              </a:solidFill>
              <a:latin typeface="Times New Roman" pitchFamily="18" charset="0"/>
              <a:cs typeface="Times New Roman" pitchFamily="18" charset="0"/>
            </a:endParaRPr>
          </a:p>
        </p:txBody>
      </p:sp>
      <p:pic>
        <p:nvPicPr>
          <p:cNvPr id="10" name="Рисунок 9" descr="i (3).jpg"/>
          <p:cNvPicPr>
            <a:picLocks noChangeAspect="1"/>
          </p:cNvPicPr>
          <p:nvPr/>
        </p:nvPicPr>
        <p:blipFill>
          <a:blip r:embed="rId5"/>
          <a:stretch>
            <a:fillRect/>
          </a:stretch>
        </p:blipFill>
        <p:spPr>
          <a:xfrm>
            <a:off x="3143240" y="3857628"/>
            <a:ext cx="1694576" cy="1428760"/>
          </a:xfrm>
          <a:prstGeom prst="rect">
            <a:avLst/>
          </a:prstGeom>
        </p:spPr>
      </p:pic>
      <p:pic>
        <p:nvPicPr>
          <p:cNvPr id="11" name="Рисунок 10" descr="i (4).jpg"/>
          <p:cNvPicPr>
            <a:picLocks noChangeAspect="1"/>
          </p:cNvPicPr>
          <p:nvPr/>
        </p:nvPicPr>
        <p:blipFill>
          <a:blip r:embed="rId6"/>
          <a:stretch>
            <a:fillRect/>
          </a:stretch>
        </p:blipFill>
        <p:spPr>
          <a:xfrm>
            <a:off x="6572264" y="3714752"/>
            <a:ext cx="1333495" cy="1363038"/>
          </a:xfrm>
          <a:prstGeom prst="rect">
            <a:avLst/>
          </a:prstGeom>
        </p:spPr>
      </p:pic>
      <p:pic>
        <p:nvPicPr>
          <p:cNvPr id="13" name="Рисунок 12" descr="delivery-truck-512.png"/>
          <p:cNvPicPr>
            <a:picLocks noChangeAspect="1"/>
          </p:cNvPicPr>
          <p:nvPr/>
        </p:nvPicPr>
        <p:blipFill>
          <a:blip r:embed="rId7"/>
          <a:stretch>
            <a:fillRect/>
          </a:stretch>
        </p:blipFill>
        <p:spPr>
          <a:xfrm>
            <a:off x="428596" y="5357826"/>
            <a:ext cx="1357298" cy="1357298"/>
          </a:xfrm>
          <a:prstGeom prst="rect">
            <a:avLst/>
          </a:prstGeom>
        </p:spPr>
      </p:pic>
      <p:pic>
        <p:nvPicPr>
          <p:cNvPr id="15" name="Рисунок 14" descr="i (5).jpg"/>
          <p:cNvPicPr>
            <a:picLocks noChangeAspect="1"/>
          </p:cNvPicPr>
          <p:nvPr/>
        </p:nvPicPr>
        <p:blipFill>
          <a:blip r:embed="rId8"/>
          <a:stretch>
            <a:fillRect/>
          </a:stretch>
        </p:blipFill>
        <p:spPr>
          <a:xfrm>
            <a:off x="5000628" y="3857628"/>
            <a:ext cx="1428760" cy="1428760"/>
          </a:xfrm>
          <a:prstGeom prst="rect">
            <a:avLst/>
          </a:prstGeom>
        </p:spPr>
      </p:pic>
      <p:pic>
        <p:nvPicPr>
          <p:cNvPr id="17" name="Рисунок 16" descr="089_38.jpg"/>
          <p:cNvPicPr>
            <a:picLocks noChangeAspect="1"/>
          </p:cNvPicPr>
          <p:nvPr/>
        </p:nvPicPr>
        <p:blipFill>
          <a:blip r:embed="rId9" cstate="print"/>
          <a:stretch>
            <a:fillRect/>
          </a:stretch>
        </p:blipFill>
        <p:spPr>
          <a:xfrm>
            <a:off x="2357422" y="5286388"/>
            <a:ext cx="1375853" cy="1347774"/>
          </a:xfrm>
          <a:prstGeom prst="rect">
            <a:avLst/>
          </a:prstGeom>
        </p:spPr>
      </p:pic>
      <p:pic>
        <p:nvPicPr>
          <p:cNvPr id="19" name="Рисунок 18" descr="i (6).jpg"/>
          <p:cNvPicPr>
            <a:picLocks noChangeAspect="1"/>
          </p:cNvPicPr>
          <p:nvPr/>
        </p:nvPicPr>
        <p:blipFill>
          <a:blip r:embed="rId10"/>
          <a:stretch>
            <a:fillRect/>
          </a:stretch>
        </p:blipFill>
        <p:spPr>
          <a:xfrm>
            <a:off x="1857356" y="3857628"/>
            <a:ext cx="1143008" cy="1143008"/>
          </a:xfrm>
          <a:prstGeom prst="rect">
            <a:avLst/>
          </a:prstGeom>
        </p:spPr>
      </p:pic>
      <p:pic>
        <p:nvPicPr>
          <p:cNvPr id="21" name="Рисунок 20" descr="i (7).jpg"/>
          <p:cNvPicPr>
            <a:picLocks noChangeAspect="1"/>
          </p:cNvPicPr>
          <p:nvPr/>
        </p:nvPicPr>
        <p:blipFill>
          <a:blip r:embed="rId11"/>
          <a:stretch>
            <a:fillRect/>
          </a:stretch>
        </p:blipFill>
        <p:spPr>
          <a:xfrm>
            <a:off x="6286512" y="5143512"/>
            <a:ext cx="1571612" cy="1571612"/>
          </a:xfrm>
          <a:prstGeom prst="rect">
            <a:avLst/>
          </a:prstGeom>
        </p:spPr>
      </p:pic>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0166" y="0"/>
            <a:ext cx="7429552" cy="261610"/>
          </a:xfrm>
          <a:prstGeom prst="rect">
            <a:avLst/>
          </a:prstGeom>
          <a:noFill/>
        </p:spPr>
        <p:txBody>
          <a:bodyPr wrap="square" rtlCol="0">
            <a:spAutoFit/>
          </a:bodyPr>
          <a:lstStyle/>
          <a:p>
            <a:r>
              <a:rPr lang="ru-RU" sz="1100" b="1" dirty="0" smtClean="0">
                <a:solidFill>
                  <a:schemeClr val="accent1">
                    <a:lumMod val="50000"/>
                  </a:schemeClr>
                </a:solidFill>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pic>
        <p:nvPicPr>
          <p:cNvPr id="5" name="Рисунок 4" descr="3301.png"/>
          <p:cNvPicPr>
            <a:picLocks noChangeAspect="1"/>
          </p:cNvPicPr>
          <p:nvPr/>
        </p:nvPicPr>
        <p:blipFill>
          <a:blip r:embed="rId2" cstate="print"/>
          <a:stretch>
            <a:fillRect/>
          </a:stretch>
        </p:blipFill>
        <p:spPr>
          <a:xfrm>
            <a:off x="8286776" y="142852"/>
            <a:ext cx="530682" cy="660403"/>
          </a:xfrm>
          <a:prstGeom prst="rect">
            <a:avLst/>
          </a:prstGeom>
        </p:spPr>
      </p:pic>
      <p:sp>
        <p:nvSpPr>
          <p:cNvPr id="6" name="TextBox 5"/>
          <p:cNvSpPr txBox="1"/>
          <p:nvPr/>
        </p:nvSpPr>
        <p:spPr>
          <a:xfrm>
            <a:off x="285720" y="642918"/>
            <a:ext cx="8215370" cy="707886"/>
          </a:xfrm>
          <a:prstGeom prst="rect">
            <a:avLst/>
          </a:prstGeom>
          <a:noFill/>
        </p:spPr>
        <p:txBody>
          <a:bodyPr wrap="square" rtlCol="0">
            <a:spAutoFit/>
          </a:bodyPr>
          <a:lstStyle/>
          <a:p>
            <a:pPr algn="ctr"/>
            <a:r>
              <a:rPr lang="ru-RU" sz="2000" b="1" dirty="0" smtClean="0">
                <a:solidFill>
                  <a:schemeClr val="accent1">
                    <a:lumMod val="50000"/>
                  </a:schemeClr>
                </a:solidFill>
                <a:latin typeface="Cambria" pitchFamily="18" charset="0"/>
              </a:rPr>
              <a:t>Основные параметры бюджета Белокалитвинского района </a:t>
            </a:r>
          </a:p>
          <a:p>
            <a:pPr algn="ctr"/>
            <a:r>
              <a:rPr lang="ru-RU" sz="2000" b="1" dirty="0" smtClean="0">
                <a:solidFill>
                  <a:schemeClr val="accent1">
                    <a:lumMod val="50000"/>
                  </a:schemeClr>
                </a:solidFill>
                <a:latin typeface="Cambria" pitchFamily="18" charset="0"/>
              </a:rPr>
              <a:t>на 2017 год</a:t>
            </a:r>
            <a:endParaRPr lang="ru-RU" sz="2000" b="1" dirty="0">
              <a:solidFill>
                <a:schemeClr val="accent1">
                  <a:lumMod val="50000"/>
                </a:schemeClr>
              </a:solidFill>
              <a:latin typeface="Cambria" pitchFamily="18" charset="0"/>
            </a:endParaRPr>
          </a:p>
        </p:txBody>
      </p:sp>
      <p:sp>
        <p:nvSpPr>
          <p:cNvPr id="7" name="TextBox 6"/>
          <p:cNvSpPr txBox="1"/>
          <p:nvPr/>
        </p:nvSpPr>
        <p:spPr>
          <a:xfrm>
            <a:off x="1142976" y="1285860"/>
            <a:ext cx="200026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600" b="1" dirty="0" smtClean="0">
                <a:solidFill>
                  <a:schemeClr val="accent1">
                    <a:lumMod val="50000"/>
                  </a:schemeClr>
                </a:solidFill>
                <a:latin typeface="Cambria" pitchFamily="18" charset="0"/>
              </a:rPr>
              <a:t>Доходы бюджета</a:t>
            </a:r>
          </a:p>
          <a:p>
            <a:r>
              <a:rPr lang="ru-RU" sz="1600" b="1" dirty="0" smtClean="0">
                <a:solidFill>
                  <a:schemeClr val="accent1">
                    <a:lumMod val="50000"/>
                  </a:schemeClr>
                </a:solidFill>
                <a:latin typeface="Cambria" pitchFamily="18" charset="0"/>
              </a:rPr>
              <a:t>2 502 703,9</a:t>
            </a:r>
          </a:p>
          <a:p>
            <a:endParaRPr lang="ru-RU" sz="1600" b="1" dirty="0" smtClean="0">
              <a:solidFill>
                <a:schemeClr val="accent1">
                  <a:lumMod val="50000"/>
                </a:schemeClr>
              </a:solidFill>
              <a:latin typeface="Cambria" pitchFamily="18" charset="0"/>
            </a:endParaRPr>
          </a:p>
        </p:txBody>
      </p:sp>
      <p:sp>
        <p:nvSpPr>
          <p:cNvPr id="8" name="TextBox 7"/>
          <p:cNvSpPr txBox="1"/>
          <p:nvPr/>
        </p:nvSpPr>
        <p:spPr>
          <a:xfrm>
            <a:off x="5643570" y="1285860"/>
            <a:ext cx="2000264"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600" b="1" dirty="0" smtClean="0">
                <a:solidFill>
                  <a:schemeClr val="accent1">
                    <a:lumMod val="50000"/>
                  </a:schemeClr>
                </a:solidFill>
                <a:latin typeface="Cambria" pitchFamily="18" charset="0"/>
              </a:rPr>
              <a:t>Расходы бюджета</a:t>
            </a:r>
          </a:p>
          <a:p>
            <a:r>
              <a:rPr lang="ru-RU" sz="1600" b="1" dirty="0" smtClean="0">
                <a:solidFill>
                  <a:schemeClr val="accent1">
                    <a:lumMod val="50000"/>
                  </a:schemeClr>
                </a:solidFill>
                <a:latin typeface="Cambria" pitchFamily="18" charset="0"/>
              </a:rPr>
              <a:t>2 502 703,9 </a:t>
            </a:r>
          </a:p>
        </p:txBody>
      </p:sp>
      <p:sp>
        <p:nvSpPr>
          <p:cNvPr id="9" name="Прямоугольник с двумя вырезанными противолежащими углами 8"/>
          <p:cNvSpPr/>
          <p:nvPr/>
        </p:nvSpPr>
        <p:spPr>
          <a:xfrm>
            <a:off x="214282" y="1928802"/>
            <a:ext cx="3643338" cy="857256"/>
          </a:xfrm>
          <a:prstGeom prst="snip2Diag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dirty="0" smtClean="0">
                <a:solidFill>
                  <a:schemeClr val="tx1"/>
                </a:solidFill>
                <a:latin typeface="Times New Roman" pitchFamily="18" charset="0"/>
                <a:cs typeface="Times New Roman" pitchFamily="18" charset="0"/>
              </a:rPr>
              <a:t>Налог на доходы </a:t>
            </a:r>
          </a:p>
          <a:p>
            <a:pPr algn="r"/>
            <a:r>
              <a:rPr lang="ru-RU" sz="1400" dirty="0" smtClean="0">
                <a:solidFill>
                  <a:schemeClr val="tx1"/>
                </a:solidFill>
                <a:latin typeface="Times New Roman" pitchFamily="18" charset="0"/>
                <a:cs typeface="Times New Roman" pitchFamily="18" charset="0"/>
              </a:rPr>
              <a:t>физических лиц </a:t>
            </a:r>
          </a:p>
          <a:p>
            <a:pPr algn="r"/>
            <a:r>
              <a:rPr lang="ru-RU" sz="1600" b="1" dirty="0" smtClean="0">
                <a:solidFill>
                  <a:schemeClr val="tx1"/>
                </a:solidFill>
                <a:latin typeface="Times New Roman" pitchFamily="18" charset="0"/>
                <a:cs typeface="Times New Roman" pitchFamily="18" charset="0"/>
              </a:rPr>
              <a:t>294 919,7</a:t>
            </a:r>
          </a:p>
        </p:txBody>
      </p:sp>
      <p:sp>
        <p:nvSpPr>
          <p:cNvPr id="12" name="Прямоугольник с двумя вырезанными противолежащими углами 11"/>
          <p:cNvSpPr/>
          <p:nvPr/>
        </p:nvSpPr>
        <p:spPr>
          <a:xfrm>
            <a:off x="214282" y="2786058"/>
            <a:ext cx="3643338" cy="785818"/>
          </a:xfrm>
          <a:prstGeom prst="snip2DiagRect">
            <a:avLst/>
          </a:prstGeom>
          <a:solidFill>
            <a:srgbClr val="47C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dirty="0" smtClean="0">
                <a:solidFill>
                  <a:schemeClr val="tx1"/>
                </a:solidFill>
                <a:latin typeface="Cambria" pitchFamily="18" charset="0"/>
              </a:rPr>
              <a:t>Акцизы</a:t>
            </a:r>
          </a:p>
          <a:p>
            <a:pPr algn="r"/>
            <a:r>
              <a:rPr lang="ru-RU" sz="1600" b="1" dirty="0" smtClean="0">
                <a:solidFill>
                  <a:schemeClr val="tx1"/>
                </a:solidFill>
                <a:latin typeface="Cambria" pitchFamily="18" charset="0"/>
              </a:rPr>
              <a:t>33 647,8</a:t>
            </a:r>
          </a:p>
        </p:txBody>
      </p:sp>
      <p:sp>
        <p:nvSpPr>
          <p:cNvPr id="14" name="Прямоугольник с двумя вырезанными противолежащими углами 13"/>
          <p:cNvSpPr/>
          <p:nvPr/>
        </p:nvSpPr>
        <p:spPr>
          <a:xfrm>
            <a:off x="214282" y="3500438"/>
            <a:ext cx="3643338" cy="785818"/>
          </a:xfrm>
          <a:prstGeom prst="snip2Diag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dirty="0" smtClean="0">
                <a:solidFill>
                  <a:schemeClr val="tx1"/>
                </a:solidFill>
                <a:latin typeface="Cambria" pitchFamily="18" charset="0"/>
              </a:rPr>
              <a:t>Иные доходы</a:t>
            </a:r>
          </a:p>
          <a:p>
            <a:pPr algn="r"/>
            <a:r>
              <a:rPr lang="ru-RU" sz="1600" b="1" dirty="0" smtClean="0">
                <a:solidFill>
                  <a:schemeClr val="tx1"/>
                </a:solidFill>
                <a:latin typeface="Cambria" pitchFamily="18" charset="0"/>
              </a:rPr>
              <a:t>27 573,5</a:t>
            </a:r>
          </a:p>
          <a:p>
            <a:pPr algn="r"/>
            <a:endParaRPr lang="ru-RU" sz="1400" dirty="0" smtClean="0">
              <a:solidFill>
                <a:schemeClr val="tx1"/>
              </a:solidFill>
              <a:latin typeface="Cambria" pitchFamily="18" charset="0"/>
            </a:endParaRPr>
          </a:p>
        </p:txBody>
      </p:sp>
      <p:sp>
        <p:nvSpPr>
          <p:cNvPr id="15" name="Прямоугольник с двумя вырезанными противолежащими углами 14"/>
          <p:cNvSpPr/>
          <p:nvPr/>
        </p:nvSpPr>
        <p:spPr>
          <a:xfrm>
            <a:off x="4643438" y="1928802"/>
            <a:ext cx="4000528" cy="714380"/>
          </a:xfrm>
          <a:prstGeom prst="snip2Diag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latin typeface="Cambria" pitchFamily="18" charset="0"/>
              </a:rPr>
              <a:t>Социальная политика</a:t>
            </a:r>
          </a:p>
          <a:p>
            <a:r>
              <a:rPr lang="ru-RU" sz="1600" b="1" dirty="0" smtClean="0">
                <a:solidFill>
                  <a:schemeClr val="tx1"/>
                </a:solidFill>
                <a:latin typeface="Cambria" pitchFamily="18" charset="0"/>
              </a:rPr>
              <a:t>811 796,1    </a:t>
            </a:r>
          </a:p>
        </p:txBody>
      </p:sp>
      <p:sp>
        <p:nvSpPr>
          <p:cNvPr id="16" name="Прямоугольник с двумя вырезанными противолежащими углами 15"/>
          <p:cNvSpPr/>
          <p:nvPr/>
        </p:nvSpPr>
        <p:spPr>
          <a:xfrm>
            <a:off x="4643438" y="2643182"/>
            <a:ext cx="4000528" cy="714380"/>
          </a:xfrm>
          <a:prstGeom prst="snip2DiagRect">
            <a:avLst/>
          </a:prstGeom>
          <a:solidFill>
            <a:srgbClr val="47C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latin typeface="Cambria" pitchFamily="18" charset="0"/>
              </a:rPr>
              <a:t>Образование</a:t>
            </a:r>
          </a:p>
          <a:p>
            <a:r>
              <a:rPr lang="ru-RU" sz="1600" b="1" dirty="0" smtClean="0">
                <a:solidFill>
                  <a:schemeClr val="tx1"/>
                </a:solidFill>
                <a:latin typeface="Cambria" pitchFamily="18" charset="0"/>
              </a:rPr>
              <a:t>1 168 948,1</a:t>
            </a:r>
            <a:endParaRPr lang="ru-RU" sz="1600" b="1" dirty="0">
              <a:solidFill>
                <a:schemeClr val="tx1"/>
              </a:solidFill>
              <a:latin typeface="Cambria" pitchFamily="18" charset="0"/>
            </a:endParaRPr>
          </a:p>
        </p:txBody>
      </p:sp>
      <p:sp>
        <p:nvSpPr>
          <p:cNvPr id="17" name="Прямоугольник с двумя вырезанными противолежащими углами 16"/>
          <p:cNvSpPr/>
          <p:nvPr/>
        </p:nvSpPr>
        <p:spPr>
          <a:xfrm>
            <a:off x="4643438" y="4714884"/>
            <a:ext cx="4071966" cy="571504"/>
          </a:xfrm>
          <a:prstGeom prst="snip2Diag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latin typeface="Cambria" pitchFamily="18" charset="0"/>
              </a:rPr>
              <a:t>Дорожный фонд</a:t>
            </a:r>
          </a:p>
          <a:p>
            <a:r>
              <a:rPr lang="ru-RU" sz="1600" b="1" dirty="0" smtClean="0">
                <a:solidFill>
                  <a:schemeClr val="tx1"/>
                </a:solidFill>
                <a:latin typeface="Cambria" pitchFamily="18" charset="0"/>
              </a:rPr>
              <a:t>45 505,1</a:t>
            </a:r>
            <a:endParaRPr lang="ru-RU" sz="1600" b="1" dirty="0">
              <a:solidFill>
                <a:schemeClr val="tx1"/>
              </a:solidFill>
              <a:latin typeface="Cambria" pitchFamily="18" charset="0"/>
            </a:endParaRPr>
          </a:p>
        </p:txBody>
      </p:sp>
      <p:sp>
        <p:nvSpPr>
          <p:cNvPr id="18" name="Прямоугольник с двумя вырезанными противолежащими углами 17"/>
          <p:cNvSpPr/>
          <p:nvPr/>
        </p:nvSpPr>
        <p:spPr>
          <a:xfrm>
            <a:off x="4643438" y="3357562"/>
            <a:ext cx="4000528" cy="642942"/>
          </a:xfrm>
          <a:prstGeom prst="snip2Diag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latin typeface="Cambria" pitchFamily="18" charset="0"/>
              </a:rPr>
              <a:t>Здравоохранение</a:t>
            </a:r>
          </a:p>
          <a:p>
            <a:r>
              <a:rPr lang="ru-RU" sz="1600" b="1" dirty="0" smtClean="0">
                <a:solidFill>
                  <a:schemeClr val="tx1"/>
                </a:solidFill>
                <a:latin typeface="Cambria" pitchFamily="18" charset="0"/>
              </a:rPr>
              <a:t>52 199,4</a:t>
            </a:r>
            <a:endParaRPr lang="ru-RU" sz="1600" b="1" dirty="0">
              <a:solidFill>
                <a:schemeClr val="tx1"/>
              </a:solidFill>
              <a:latin typeface="Cambria" pitchFamily="18" charset="0"/>
            </a:endParaRPr>
          </a:p>
        </p:txBody>
      </p:sp>
      <p:sp>
        <p:nvSpPr>
          <p:cNvPr id="19" name="Прямоугольник с двумя вырезанными противолежащими углами 18"/>
          <p:cNvSpPr/>
          <p:nvPr/>
        </p:nvSpPr>
        <p:spPr>
          <a:xfrm>
            <a:off x="4643438" y="4000504"/>
            <a:ext cx="4071966" cy="714380"/>
          </a:xfrm>
          <a:prstGeom prst="snip2Diag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latin typeface="Cambria" pitchFamily="18" charset="0"/>
              </a:rPr>
              <a:t>Жилищно-коммунальное </a:t>
            </a:r>
          </a:p>
          <a:p>
            <a:r>
              <a:rPr lang="ru-RU" sz="1400" dirty="0" smtClean="0">
                <a:solidFill>
                  <a:schemeClr val="tx1"/>
                </a:solidFill>
                <a:latin typeface="Cambria" pitchFamily="18" charset="0"/>
              </a:rPr>
              <a:t>хозяйство</a:t>
            </a:r>
          </a:p>
          <a:p>
            <a:r>
              <a:rPr lang="ru-RU" sz="1600" b="1" dirty="0" smtClean="0">
                <a:solidFill>
                  <a:schemeClr val="tx1"/>
                </a:solidFill>
                <a:latin typeface="Cambria" pitchFamily="18" charset="0"/>
              </a:rPr>
              <a:t>169 967,3</a:t>
            </a:r>
            <a:endParaRPr lang="ru-RU" sz="1600" b="1" dirty="0">
              <a:solidFill>
                <a:schemeClr val="tx1"/>
              </a:solidFill>
              <a:latin typeface="Cambria" pitchFamily="18" charset="0"/>
            </a:endParaRPr>
          </a:p>
        </p:txBody>
      </p:sp>
      <p:sp>
        <p:nvSpPr>
          <p:cNvPr id="20" name="Прямоугольник с двумя вырезанными противолежащими углами 19"/>
          <p:cNvSpPr/>
          <p:nvPr/>
        </p:nvSpPr>
        <p:spPr>
          <a:xfrm>
            <a:off x="4643438" y="5286388"/>
            <a:ext cx="4000528" cy="714380"/>
          </a:xfrm>
          <a:prstGeom prst="snip2DiagRect">
            <a:avLst/>
          </a:prstGeom>
          <a:solidFill>
            <a:srgbClr val="47C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latin typeface="Cambria" pitchFamily="18" charset="0"/>
              </a:rPr>
              <a:t>Сельское хозяйство</a:t>
            </a:r>
          </a:p>
          <a:p>
            <a:r>
              <a:rPr lang="ru-RU" sz="1600" b="1" dirty="0" smtClean="0">
                <a:solidFill>
                  <a:schemeClr val="tx1"/>
                </a:solidFill>
                <a:latin typeface="Cambria" pitchFamily="18" charset="0"/>
              </a:rPr>
              <a:t>43 527,8</a:t>
            </a:r>
            <a:endParaRPr lang="ru-RU" sz="1600" b="1" dirty="0">
              <a:solidFill>
                <a:schemeClr val="tx1"/>
              </a:solidFill>
              <a:latin typeface="Cambria" pitchFamily="18" charset="0"/>
            </a:endParaRPr>
          </a:p>
        </p:txBody>
      </p:sp>
      <p:sp>
        <p:nvSpPr>
          <p:cNvPr id="23" name="Прямоугольник с двумя вырезанными противолежащими углами 22"/>
          <p:cNvSpPr/>
          <p:nvPr/>
        </p:nvSpPr>
        <p:spPr>
          <a:xfrm>
            <a:off x="4643438" y="6000768"/>
            <a:ext cx="4071966" cy="642942"/>
          </a:xfrm>
          <a:prstGeom prst="snip2Diag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latin typeface="Times New Roman" pitchFamily="18" charset="0"/>
                <a:cs typeface="Times New Roman" pitchFamily="18" charset="0"/>
              </a:rPr>
              <a:t>Иные расходы </a:t>
            </a:r>
          </a:p>
          <a:p>
            <a:r>
              <a:rPr lang="ru-RU" sz="1600" b="1" dirty="0" smtClean="0">
                <a:solidFill>
                  <a:schemeClr val="tx1"/>
                </a:solidFill>
                <a:latin typeface="Cambria" pitchFamily="18" charset="0"/>
              </a:rPr>
              <a:t>210 760,1</a:t>
            </a:r>
            <a:endParaRPr lang="ru-RU" sz="1600" b="1" dirty="0">
              <a:solidFill>
                <a:schemeClr val="tx1"/>
              </a:solidFill>
              <a:latin typeface="Cambria" pitchFamily="18" charset="0"/>
            </a:endParaRPr>
          </a:p>
        </p:txBody>
      </p:sp>
      <p:sp>
        <p:nvSpPr>
          <p:cNvPr id="21" name="Прямоугольник с двумя вырезанными противолежащими углами 20"/>
          <p:cNvSpPr/>
          <p:nvPr/>
        </p:nvSpPr>
        <p:spPr>
          <a:xfrm>
            <a:off x="214282" y="4357694"/>
            <a:ext cx="3643338" cy="714380"/>
          </a:xfrm>
          <a:prstGeom prst="snip2Diag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dirty="0" smtClean="0">
                <a:solidFill>
                  <a:schemeClr val="tx1"/>
                </a:solidFill>
                <a:latin typeface="Cambria" pitchFamily="18" charset="0"/>
              </a:rPr>
              <a:t>Безвозмездные</a:t>
            </a:r>
          </a:p>
          <a:p>
            <a:pPr algn="r"/>
            <a:r>
              <a:rPr lang="ru-RU" sz="1400" dirty="0" smtClean="0">
                <a:solidFill>
                  <a:schemeClr val="tx1"/>
                </a:solidFill>
                <a:latin typeface="Cambria" pitchFamily="18" charset="0"/>
              </a:rPr>
              <a:t> поступления</a:t>
            </a:r>
          </a:p>
          <a:p>
            <a:pPr algn="r"/>
            <a:r>
              <a:rPr lang="ru-RU" sz="1600" b="1" dirty="0" smtClean="0">
                <a:solidFill>
                  <a:schemeClr val="tx1"/>
                </a:solidFill>
                <a:latin typeface="Cambria" pitchFamily="18" charset="0"/>
              </a:rPr>
              <a:t>2 086 983,2</a:t>
            </a:r>
          </a:p>
        </p:txBody>
      </p:sp>
      <p:sp>
        <p:nvSpPr>
          <p:cNvPr id="24" name="Прямоугольник с двумя вырезанными противолежащими углами 23"/>
          <p:cNvSpPr/>
          <p:nvPr/>
        </p:nvSpPr>
        <p:spPr>
          <a:xfrm>
            <a:off x="214282" y="5072074"/>
            <a:ext cx="3643338" cy="714380"/>
          </a:xfrm>
          <a:prstGeom prst="snip2Diag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dirty="0" smtClean="0">
                <a:solidFill>
                  <a:schemeClr val="tx1"/>
                </a:solidFill>
                <a:latin typeface="Cambria" pitchFamily="18" charset="0"/>
              </a:rPr>
              <a:t>Доходы от использования</a:t>
            </a:r>
          </a:p>
          <a:p>
            <a:pPr algn="r"/>
            <a:r>
              <a:rPr lang="ru-RU" sz="1400" dirty="0" smtClean="0">
                <a:solidFill>
                  <a:schemeClr val="tx1"/>
                </a:solidFill>
                <a:latin typeface="Cambria" pitchFamily="18" charset="0"/>
              </a:rPr>
              <a:t> имущества </a:t>
            </a:r>
          </a:p>
          <a:p>
            <a:pPr algn="r"/>
            <a:r>
              <a:rPr lang="ru-RU" sz="1600" b="1" dirty="0" smtClean="0">
                <a:solidFill>
                  <a:schemeClr val="tx1"/>
                </a:solidFill>
                <a:latin typeface="Cambria" pitchFamily="18" charset="0"/>
              </a:rPr>
              <a:t>30 501,8</a:t>
            </a:r>
          </a:p>
        </p:txBody>
      </p:sp>
      <p:sp>
        <p:nvSpPr>
          <p:cNvPr id="25" name="Прямоугольник с двумя вырезанными противолежащими углами 24"/>
          <p:cNvSpPr/>
          <p:nvPr/>
        </p:nvSpPr>
        <p:spPr>
          <a:xfrm>
            <a:off x="214282" y="5786454"/>
            <a:ext cx="3643338" cy="857256"/>
          </a:xfrm>
          <a:prstGeom prst="snip2DiagRect">
            <a:avLst/>
          </a:prstGeom>
          <a:solidFill>
            <a:srgbClr val="47C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dirty="0" smtClean="0">
                <a:solidFill>
                  <a:schemeClr val="tx1"/>
                </a:solidFill>
                <a:latin typeface="Cambria" pitchFamily="18" charset="0"/>
              </a:rPr>
              <a:t>Налоги на совокупный доход</a:t>
            </a:r>
          </a:p>
          <a:p>
            <a:pPr algn="r"/>
            <a:r>
              <a:rPr lang="ru-RU" sz="1600" b="1" dirty="0" smtClean="0">
                <a:solidFill>
                  <a:schemeClr val="tx1"/>
                </a:solidFill>
                <a:latin typeface="Cambria" pitchFamily="18" charset="0"/>
              </a:rPr>
              <a:t>29 077,9</a:t>
            </a:r>
          </a:p>
        </p:txBody>
      </p:sp>
      <p:pic>
        <p:nvPicPr>
          <p:cNvPr id="27" name="Рисунок 26" descr="n50.jpg"/>
          <p:cNvPicPr>
            <a:picLocks noChangeAspect="1"/>
          </p:cNvPicPr>
          <p:nvPr/>
        </p:nvPicPr>
        <p:blipFill>
          <a:blip r:embed="rId3" cstate="print"/>
          <a:stretch>
            <a:fillRect/>
          </a:stretch>
        </p:blipFill>
        <p:spPr>
          <a:xfrm flipH="1">
            <a:off x="214282" y="1857364"/>
            <a:ext cx="1238260" cy="928679"/>
          </a:xfrm>
          <a:prstGeom prst="rect">
            <a:avLst/>
          </a:prstGeom>
          <a:ln>
            <a:noFill/>
          </a:ln>
          <a:effectLst>
            <a:softEdge rad="112500"/>
          </a:effectLst>
        </p:spPr>
      </p:pic>
      <p:pic>
        <p:nvPicPr>
          <p:cNvPr id="28" name="Рисунок 27" descr="akzis.jpg"/>
          <p:cNvPicPr>
            <a:picLocks noChangeAspect="1"/>
          </p:cNvPicPr>
          <p:nvPr/>
        </p:nvPicPr>
        <p:blipFill>
          <a:blip r:embed="rId4" cstate="print"/>
          <a:stretch>
            <a:fillRect/>
          </a:stretch>
        </p:blipFill>
        <p:spPr>
          <a:xfrm>
            <a:off x="285720" y="2714620"/>
            <a:ext cx="1143008" cy="1000132"/>
          </a:xfrm>
          <a:prstGeom prst="rect">
            <a:avLst/>
          </a:prstGeom>
          <a:ln>
            <a:noFill/>
          </a:ln>
          <a:effectLst>
            <a:softEdge rad="112500"/>
          </a:effectLst>
        </p:spPr>
      </p:pic>
      <p:pic>
        <p:nvPicPr>
          <p:cNvPr id="29" name="Рисунок 28" descr="i.jpeg"/>
          <p:cNvPicPr>
            <a:picLocks noChangeAspect="1"/>
          </p:cNvPicPr>
          <p:nvPr/>
        </p:nvPicPr>
        <p:blipFill>
          <a:blip r:embed="rId5" cstate="print"/>
          <a:stretch>
            <a:fillRect/>
          </a:stretch>
        </p:blipFill>
        <p:spPr>
          <a:xfrm>
            <a:off x="285720" y="3500438"/>
            <a:ext cx="1143008" cy="928689"/>
          </a:xfrm>
          <a:prstGeom prst="rect">
            <a:avLst/>
          </a:prstGeom>
          <a:ln>
            <a:noFill/>
          </a:ln>
          <a:effectLst>
            <a:softEdge rad="112500"/>
          </a:effectLst>
        </p:spPr>
      </p:pic>
      <p:pic>
        <p:nvPicPr>
          <p:cNvPr id="30" name="Рисунок 29" descr="32198_picture.jpg"/>
          <p:cNvPicPr>
            <a:picLocks noChangeAspect="1"/>
          </p:cNvPicPr>
          <p:nvPr/>
        </p:nvPicPr>
        <p:blipFill>
          <a:blip r:embed="rId6" cstate="print"/>
          <a:stretch>
            <a:fillRect/>
          </a:stretch>
        </p:blipFill>
        <p:spPr>
          <a:xfrm>
            <a:off x="285720" y="4357694"/>
            <a:ext cx="1143008" cy="714380"/>
          </a:xfrm>
          <a:prstGeom prst="rect">
            <a:avLst/>
          </a:prstGeom>
          <a:ln>
            <a:noFill/>
          </a:ln>
          <a:effectLst>
            <a:softEdge rad="112500"/>
          </a:effectLst>
        </p:spPr>
      </p:pic>
      <p:pic>
        <p:nvPicPr>
          <p:cNvPr id="31" name="Рисунок 30" descr="inye-dopolnitelnye-rasxody.jpg"/>
          <p:cNvPicPr>
            <a:picLocks noChangeAspect="1"/>
          </p:cNvPicPr>
          <p:nvPr/>
        </p:nvPicPr>
        <p:blipFill>
          <a:blip r:embed="rId7" cstate="print"/>
          <a:stretch>
            <a:fillRect/>
          </a:stretch>
        </p:blipFill>
        <p:spPr>
          <a:xfrm>
            <a:off x="214282" y="4929198"/>
            <a:ext cx="1214446" cy="910835"/>
          </a:xfrm>
          <a:prstGeom prst="rect">
            <a:avLst/>
          </a:prstGeom>
          <a:ln>
            <a:noFill/>
          </a:ln>
          <a:effectLst>
            <a:softEdge rad="112500"/>
          </a:effectLst>
        </p:spPr>
      </p:pic>
      <p:pic>
        <p:nvPicPr>
          <p:cNvPr id="32" name="Рисунок 31" descr="work-are-required-bookkeeper-1.800.jpg"/>
          <p:cNvPicPr>
            <a:picLocks noChangeAspect="1"/>
          </p:cNvPicPr>
          <p:nvPr/>
        </p:nvPicPr>
        <p:blipFill>
          <a:blip r:embed="rId8" cstate="print"/>
          <a:stretch>
            <a:fillRect/>
          </a:stretch>
        </p:blipFill>
        <p:spPr>
          <a:xfrm>
            <a:off x="285721" y="5715016"/>
            <a:ext cx="1000131" cy="928694"/>
          </a:xfrm>
          <a:prstGeom prst="rect">
            <a:avLst/>
          </a:prstGeom>
          <a:ln>
            <a:noFill/>
          </a:ln>
          <a:effectLst>
            <a:softEdge rad="112500"/>
          </a:effectLst>
        </p:spPr>
      </p:pic>
      <p:pic>
        <p:nvPicPr>
          <p:cNvPr id="33" name="Рисунок 32" descr="molodezh.jpg"/>
          <p:cNvPicPr>
            <a:picLocks noChangeAspect="1"/>
          </p:cNvPicPr>
          <p:nvPr/>
        </p:nvPicPr>
        <p:blipFill>
          <a:blip r:embed="rId9" cstate="print"/>
          <a:stretch>
            <a:fillRect/>
          </a:stretch>
        </p:blipFill>
        <p:spPr>
          <a:xfrm>
            <a:off x="7572396" y="1857364"/>
            <a:ext cx="1095931" cy="928694"/>
          </a:xfrm>
          <a:prstGeom prst="rect">
            <a:avLst/>
          </a:prstGeom>
          <a:ln>
            <a:noFill/>
          </a:ln>
          <a:effectLst>
            <a:softEdge rad="112500"/>
          </a:effectLst>
        </p:spPr>
      </p:pic>
      <p:pic>
        <p:nvPicPr>
          <p:cNvPr id="34" name="Рисунок 33" descr="obrazovanie_2.preview.jpg"/>
          <p:cNvPicPr>
            <a:picLocks noChangeAspect="1"/>
          </p:cNvPicPr>
          <p:nvPr/>
        </p:nvPicPr>
        <p:blipFill>
          <a:blip r:embed="rId10" cstate="print"/>
          <a:stretch>
            <a:fillRect/>
          </a:stretch>
        </p:blipFill>
        <p:spPr>
          <a:xfrm>
            <a:off x="7572396" y="2643182"/>
            <a:ext cx="1143008" cy="814377"/>
          </a:xfrm>
          <a:prstGeom prst="rect">
            <a:avLst/>
          </a:prstGeom>
          <a:ln>
            <a:noFill/>
          </a:ln>
          <a:effectLst>
            <a:softEdge rad="112500"/>
          </a:effectLst>
        </p:spPr>
      </p:pic>
      <p:pic>
        <p:nvPicPr>
          <p:cNvPr id="35" name="Рисунок 34" descr="1019350-1s.jpg"/>
          <p:cNvPicPr>
            <a:picLocks noChangeAspect="1"/>
          </p:cNvPicPr>
          <p:nvPr/>
        </p:nvPicPr>
        <p:blipFill>
          <a:blip r:embed="rId11" cstate="print"/>
          <a:stretch>
            <a:fillRect/>
          </a:stretch>
        </p:blipFill>
        <p:spPr>
          <a:xfrm>
            <a:off x="7643834" y="3286124"/>
            <a:ext cx="1000132" cy="785840"/>
          </a:xfrm>
          <a:prstGeom prst="rect">
            <a:avLst/>
          </a:prstGeom>
          <a:ln>
            <a:noFill/>
          </a:ln>
          <a:effectLst>
            <a:softEdge rad="112500"/>
          </a:effectLst>
        </p:spPr>
      </p:pic>
      <p:pic>
        <p:nvPicPr>
          <p:cNvPr id="36" name="Рисунок 35" descr="af394d76b31dd6fd5f779e4c65751668.jpg"/>
          <p:cNvPicPr>
            <a:picLocks noChangeAspect="1"/>
          </p:cNvPicPr>
          <p:nvPr/>
        </p:nvPicPr>
        <p:blipFill>
          <a:blip r:embed="rId12" cstate="print"/>
          <a:stretch>
            <a:fillRect/>
          </a:stretch>
        </p:blipFill>
        <p:spPr>
          <a:xfrm>
            <a:off x="7643835" y="3929066"/>
            <a:ext cx="1000132" cy="857256"/>
          </a:xfrm>
          <a:prstGeom prst="rect">
            <a:avLst/>
          </a:prstGeom>
          <a:ln>
            <a:noFill/>
          </a:ln>
          <a:effectLst>
            <a:softEdge rad="112500"/>
          </a:effectLst>
        </p:spPr>
      </p:pic>
      <p:pic>
        <p:nvPicPr>
          <p:cNvPr id="37" name="Рисунок 36" descr="b_b_192033112.jpg"/>
          <p:cNvPicPr>
            <a:picLocks noChangeAspect="1"/>
          </p:cNvPicPr>
          <p:nvPr/>
        </p:nvPicPr>
        <p:blipFill>
          <a:blip r:embed="rId13" cstate="print"/>
          <a:stretch>
            <a:fillRect/>
          </a:stretch>
        </p:blipFill>
        <p:spPr>
          <a:xfrm>
            <a:off x="7643834" y="4643446"/>
            <a:ext cx="1100126" cy="714380"/>
          </a:xfrm>
          <a:prstGeom prst="rect">
            <a:avLst/>
          </a:prstGeom>
          <a:ln>
            <a:noFill/>
          </a:ln>
          <a:effectLst>
            <a:softEdge rad="112500"/>
          </a:effectLst>
        </p:spPr>
      </p:pic>
      <p:pic>
        <p:nvPicPr>
          <p:cNvPr id="38" name="Рисунок 37" descr="589928.jpg"/>
          <p:cNvPicPr>
            <a:picLocks noChangeAspect="1"/>
          </p:cNvPicPr>
          <p:nvPr/>
        </p:nvPicPr>
        <p:blipFill>
          <a:blip r:embed="rId14" cstate="print"/>
          <a:stretch>
            <a:fillRect/>
          </a:stretch>
        </p:blipFill>
        <p:spPr>
          <a:xfrm>
            <a:off x="7643834" y="5143512"/>
            <a:ext cx="1119174" cy="839381"/>
          </a:xfrm>
          <a:prstGeom prst="rect">
            <a:avLst/>
          </a:prstGeom>
          <a:ln>
            <a:noFill/>
          </a:ln>
          <a:effectLst>
            <a:softEdge rad="112500"/>
          </a:effectLst>
        </p:spPr>
      </p:pic>
      <p:pic>
        <p:nvPicPr>
          <p:cNvPr id="39" name="Рисунок 38" descr="9c73632108882509afb27f79aa256f3f_l.jpg"/>
          <p:cNvPicPr>
            <a:picLocks noChangeAspect="1"/>
          </p:cNvPicPr>
          <p:nvPr/>
        </p:nvPicPr>
        <p:blipFill>
          <a:blip r:embed="rId15" cstate="print"/>
          <a:stretch>
            <a:fillRect/>
          </a:stretch>
        </p:blipFill>
        <p:spPr>
          <a:xfrm flipH="1">
            <a:off x="7715272" y="5929330"/>
            <a:ext cx="1000132" cy="783423"/>
          </a:xfrm>
          <a:prstGeom prst="rect">
            <a:avLst/>
          </a:prstGeom>
          <a:ln>
            <a:noFill/>
          </a:ln>
          <a:effectLst>
            <a:softEdge rad="112500"/>
          </a:effectLst>
        </p:spPr>
      </p:pic>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429652" y="214290"/>
            <a:ext cx="516650" cy="642942"/>
          </a:xfrm>
          <a:prstGeom prst="rect">
            <a:avLst/>
          </a:prstGeom>
        </p:spPr>
      </p:pic>
      <p:sp>
        <p:nvSpPr>
          <p:cNvPr id="2" name="Заголовок 1"/>
          <p:cNvSpPr>
            <a:spLocks noGrp="1"/>
          </p:cNvSpPr>
          <p:nvPr>
            <p:ph type="title"/>
          </p:nvPr>
        </p:nvSpPr>
        <p:spPr>
          <a:xfrm>
            <a:off x="0" y="1142984"/>
            <a:ext cx="8229600" cy="4429156"/>
          </a:xfrm>
        </p:spPr>
        <p:txBody>
          <a:bodyPr>
            <a:normAutofit/>
          </a:bodyPr>
          <a:lstStyle/>
          <a:p>
            <a:r>
              <a:rPr lang="ru-RU" dirty="0" smtClean="0"/>
              <a:t/>
            </a:r>
            <a:br>
              <a:rPr lang="ru-RU" dirty="0" smtClean="0"/>
            </a:br>
            <a:r>
              <a:rPr lang="ru-RU" dirty="0" smtClean="0"/>
              <a:t/>
            </a:r>
            <a:br>
              <a:rPr lang="ru-RU" dirty="0" smtClean="0"/>
            </a:br>
            <a:endParaRPr lang="ru-RU" dirty="0"/>
          </a:p>
        </p:txBody>
      </p:sp>
      <p:sp>
        <p:nvSpPr>
          <p:cNvPr id="3" name="Прямоугольник 2"/>
          <p:cNvSpPr/>
          <p:nvPr/>
        </p:nvSpPr>
        <p:spPr>
          <a:xfrm>
            <a:off x="1357290" y="214290"/>
            <a:ext cx="8858312"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sp>
        <p:nvSpPr>
          <p:cNvPr id="5" name="TextBox 4"/>
          <p:cNvSpPr txBox="1"/>
          <p:nvPr/>
        </p:nvSpPr>
        <p:spPr>
          <a:xfrm>
            <a:off x="285720" y="714356"/>
            <a:ext cx="8215370"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600" b="1" dirty="0" smtClean="0">
                <a:solidFill>
                  <a:schemeClr val="accent1">
                    <a:lumMod val="50000"/>
                  </a:schemeClr>
                </a:solidFill>
                <a:latin typeface="Times New Roman" pitchFamily="18" charset="0"/>
                <a:cs typeface="Times New Roman" pitchFamily="18" charset="0"/>
              </a:rPr>
              <a:t>Основные параметры бюджета Белокалитвинского района на 2018- 2019 годы </a:t>
            </a:r>
          </a:p>
        </p:txBody>
      </p:sp>
      <p:sp>
        <p:nvSpPr>
          <p:cNvPr id="6" name="Прямоугольник 5"/>
          <p:cNvSpPr/>
          <p:nvPr/>
        </p:nvSpPr>
        <p:spPr>
          <a:xfrm>
            <a:off x="4857752" y="1357298"/>
            <a:ext cx="357190" cy="5357826"/>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Расходы</a:t>
            </a:r>
          </a:p>
          <a:p>
            <a:pPr algn="ctr"/>
            <a:r>
              <a:rPr lang="ru-RU" dirty="0" smtClean="0">
                <a:latin typeface="Times New Roman" pitchFamily="18" charset="0"/>
                <a:cs typeface="Times New Roman" pitchFamily="18" charset="0"/>
              </a:rPr>
              <a:t> бюджета </a:t>
            </a:r>
            <a:endParaRPr lang="ru-RU" dirty="0">
              <a:latin typeface="Times New Roman" pitchFamily="18" charset="0"/>
              <a:cs typeface="Times New Roman" pitchFamily="18" charset="0"/>
            </a:endParaRPr>
          </a:p>
        </p:txBody>
      </p:sp>
      <p:sp>
        <p:nvSpPr>
          <p:cNvPr id="7" name="Прямоугольник 6"/>
          <p:cNvSpPr/>
          <p:nvPr/>
        </p:nvSpPr>
        <p:spPr>
          <a:xfrm>
            <a:off x="214282" y="1285860"/>
            <a:ext cx="357190" cy="5429264"/>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Доходы  </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бюджета</a:t>
            </a:r>
            <a:endParaRPr lang="ru-RU" dirty="0">
              <a:latin typeface="Times New Roman" pitchFamily="18" charset="0"/>
              <a:cs typeface="Times New Roman" pitchFamily="18" charset="0"/>
            </a:endParaRPr>
          </a:p>
        </p:txBody>
      </p:sp>
      <p:sp>
        <p:nvSpPr>
          <p:cNvPr id="8" name="Прямоугольник 7"/>
          <p:cNvSpPr/>
          <p:nvPr/>
        </p:nvSpPr>
        <p:spPr>
          <a:xfrm>
            <a:off x="785786" y="2000240"/>
            <a:ext cx="3786214" cy="50006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b="1" dirty="0" smtClean="0">
                <a:solidFill>
                  <a:schemeClr val="tx1"/>
                </a:solidFill>
                <a:latin typeface="Times New Roman" pitchFamily="18" charset="0"/>
                <a:cs typeface="Times New Roman" pitchFamily="18" charset="0"/>
              </a:rPr>
              <a:t>Налог на доходы физ.лиц</a:t>
            </a:r>
          </a:p>
          <a:p>
            <a:r>
              <a:rPr lang="ru-RU" sz="1400" b="1" dirty="0" smtClean="0">
                <a:solidFill>
                  <a:schemeClr val="tx1"/>
                </a:solidFill>
                <a:latin typeface="Times New Roman" pitchFamily="18" charset="0"/>
                <a:cs typeface="Times New Roman" pitchFamily="18" charset="0"/>
              </a:rPr>
              <a:t>352 191,1                                366 505,7</a:t>
            </a:r>
            <a:endParaRPr lang="ru-RU" sz="1400" b="1" dirty="0">
              <a:solidFill>
                <a:schemeClr val="tx1"/>
              </a:solidFill>
              <a:latin typeface="Times New Roman" pitchFamily="18" charset="0"/>
              <a:cs typeface="Times New Roman" pitchFamily="18" charset="0"/>
            </a:endParaRPr>
          </a:p>
        </p:txBody>
      </p:sp>
      <p:sp>
        <p:nvSpPr>
          <p:cNvPr id="9" name="Прямоугольник 8"/>
          <p:cNvSpPr/>
          <p:nvPr/>
        </p:nvSpPr>
        <p:spPr>
          <a:xfrm>
            <a:off x="785786" y="2643182"/>
            <a:ext cx="3786214" cy="785818"/>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b="1" dirty="0" smtClean="0">
                <a:solidFill>
                  <a:schemeClr val="tx1"/>
                </a:solidFill>
                <a:latin typeface="Times New Roman" pitchFamily="18" charset="0"/>
                <a:cs typeface="Times New Roman" pitchFamily="18" charset="0"/>
              </a:rPr>
              <a:t>Акцизы</a:t>
            </a:r>
          </a:p>
          <a:p>
            <a:r>
              <a:rPr lang="ru-RU" sz="1400" b="1" dirty="0" smtClean="0">
                <a:solidFill>
                  <a:schemeClr val="tx1"/>
                </a:solidFill>
                <a:latin typeface="Times New Roman" pitchFamily="18" charset="0"/>
                <a:cs typeface="Times New Roman" pitchFamily="18" charset="0"/>
              </a:rPr>
              <a:t>35 333,5                                   37 258,9</a:t>
            </a:r>
            <a:endParaRPr lang="ru-RU" sz="1400" b="1" dirty="0">
              <a:solidFill>
                <a:schemeClr val="tx1"/>
              </a:solidFill>
              <a:latin typeface="Times New Roman" pitchFamily="18" charset="0"/>
              <a:cs typeface="Times New Roman" pitchFamily="18" charset="0"/>
            </a:endParaRPr>
          </a:p>
        </p:txBody>
      </p:sp>
      <p:sp>
        <p:nvSpPr>
          <p:cNvPr id="10" name="Прямоугольник 9"/>
          <p:cNvSpPr/>
          <p:nvPr/>
        </p:nvSpPr>
        <p:spPr>
          <a:xfrm>
            <a:off x="785786" y="3571876"/>
            <a:ext cx="3786214" cy="6429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b="1" dirty="0" smtClean="0">
                <a:solidFill>
                  <a:schemeClr val="tx1"/>
                </a:solidFill>
                <a:latin typeface="Times New Roman" pitchFamily="18" charset="0"/>
                <a:cs typeface="Times New Roman" pitchFamily="18" charset="0"/>
              </a:rPr>
              <a:t>Иные доходы</a:t>
            </a:r>
          </a:p>
          <a:p>
            <a:r>
              <a:rPr lang="ru-RU" sz="1400" b="1" dirty="0" smtClean="0">
                <a:solidFill>
                  <a:schemeClr val="tx1"/>
                </a:solidFill>
                <a:latin typeface="Times New Roman" pitchFamily="18" charset="0"/>
                <a:cs typeface="Times New Roman" pitchFamily="18" charset="0"/>
              </a:rPr>
              <a:t>28 814,3                                   29 958,7                          </a:t>
            </a:r>
          </a:p>
          <a:p>
            <a:endParaRPr lang="ru-RU" sz="1400" b="1" dirty="0">
              <a:solidFill>
                <a:schemeClr val="tx1"/>
              </a:solidFill>
              <a:latin typeface="Times New Roman" pitchFamily="18" charset="0"/>
              <a:cs typeface="Times New Roman" pitchFamily="18" charset="0"/>
            </a:endParaRPr>
          </a:p>
        </p:txBody>
      </p:sp>
      <p:sp>
        <p:nvSpPr>
          <p:cNvPr id="11" name="Прямоугольник 10"/>
          <p:cNvSpPr/>
          <p:nvPr/>
        </p:nvSpPr>
        <p:spPr>
          <a:xfrm>
            <a:off x="785786" y="4429132"/>
            <a:ext cx="3786214" cy="500066"/>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dirty="0" smtClean="0">
                <a:solidFill>
                  <a:schemeClr val="tx1"/>
                </a:solidFill>
                <a:latin typeface="Cambria" pitchFamily="18" charset="0"/>
              </a:rPr>
              <a:t>Налоги на совокупный доход</a:t>
            </a:r>
          </a:p>
          <a:p>
            <a:r>
              <a:rPr lang="ru-RU" sz="1400" b="1" dirty="0" smtClean="0">
                <a:solidFill>
                  <a:schemeClr val="tx1"/>
                </a:solidFill>
                <a:latin typeface="Times New Roman" pitchFamily="18" charset="0"/>
                <a:cs typeface="Times New Roman" pitchFamily="18" charset="0"/>
              </a:rPr>
              <a:t>30 415,4                                     31 672,3 </a:t>
            </a:r>
          </a:p>
        </p:txBody>
      </p:sp>
      <p:sp>
        <p:nvSpPr>
          <p:cNvPr id="12" name="Прямоугольник 11"/>
          <p:cNvSpPr/>
          <p:nvPr/>
        </p:nvSpPr>
        <p:spPr>
          <a:xfrm>
            <a:off x="785786" y="6000768"/>
            <a:ext cx="3786214" cy="642942"/>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b="1" dirty="0" smtClean="0">
                <a:solidFill>
                  <a:schemeClr val="tx1"/>
                </a:solidFill>
                <a:latin typeface="Times New Roman" pitchFamily="18" charset="0"/>
                <a:cs typeface="Times New Roman" pitchFamily="18" charset="0"/>
              </a:rPr>
              <a:t>Безвозмездные поступления</a:t>
            </a:r>
          </a:p>
          <a:p>
            <a:r>
              <a:rPr lang="ru-RU" sz="1400" b="1" dirty="0" smtClean="0">
                <a:solidFill>
                  <a:schemeClr val="tx1"/>
                </a:solidFill>
                <a:latin typeface="Times New Roman" pitchFamily="18" charset="0"/>
                <a:cs typeface="Times New Roman" pitchFamily="18" charset="0"/>
              </a:rPr>
              <a:t>2 007 812,2                             2 043 335,4 </a:t>
            </a:r>
            <a:endParaRPr lang="ru-RU" sz="1400" b="1" dirty="0">
              <a:solidFill>
                <a:schemeClr val="tx1"/>
              </a:solidFill>
              <a:latin typeface="Times New Roman" pitchFamily="18" charset="0"/>
              <a:cs typeface="Times New Roman" pitchFamily="18" charset="0"/>
            </a:endParaRPr>
          </a:p>
        </p:txBody>
      </p:sp>
      <p:sp>
        <p:nvSpPr>
          <p:cNvPr id="13" name="Прямоугольник 12"/>
          <p:cNvSpPr/>
          <p:nvPr/>
        </p:nvSpPr>
        <p:spPr>
          <a:xfrm>
            <a:off x="785786" y="5072074"/>
            <a:ext cx="3786214" cy="7858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dirty="0" smtClean="0">
                <a:solidFill>
                  <a:schemeClr val="tx1"/>
                </a:solidFill>
                <a:latin typeface="Cambria" pitchFamily="18" charset="0"/>
              </a:rPr>
              <a:t>Доходы от использования</a:t>
            </a:r>
          </a:p>
          <a:p>
            <a:r>
              <a:rPr lang="ru-RU" sz="1400" dirty="0" smtClean="0">
                <a:solidFill>
                  <a:schemeClr val="tx1"/>
                </a:solidFill>
                <a:latin typeface="Cambria" pitchFamily="18" charset="0"/>
              </a:rPr>
              <a:t> имущества </a:t>
            </a:r>
          </a:p>
          <a:p>
            <a:r>
              <a:rPr lang="ru-RU" sz="1400" b="1" dirty="0" smtClean="0">
                <a:solidFill>
                  <a:schemeClr val="tx1"/>
                </a:solidFill>
                <a:latin typeface="Times New Roman" pitchFamily="18" charset="0"/>
                <a:cs typeface="Times New Roman" pitchFamily="18" charset="0"/>
              </a:rPr>
              <a:t>28 353,1                                     28 709,7</a:t>
            </a:r>
          </a:p>
        </p:txBody>
      </p:sp>
      <p:sp>
        <p:nvSpPr>
          <p:cNvPr id="15" name="Прямоугольник 14"/>
          <p:cNvSpPr/>
          <p:nvPr/>
        </p:nvSpPr>
        <p:spPr>
          <a:xfrm>
            <a:off x="5357818" y="1857364"/>
            <a:ext cx="3571932" cy="642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b="1" dirty="0" smtClean="0">
                <a:solidFill>
                  <a:schemeClr val="tx1"/>
                </a:solidFill>
                <a:latin typeface="Times New Roman" pitchFamily="18" charset="0"/>
                <a:cs typeface="Times New Roman" pitchFamily="18" charset="0"/>
              </a:rPr>
              <a:t>Социальная политика</a:t>
            </a:r>
          </a:p>
          <a:p>
            <a:r>
              <a:rPr lang="ru-RU" sz="1400" b="1" dirty="0" smtClean="0">
                <a:solidFill>
                  <a:schemeClr val="tx1"/>
                </a:solidFill>
                <a:latin typeface="Times New Roman" pitchFamily="18" charset="0"/>
                <a:cs typeface="Times New Roman" pitchFamily="18" charset="0"/>
              </a:rPr>
              <a:t>829 156,1                              853 530,5</a:t>
            </a:r>
            <a:endParaRPr lang="ru-RU" sz="1400" b="1" dirty="0">
              <a:solidFill>
                <a:schemeClr val="tx1"/>
              </a:solidFill>
              <a:latin typeface="Times New Roman" pitchFamily="18" charset="0"/>
              <a:cs typeface="Times New Roman" pitchFamily="18" charset="0"/>
            </a:endParaRPr>
          </a:p>
        </p:txBody>
      </p:sp>
      <p:sp>
        <p:nvSpPr>
          <p:cNvPr id="16" name="Прямоугольник 15"/>
          <p:cNvSpPr/>
          <p:nvPr/>
        </p:nvSpPr>
        <p:spPr>
          <a:xfrm>
            <a:off x="5357818" y="2571744"/>
            <a:ext cx="3571932" cy="500066"/>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b="1" dirty="0" smtClean="0">
                <a:solidFill>
                  <a:schemeClr val="tx1"/>
                </a:solidFill>
                <a:latin typeface="Times New Roman" pitchFamily="18" charset="0"/>
                <a:cs typeface="Times New Roman" pitchFamily="18" charset="0"/>
              </a:rPr>
              <a:t>Образование</a:t>
            </a:r>
          </a:p>
          <a:p>
            <a:r>
              <a:rPr lang="ru-RU" sz="1400" b="1" dirty="0" smtClean="0">
                <a:solidFill>
                  <a:schemeClr val="tx1"/>
                </a:solidFill>
                <a:latin typeface="Times New Roman" pitchFamily="18" charset="0"/>
                <a:cs typeface="Times New Roman" pitchFamily="18" charset="0"/>
              </a:rPr>
              <a:t>1 058 655,2                           1 095 776,3</a:t>
            </a:r>
            <a:endParaRPr lang="ru-RU" sz="1400" b="1" dirty="0">
              <a:solidFill>
                <a:schemeClr val="tx1"/>
              </a:solidFill>
              <a:latin typeface="Times New Roman" pitchFamily="18" charset="0"/>
              <a:cs typeface="Times New Roman" pitchFamily="18" charset="0"/>
            </a:endParaRPr>
          </a:p>
        </p:txBody>
      </p:sp>
      <p:sp>
        <p:nvSpPr>
          <p:cNvPr id="17" name="Прямоугольник 16"/>
          <p:cNvSpPr/>
          <p:nvPr/>
        </p:nvSpPr>
        <p:spPr>
          <a:xfrm>
            <a:off x="5357818" y="3143248"/>
            <a:ext cx="3571932" cy="7143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b="1" dirty="0" smtClean="0">
                <a:solidFill>
                  <a:schemeClr val="tx1"/>
                </a:solidFill>
                <a:latin typeface="Times New Roman" pitchFamily="18" charset="0"/>
                <a:cs typeface="Times New Roman" pitchFamily="18" charset="0"/>
              </a:rPr>
              <a:t>Здравоохранение</a:t>
            </a:r>
          </a:p>
          <a:p>
            <a:r>
              <a:rPr lang="ru-RU" sz="1400" b="1" dirty="0" smtClean="0">
                <a:solidFill>
                  <a:schemeClr val="tx1"/>
                </a:solidFill>
                <a:latin typeface="Times New Roman" pitchFamily="18" charset="0"/>
                <a:cs typeface="Times New Roman" pitchFamily="18" charset="0"/>
              </a:rPr>
              <a:t>46 048,3                                 26 900,2</a:t>
            </a:r>
            <a:endParaRPr lang="ru-RU" sz="1400" b="1" dirty="0">
              <a:solidFill>
                <a:schemeClr val="tx1"/>
              </a:solidFill>
              <a:latin typeface="Times New Roman" pitchFamily="18" charset="0"/>
              <a:cs typeface="Times New Roman" pitchFamily="18" charset="0"/>
            </a:endParaRPr>
          </a:p>
        </p:txBody>
      </p:sp>
      <p:sp>
        <p:nvSpPr>
          <p:cNvPr id="18" name="Прямоугольник 17"/>
          <p:cNvSpPr/>
          <p:nvPr/>
        </p:nvSpPr>
        <p:spPr>
          <a:xfrm>
            <a:off x="5357818" y="4000504"/>
            <a:ext cx="3571932" cy="642942"/>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b="1" dirty="0" smtClean="0">
                <a:solidFill>
                  <a:schemeClr val="tx1"/>
                </a:solidFill>
                <a:latin typeface="Times New Roman" pitchFamily="18" charset="0"/>
                <a:cs typeface="Times New Roman" pitchFamily="18" charset="0"/>
              </a:rPr>
              <a:t>ЖКХ</a:t>
            </a:r>
          </a:p>
          <a:p>
            <a:r>
              <a:rPr lang="ru-RU" sz="1400" b="1" dirty="0" smtClean="0">
                <a:solidFill>
                  <a:schemeClr val="tx1"/>
                </a:solidFill>
                <a:latin typeface="Times New Roman" pitchFamily="18" charset="0"/>
                <a:cs typeface="Times New Roman" pitchFamily="18" charset="0"/>
              </a:rPr>
              <a:t>243 587,0                                 243 587,0</a:t>
            </a:r>
            <a:endParaRPr lang="ru-RU" sz="1400" b="1" dirty="0">
              <a:solidFill>
                <a:schemeClr val="tx1"/>
              </a:solidFill>
              <a:latin typeface="Times New Roman" pitchFamily="18" charset="0"/>
              <a:cs typeface="Times New Roman" pitchFamily="18" charset="0"/>
            </a:endParaRPr>
          </a:p>
        </p:txBody>
      </p:sp>
      <p:sp>
        <p:nvSpPr>
          <p:cNvPr id="19" name="Прямоугольник 18"/>
          <p:cNvSpPr/>
          <p:nvPr/>
        </p:nvSpPr>
        <p:spPr>
          <a:xfrm>
            <a:off x="5357818" y="5500702"/>
            <a:ext cx="3571932" cy="642942"/>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b="1" dirty="0" smtClean="0">
                <a:solidFill>
                  <a:schemeClr val="tx1"/>
                </a:solidFill>
                <a:latin typeface="Times New Roman" pitchFamily="18" charset="0"/>
                <a:cs typeface="Times New Roman" pitchFamily="18" charset="0"/>
              </a:rPr>
              <a:t>Сельское хозяйство</a:t>
            </a:r>
          </a:p>
          <a:p>
            <a:r>
              <a:rPr lang="ru-RU" sz="1400" b="1" dirty="0" smtClean="0">
                <a:solidFill>
                  <a:schemeClr val="tx1"/>
                </a:solidFill>
                <a:latin typeface="Times New Roman" pitchFamily="18" charset="0"/>
                <a:cs typeface="Times New Roman" pitchFamily="18" charset="0"/>
              </a:rPr>
              <a:t>42 272,6                                         42 866,4</a:t>
            </a:r>
            <a:endParaRPr lang="ru-RU" sz="1400" b="1" dirty="0">
              <a:solidFill>
                <a:schemeClr val="tx1"/>
              </a:solidFill>
              <a:latin typeface="Times New Roman" pitchFamily="18" charset="0"/>
              <a:cs typeface="Times New Roman" pitchFamily="18" charset="0"/>
            </a:endParaRPr>
          </a:p>
        </p:txBody>
      </p:sp>
      <p:sp>
        <p:nvSpPr>
          <p:cNvPr id="20" name="Прямоугольник 19"/>
          <p:cNvSpPr/>
          <p:nvPr/>
        </p:nvSpPr>
        <p:spPr>
          <a:xfrm>
            <a:off x="5357818" y="6215082"/>
            <a:ext cx="3571932" cy="50006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b="1" dirty="0" smtClean="0">
                <a:solidFill>
                  <a:schemeClr val="tx1"/>
                </a:solidFill>
                <a:latin typeface="Times New Roman" pitchFamily="18" charset="0"/>
                <a:cs typeface="Times New Roman" pitchFamily="18" charset="0"/>
              </a:rPr>
              <a:t>Иные расходы</a:t>
            </a:r>
          </a:p>
          <a:p>
            <a:r>
              <a:rPr lang="ru-RU" sz="1400" b="1" dirty="0" smtClean="0">
                <a:solidFill>
                  <a:schemeClr val="tx1"/>
                </a:solidFill>
                <a:latin typeface="Times New Roman" pitchFamily="18" charset="0"/>
                <a:cs typeface="Times New Roman" pitchFamily="18" charset="0"/>
              </a:rPr>
              <a:t>209 180,0                                         224 448,7</a:t>
            </a:r>
          </a:p>
          <a:p>
            <a:endParaRPr lang="ru-RU" sz="1400" b="1" dirty="0" smtClean="0">
              <a:solidFill>
                <a:schemeClr val="tx1"/>
              </a:solidFill>
              <a:latin typeface="Times New Roman" pitchFamily="18" charset="0"/>
              <a:cs typeface="Times New Roman" pitchFamily="18" charset="0"/>
            </a:endParaRPr>
          </a:p>
          <a:p>
            <a:endParaRPr lang="ru-RU" sz="1400" b="1" dirty="0">
              <a:solidFill>
                <a:schemeClr val="tx1"/>
              </a:solidFill>
              <a:latin typeface="Times New Roman" pitchFamily="18" charset="0"/>
              <a:cs typeface="Times New Roman" pitchFamily="18" charset="0"/>
            </a:endParaRPr>
          </a:p>
        </p:txBody>
      </p:sp>
      <p:sp>
        <p:nvSpPr>
          <p:cNvPr id="21" name="Прямоугольник 20"/>
          <p:cNvSpPr/>
          <p:nvPr/>
        </p:nvSpPr>
        <p:spPr>
          <a:xfrm>
            <a:off x="5357818" y="4786322"/>
            <a:ext cx="3571932" cy="5715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b="1" dirty="0" smtClean="0">
                <a:solidFill>
                  <a:schemeClr val="tx1"/>
                </a:solidFill>
                <a:latin typeface="Times New Roman" pitchFamily="18" charset="0"/>
                <a:cs typeface="Times New Roman" pitchFamily="18" charset="0"/>
              </a:rPr>
              <a:t>Дорожный фонд</a:t>
            </a:r>
          </a:p>
          <a:p>
            <a:r>
              <a:rPr lang="ru-RU" sz="1400" b="1" dirty="0" smtClean="0">
                <a:solidFill>
                  <a:schemeClr val="tx1"/>
                </a:solidFill>
                <a:latin typeface="Times New Roman" pitchFamily="18" charset="0"/>
                <a:cs typeface="Times New Roman" pitchFamily="18" charset="0"/>
              </a:rPr>
              <a:t>54 020,4                                     50 331,6</a:t>
            </a:r>
            <a:endParaRPr lang="ru-RU" sz="1400" b="1" dirty="0">
              <a:solidFill>
                <a:schemeClr val="tx1"/>
              </a:solidFill>
              <a:latin typeface="Times New Roman" pitchFamily="18" charset="0"/>
              <a:cs typeface="Times New Roman" pitchFamily="18" charset="0"/>
            </a:endParaRPr>
          </a:p>
        </p:txBody>
      </p:sp>
      <p:sp>
        <p:nvSpPr>
          <p:cNvPr id="22" name="Прямоугольник с двумя вырезанными противолежащими углами 21"/>
          <p:cNvSpPr/>
          <p:nvPr/>
        </p:nvSpPr>
        <p:spPr>
          <a:xfrm>
            <a:off x="857224" y="1214422"/>
            <a:ext cx="1500198" cy="285752"/>
          </a:xfrm>
          <a:prstGeom prst="snip2DiagRect">
            <a:avLst/>
          </a:prstGeom>
          <a:solidFill>
            <a:schemeClr val="tx1">
              <a:lumMod val="50000"/>
              <a:lumOff val="5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solidFill>
                  <a:schemeClr val="bg1"/>
                </a:solidFill>
                <a:latin typeface="Times New Roman" pitchFamily="18" charset="0"/>
                <a:cs typeface="Times New Roman" pitchFamily="18" charset="0"/>
              </a:rPr>
              <a:t>2018</a:t>
            </a:r>
            <a:endParaRPr lang="ru-RU" b="1" dirty="0">
              <a:solidFill>
                <a:schemeClr val="bg1"/>
              </a:solidFill>
              <a:latin typeface="Times New Roman" pitchFamily="18" charset="0"/>
              <a:cs typeface="Times New Roman" pitchFamily="18" charset="0"/>
            </a:endParaRPr>
          </a:p>
        </p:txBody>
      </p:sp>
      <p:sp>
        <p:nvSpPr>
          <p:cNvPr id="23" name="Прямоугольник с двумя вырезанными противолежащими углами 22"/>
          <p:cNvSpPr/>
          <p:nvPr/>
        </p:nvSpPr>
        <p:spPr>
          <a:xfrm>
            <a:off x="2571736" y="1214422"/>
            <a:ext cx="1571636" cy="285752"/>
          </a:xfrm>
          <a:prstGeom prst="snip2Diag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2019</a:t>
            </a:r>
            <a:endParaRPr lang="ru-RU" dirty="0">
              <a:solidFill>
                <a:schemeClr val="tx1"/>
              </a:solidFill>
              <a:latin typeface="Times New Roman" pitchFamily="18" charset="0"/>
              <a:cs typeface="Times New Roman" pitchFamily="18" charset="0"/>
            </a:endParaRPr>
          </a:p>
        </p:txBody>
      </p:sp>
      <p:sp>
        <p:nvSpPr>
          <p:cNvPr id="24" name="Прямоугольник с двумя вырезанными противолежащими углами 23"/>
          <p:cNvSpPr/>
          <p:nvPr/>
        </p:nvSpPr>
        <p:spPr>
          <a:xfrm>
            <a:off x="7215206" y="1214422"/>
            <a:ext cx="1643074" cy="285752"/>
          </a:xfrm>
          <a:prstGeom prst="snip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2019</a:t>
            </a:r>
            <a:endParaRPr lang="ru-RU" b="1" dirty="0">
              <a:solidFill>
                <a:schemeClr val="tx1"/>
              </a:solidFill>
              <a:latin typeface="Times New Roman" pitchFamily="18" charset="0"/>
              <a:cs typeface="Times New Roman" pitchFamily="18" charset="0"/>
            </a:endParaRPr>
          </a:p>
        </p:txBody>
      </p:sp>
      <p:sp>
        <p:nvSpPr>
          <p:cNvPr id="25" name="Прямоугольник с двумя вырезанными противолежащими углами 24"/>
          <p:cNvSpPr/>
          <p:nvPr/>
        </p:nvSpPr>
        <p:spPr>
          <a:xfrm>
            <a:off x="5429256" y="1214422"/>
            <a:ext cx="1500198" cy="285752"/>
          </a:xfrm>
          <a:prstGeom prst="snip2DiagRect">
            <a:avLst/>
          </a:prstGeom>
          <a:solidFill>
            <a:schemeClr val="tx1">
              <a:lumMod val="50000"/>
              <a:lumOff val="5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solidFill>
                  <a:schemeClr val="bg1"/>
                </a:solidFill>
                <a:latin typeface="Times New Roman" pitchFamily="18" charset="0"/>
                <a:cs typeface="Times New Roman" pitchFamily="18" charset="0"/>
              </a:rPr>
              <a:t>2018</a:t>
            </a:r>
            <a:endParaRPr lang="ru-RU" dirty="0">
              <a:solidFill>
                <a:schemeClr val="bg1"/>
              </a:solidFill>
              <a:latin typeface="Times New Roman" pitchFamily="18" charset="0"/>
              <a:cs typeface="Times New Roman" pitchFamily="18" charset="0"/>
            </a:endParaRPr>
          </a:p>
        </p:txBody>
      </p:sp>
      <p:sp>
        <p:nvSpPr>
          <p:cNvPr id="26" name="Прямоугольник 25"/>
          <p:cNvSpPr/>
          <p:nvPr/>
        </p:nvSpPr>
        <p:spPr>
          <a:xfrm>
            <a:off x="5429256" y="1571612"/>
            <a:ext cx="1500198" cy="28575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itchFamily="18" charset="0"/>
                <a:cs typeface="Times New Roman" pitchFamily="18" charset="0"/>
              </a:rPr>
              <a:t>2 482 919,6</a:t>
            </a:r>
            <a:endParaRPr lang="ru-RU" b="1" dirty="0">
              <a:latin typeface="Times New Roman" pitchFamily="18" charset="0"/>
              <a:cs typeface="Times New Roman" pitchFamily="18" charset="0"/>
            </a:endParaRPr>
          </a:p>
        </p:txBody>
      </p:sp>
      <p:sp>
        <p:nvSpPr>
          <p:cNvPr id="27" name="Прямоугольник 26"/>
          <p:cNvSpPr/>
          <p:nvPr/>
        </p:nvSpPr>
        <p:spPr>
          <a:xfrm>
            <a:off x="7215206" y="1571612"/>
            <a:ext cx="1643074" cy="28575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2 537 440,7</a:t>
            </a:r>
            <a:endParaRPr lang="ru-RU" b="1" dirty="0">
              <a:solidFill>
                <a:schemeClr val="tx1"/>
              </a:solidFill>
              <a:latin typeface="Times New Roman" pitchFamily="18" charset="0"/>
              <a:cs typeface="Times New Roman" pitchFamily="18" charset="0"/>
            </a:endParaRPr>
          </a:p>
        </p:txBody>
      </p:sp>
      <p:sp>
        <p:nvSpPr>
          <p:cNvPr id="29" name="Прямоугольник 28"/>
          <p:cNvSpPr/>
          <p:nvPr/>
        </p:nvSpPr>
        <p:spPr>
          <a:xfrm>
            <a:off x="857224" y="1571612"/>
            <a:ext cx="1500198" cy="28575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itchFamily="18" charset="0"/>
                <a:cs typeface="Times New Roman" pitchFamily="18" charset="0"/>
              </a:rPr>
              <a:t>2 482 919,6</a:t>
            </a:r>
            <a:endParaRPr lang="ru-RU" b="1" dirty="0">
              <a:latin typeface="Times New Roman" pitchFamily="18" charset="0"/>
              <a:cs typeface="Times New Roman" pitchFamily="18" charset="0"/>
            </a:endParaRPr>
          </a:p>
        </p:txBody>
      </p:sp>
      <p:sp>
        <p:nvSpPr>
          <p:cNvPr id="30" name="Прямоугольник 29"/>
          <p:cNvSpPr/>
          <p:nvPr/>
        </p:nvSpPr>
        <p:spPr>
          <a:xfrm>
            <a:off x="2571736" y="1571612"/>
            <a:ext cx="1643074" cy="28575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2 537 440,7</a:t>
            </a:r>
            <a:endParaRPr lang="ru-RU" b="1" dirty="0">
              <a:solidFill>
                <a:schemeClr val="tx1"/>
              </a:solidFill>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301.png"/>
          <p:cNvPicPr>
            <a:picLocks noChangeAspect="1"/>
          </p:cNvPicPr>
          <p:nvPr/>
        </p:nvPicPr>
        <p:blipFill>
          <a:blip r:embed="rId2" cstate="print"/>
          <a:stretch>
            <a:fillRect/>
          </a:stretch>
        </p:blipFill>
        <p:spPr>
          <a:xfrm>
            <a:off x="8143900" y="142852"/>
            <a:ext cx="516649" cy="642942"/>
          </a:xfrm>
          <a:prstGeom prst="rect">
            <a:avLst/>
          </a:prstGeom>
        </p:spPr>
      </p:pic>
      <p:sp>
        <p:nvSpPr>
          <p:cNvPr id="2" name="Заголовок 1"/>
          <p:cNvSpPr>
            <a:spLocks noGrp="1"/>
          </p:cNvSpPr>
          <p:nvPr>
            <p:ph type="title"/>
          </p:nvPr>
        </p:nvSpPr>
        <p:spPr>
          <a:xfrm>
            <a:off x="285720" y="1357298"/>
            <a:ext cx="8229600" cy="4429156"/>
          </a:xfrm>
        </p:spPr>
        <p:txBody>
          <a:bodyPr>
            <a:normAutofit/>
          </a:bodyPr>
          <a:lstStyle/>
          <a:p>
            <a:r>
              <a:rPr lang="ru-RU" dirty="0" smtClean="0"/>
              <a:t/>
            </a:r>
            <a:br>
              <a:rPr lang="ru-RU" dirty="0" smtClean="0"/>
            </a:br>
            <a:endParaRPr lang="ru-RU" dirty="0"/>
          </a:p>
        </p:txBody>
      </p:sp>
      <p:sp>
        <p:nvSpPr>
          <p:cNvPr id="3" name="Прямоугольник 2"/>
          <p:cNvSpPr/>
          <p:nvPr/>
        </p:nvSpPr>
        <p:spPr>
          <a:xfrm>
            <a:off x="3214678" y="357166"/>
            <a:ext cx="8358246" cy="261610"/>
          </a:xfrm>
          <a:prstGeom prst="rect">
            <a:avLst/>
          </a:prstGeom>
        </p:spPr>
        <p:txBody>
          <a:bodyPr wrap="square">
            <a:spAutoFit/>
          </a:bodyPr>
          <a:lstStyle/>
          <a:p>
            <a:r>
              <a:rPr lang="ru-RU" sz="1100" b="1" u="sng" dirty="0" smtClean="0">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b="1" u="sng" dirty="0">
              <a:solidFill>
                <a:schemeClr val="accent1">
                  <a:lumMod val="50000"/>
                </a:schemeClr>
              </a:solidFill>
              <a:effectLst>
                <a:outerShdw blurRad="38100" dist="38100" dir="2700000" algn="tl">
                  <a:srgbClr val="000000">
                    <a:alpha val="43137"/>
                  </a:srgbClr>
                </a:outerShdw>
              </a:effectLst>
              <a:latin typeface="Cambria" pitchFamily="18" charset="0"/>
            </a:endParaRPr>
          </a:p>
        </p:txBody>
      </p:sp>
      <p:graphicFrame>
        <p:nvGraphicFramePr>
          <p:cNvPr id="13" name="Таблица 12"/>
          <p:cNvGraphicFramePr>
            <a:graphicFrameLocks noGrp="1"/>
          </p:cNvGraphicFramePr>
          <p:nvPr/>
        </p:nvGraphicFramePr>
        <p:xfrm>
          <a:off x="142844" y="4467135"/>
          <a:ext cx="8429683" cy="2257497"/>
        </p:xfrm>
        <a:graphic>
          <a:graphicData uri="http://schemas.openxmlformats.org/drawingml/2006/table">
            <a:tbl>
              <a:tblPr firstRow="1" bandRow="1">
                <a:tableStyleId>{5C22544A-7EE6-4342-B048-85BDC9FD1C3A}</a:tableStyleId>
              </a:tblPr>
              <a:tblGrid>
                <a:gridCol w="2643206"/>
                <a:gridCol w="1428760"/>
                <a:gridCol w="1836017"/>
                <a:gridCol w="1224826"/>
                <a:gridCol w="1296874"/>
              </a:tblGrid>
              <a:tr h="304922">
                <a:tc>
                  <a:txBody>
                    <a:bodyPr/>
                    <a:lstStyle/>
                    <a:p>
                      <a:r>
                        <a:rPr lang="ru-RU" sz="1400" dirty="0" smtClean="0">
                          <a:latin typeface="Cambria" pitchFamily="18" charset="0"/>
                        </a:rPr>
                        <a:t>Показатель</a:t>
                      </a:r>
                      <a:endParaRPr lang="ru-RU" sz="1400" dirty="0">
                        <a:latin typeface="Cambria" pitchFamily="18" charset="0"/>
                      </a:endParaRPr>
                    </a:p>
                  </a:txBody>
                  <a:tcPr/>
                </a:tc>
                <a:tc>
                  <a:txBody>
                    <a:bodyPr/>
                    <a:lstStyle/>
                    <a:p>
                      <a:r>
                        <a:rPr lang="ru-RU" sz="1400" dirty="0" smtClean="0">
                          <a:latin typeface="Cambria" pitchFamily="18" charset="0"/>
                        </a:rPr>
                        <a:t>2016 год</a:t>
                      </a:r>
                      <a:endParaRPr lang="ru-RU" sz="1400" dirty="0">
                        <a:latin typeface="Cambria" pitchFamily="18" charset="0"/>
                      </a:endParaRPr>
                    </a:p>
                  </a:txBody>
                  <a:tcPr/>
                </a:tc>
                <a:tc>
                  <a:txBody>
                    <a:bodyPr/>
                    <a:lstStyle/>
                    <a:p>
                      <a:r>
                        <a:rPr lang="ru-RU" sz="1600" dirty="0" smtClean="0">
                          <a:latin typeface="Cambria" pitchFamily="18" charset="0"/>
                        </a:rPr>
                        <a:t>2017 год</a:t>
                      </a:r>
                    </a:p>
                  </a:txBody>
                  <a:tcPr/>
                </a:tc>
                <a:tc>
                  <a:txBody>
                    <a:bodyPr/>
                    <a:lstStyle/>
                    <a:p>
                      <a:r>
                        <a:rPr lang="ru-RU" sz="1600" dirty="0" smtClean="0">
                          <a:latin typeface="Cambria" pitchFamily="18" charset="0"/>
                        </a:rPr>
                        <a:t>2018 год</a:t>
                      </a:r>
                      <a:endParaRPr lang="ru-RU" sz="1600" dirty="0">
                        <a:latin typeface="Cambria" pitchFamily="18" charset="0"/>
                      </a:endParaRPr>
                    </a:p>
                  </a:txBody>
                  <a:tcPr/>
                </a:tc>
                <a:tc>
                  <a:txBody>
                    <a:bodyPr/>
                    <a:lstStyle/>
                    <a:p>
                      <a:r>
                        <a:rPr lang="ru-RU" sz="1600" dirty="0" smtClean="0">
                          <a:latin typeface="Cambria" pitchFamily="18" charset="0"/>
                        </a:rPr>
                        <a:t>2019 год</a:t>
                      </a:r>
                      <a:endParaRPr lang="ru-RU" sz="1600" dirty="0">
                        <a:latin typeface="Cambria" pitchFamily="18" charset="0"/>
                      </a:endParaRPr>
                    </a:p>
                  </a:txBody>
                  <a:tcPr/>
                </a:tc>
              </a:tr>
              <a:tr h="277202">
                <a:tc>
                  <a:txBody>
                    <a:bodyPr/>
                    <a:lstStyle/>
                    <a:p>
                      <a:r>
                        <a:rPr lang="ru-RU" sz="1400" b="1" dirty="0" smtClean="0">
                          <a:latin typeface="Cambria" pitchFamily="18" charset="0"/>
                        </a:rPr>
                        <a:t>Доходы</a:t>
                      </a:r>
                      <a:endParaRPr lang="ru-RU" sz="1400" b="1" dirty="0">
                        <a:latin typeface="Cambria" pitchFamily="18" charset="0"/>
                      </a:endParaRPr>
                    </a:p>
                  </a:txBody>
                  <a:tcPr/>
                </a:tc>
                <a:tc>
                  <a:txBody>
                    <a:bodyPr/>
                    <a:lstStyle/>
                    <a:p>
                      <a:pPr algn="ctr"/>
                      <a:r>
                        <a:rPr lang="ru-RU" sz="1400" dirty="0" smtClean="0">
                          <a:latin typeface="Cambria" pitchFamily="18" charset="0"/>
                        </a:rPr>
                        <a:t>3 012</a:t>
                      </a:r>
                      <a:r>
                        <a:rPr lang="ru-RU" sz="1400" baseline="0" dirty="0" smtClean="0">
                          <a:latin typeface="Cambria" pitchFamily="18" charset="0"/>
                        </a:rPr>
                        <a:t> 000,0</a:t>
                      </a:r>
                      <a:endParaRPr lang="ru-RU" sz="1400" dirty="0">
                        <a:latin typeface="Cambria" pitchFamily="18" charset="0"/>
                      </a:endParaRPr>
                    </a:p>
                  </a:txBody>
                  <a:tcPr anchor="ctr"/>
                </a:tc>
                <a:tc>
                  <a:txBody>
                    <a:bodyPr/>
                    <a:lstStyle/>
                    <a:p>
                      <a:pPr algn="ctr"/>
                      <a:r>
                        <a:rPr lang="ru-RU" sz="1400" dirty="0" smtClean="0">
                          <a:latin typeface="Cambria" pitchFamily="18" charset="0"/>
                        </a:rPr>
                        <a:t>2 502 703,9</a:t>
                      </a:r>
                      <a:endParaRPr lang="ru-RU" sz="1400" dirty="0">
                        <a:latin typeface="Cambria" pitchFamily="18" charset="0"/>
                      </a:endParaRPr>
                    </a:p>
                  </a:txBody>
                  <a:tcPr anchor="ctr"/>
                </a:tc>
                <a:tc>
                  <a:txBody>
                    <a:bodyPr/>
                    <a:lstStyle/>
                    <a:p>
                      <a:pPr algn="ctr"/>
                      <a:r>
                        <a:rPr lang="ru-RU" sz="1400" dirty="0" smtClean="0">
                          <a:latin typeface="Cambria" pitchFamily="18" charset="0"/>
                        </a:rPr>
                        <a:t>2 482 919,6</a:t>
                      </a:r>
                      <a:endParaRPr lang="ru-RU" sz="1400" dirty="0">
                        <a:latin typeface="Cambria" pitchFamily="18" charset="0"/>
                      </a:endParaRPr>
                    </a:p>
                  </a:txBody>
                  <a:tcPr anchor="ctr"/>
                </a:tc>
                <a:tc>
                  <a:txBody>
                    <a:bodyPr/>
                    <a:lstStyle/>
                    <a:p>
                      <a:pPr algn="ctr"/>
                      <a:r>
                        <a:rPr lang="ru-RU" sz="1400" dirty="0" smtClean="0">
                          <a:latin typeface="Cambria" pitchFamily="18" charset="0"/>
                        </a:rPr>
                        <a:t>2 537 440,7</a:t>
                      </a:r>
                      <a:endParaRPr lang="ru-RU" sz="1400" dirty="0">
                        <a:latin typeface="Cambria" pitchFamily="18" charset="0"/>
                      </a:endParaRPr>
                    </a:p>
                  </a:txBody>
                  <a:tcPr anchor="ctr"/>
                </a:tc>
              </a:tr>
              <a:tr h="471243">
                <a:tc>
                  <a:txBody>
                    <a:bodyPr/>
                    <a:lstStyle/>
                    <a:p>
                      <a:r>
                        <a:rPr lang="ru-RU" sz="1400" b="1" dirty="0" smtClean="0">
                          <a:latin typeface="Cambria" pitchFamily="18" charset="0"/>
                        </a:rPr>
                        <a:t>Расходы</a:t>
                      </a:r>
                      <a:endParaRPr lang="ru-RU" sz="1400" b="1" dirty="0">
                        <a:latin typeface="Cambria"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u="none" dirty="0" smtClean="0">
                          <a:latin typeface="Times New Roman" pitchFamily="18" charset="0"/>
                          <a:cs typeface="Times New Roman" pitchFamily="18" charset="0"/>
                        </a:rPr>
                        <a:t>2 925 639,1</a:t>
                      </a:r>
                    </a:p>
                    <a:p>
                      <a:pPr algn="ctr"/>
                      <a:endParaRPr lang="ru-RU" sz="1400" dirty="0">
                        <a:latin typeface="Cambria"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Times New Roman" pitchFamily="18" charset="0"/>
                          <a:cs typeface="Times New Roman" pitchFamily="18" charset="0"/>
                        </a:rPr>
                        <a:t>2 502 703,9</a:t>
                      </a:r>
                    </a:p>
                    <a:p>
                      <a:pPr algn="ctr"/>
                      <a:endParaRPr lang="ru-RU" sz="1400" dirty="0">
                        <a:latin typeface="Cambria"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Times New Roman" pitchFamily="18" charset="0"/>
                          <a:cs typeface="Times New Roman" pitchFamily="18" charset="0"/>
                        </a:rPr>
                        <a:t>2 482 919,6</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400" dirty="0">
                        <a:latin typeface="Cambria"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Times New Roman" pitchFamily="18" charset="0"/>
                          <a:cs typeface="Times New Roman" pitchFamily="18" charset="0"/>
                        </a:rPr>
                        <a:t>2 537 440,7</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400" dirty="0">
                        <a:latin typeface="Cambria" pitchFamily="18" charset="0"/>
                      </a:endParaRPr>
                    </a:p>
                  </a:txBody>
                  <a:tcPr anchor="ctr"/>
                </a:tc>
              </a:tr>
              <a:tr h="454041">
                <a:tc>
                  <a:txBody>
                    <a:bodyPr/>
                    <a:lstStyle/>
                    <a:p>
                      <a:r>
                        <a:rPr lang="ru-RU" sz="1400" b="1" dirty="0" smtClean="0">
                          <a:latin typeface="Cambria" pitchFamily="18" charset="0"/>
                        </a:rPr>
                        <a:t>Дефицит(-)/Профицит(+)</a:t>
                      </a:r>
                      <a:endParaRPr lang="ru-RU" sz="1400" b="1" dirty="0">
                        <a:latin typeface="Cambria" pitchFamily="18" charset="0"/>
                      </a:endParaRPr>
                    </a:p>
                  </a:txBody>
                  <a:tcPr/>
                </a:tc>
                <a:tc>
                  <a:txBody>
                    <a:bodyPr/>
                    <a:lstStyle/>
                    <a:p>
                      <a:pPr algn="ctr"/>
                      <a:r>
                        <a:rPr lang="ru-RU" sz="1400" dirty="0" smtClean="0">
                          <a:latin typeface="Cambria" pitchFamily="18" charset="0"/>
                        </a:rPr>
                        <a:t>-13 784,3</a:t>
                      </a:r>
                      <a:endParaRPr lang="ru-RU" sz="1400" dirty="0">
                        <a:latin typeface="Cambria" pitchFamily="18" charset="0"/>
                      </a:endParaRPr>
                    </a:p>
                  </a:txBody>
                  <a:tcPr anchor="ctr"/>
                </a:tc>
                <a:tc>
                  <a:txBody>
                    <a:bodyPr/>
                    <a:lstStyle/>
                    <a:p>
                      <a:pPr algn="ctr"/>
                      <a:r>
                        <a:rPr lang="ru-RU" sz="1400" dirty="0" smtClean="0">
                          <a:latin typeface="Cambria" pitchFamily="18" charset="0"/>
                        </a:rPr>
                        <a:t>0</a:t>
                      </a:r>
                      <a:endParaRPr lang="ru-RU" sz="1400" dirty="0">
                        <a:latin typeface="Cambria" pitchFamily="18" charset="0"/>
                      </a:endParaRPr>
                    </a:p>
                  </a:txBody>
                  <a:tcPr anchor="ctr"/>
                </a:tc>
                <a:tc>
                  <a:txBody>
                    <a:bodyPr/>
                    <a:lstStyle/>
                    <a:p>
                      <a:pPr algn="ctr"/>
                      <a:r>
                        <a:rPr lang="ru-RU" sz="1400" dirty="0" smtClean="0">
                          <a:latin typeface="Cambria" pitchFamily="18" charset="0"/>
                        </a:rPr>
                        <a:t>0</a:t>
                      </a:r>
                      <a:endParaRPr lang="ru-RU" sz="1400" dirty="0">
                        <a:latin typeface="Cambria"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Cambria" pitchFamily="18" charset="0"/>
                        </a:rPr>
                        <a:t>0</a:t>
                      </a:r>
                      <a:endParaRPr lang="ru-RU" sz="1400" dirty="0">
                        <a:latin typeface="Cambria" pitchFamily="18" charset="0"/>
                      </a:endParaRPr>
                    </a:p>
                  </a:txBody>
                  <a:tcPr anchor="ctr"/>
                </a:tc>
              </a:tr>
              <a:tr h="645216">
                <a:tc>
                  <a:txBody>
                    <a:bodyPr/>
                    <a:lstStyle/>
                    <a:p>
                      <a:r>
                        <a:rPr lang="ru-RU" sz="1400" b="1" dirty="0" smtClean="0">
                          <a:latin typeface="Cambria" pitchFamily="18" charset="0"/>
                        </a:rPr>
                        <a:t>Источники финансирования дефицита</a:t>
                      </a:r>
                      <a:endParaRPr lang="ru-RU" sz="1400" b="1" dirty="0">
                        <a:latin typeface="Cambria" pitchFamily="18" charset="0"/>
                      </a:endParaRPr>
                    </a:p>
                  </a:txBody>
                  <a:tcPr/>
                </a:tc>
                <a:tc>
                  <a:txBody>
                    <a:bodyPr/>
                    <a:lstStyle/>
                    <a:p>
                      <a:pPr algn="ctr"/>
                      <a:r>
                        <a:rPr lang="ru-RU" sz="1400" dirty="0" smtClean="0">
                          <a:latin typeface="Cambria" pitchFamily="18" charset="0"/>
                        </a:rPr>
                        <a:t>13 784,3</a:t>
                      </a:r>
                      <a:endParaRPr lang="ru-RU" sz="1400" dirty="0">
                        <a:latin typeface="Cambria" pitchFamily="18" charset="0"/>
                      </a:endParaRPr>
                    </a:p>
                  </a:txBody>
                  <a:tcPr anchor="ctr"/>
                </a:tc>
                <a:tc>
                  <a:txBody>
                    <a:bodyPr/>
                    <a:lstStyle/>
                    <a:p>
                      <a:pPr algn="ctr"/>
                      <a:r>
                        <a:rPr lang="ru-RU" sz="1400" dirty="0" smtClean="0">
                          <a:latin typeface="Cambria" pitchFamily="18" charset="0"/>
                        </a:rPr>
                        <a:t>0</a:t>
                      </a:r>
                      <a:endParaRPr lang="ru-RU" sz="1400" dirty="0">
                        <a:latin typeface="Cambria" pitchFamily="18" charset="0"/>
                      </a:endParaRPr>
                    </a:p>
                  </a:txBody>
                  <a:tcPr anchor="ctr"/>
                </a:tc>
                <a:tc>
                  <a:txBody>
                    <a:bodyPr/>
                    <a:lstStyle/>
                    <a:p>
                      <a:pPr algn="ctr"/>
                      <a:r>
                        <a:rPr lang="ru-RU" sz="1400" dirty="0" smtClean="0">
                          <a:latin typeface="Cambria" pitchFamily="18" charset="0"/>
                        </a:rPr>
                        <a:t>0</a:t>
                      </a:r>
                      <a:endParaRPr lang="ru-RU" sz="1400" dirty="0">
                        <a:latin typeface="Cambria"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Cambria" pitchFamily="18" charset="0"/>
                        </a:rPr>
                        <a:t>0</a:t>
                      </a:r>
                      <a:endParaRPr lang="ru-RU" sz="1400" dirty="0">
                        <a:latin typeface="Cambria" pitchFamily="18" charset="0"/>
                      </a:endParaRPr>
                    </a:p>
                  </a:txBody>
                  <a:tcPr anchor="ctr"/>
                </a:tc>
              </a:tr>
            </a:tbl>
          </a:graphicData>
        </a:graphic>
      </p:graphicFrame>
      <p:graphicFrame>
        <p:nvGraphicFramePr>
          <p:cNvPr id="14" name="Диаграмма 13"/>
          <p:cNvGraphicFramePr/>
          <p:nvPr/>
        </p:nvGraphicFramePr>
        <p:xfrm>
          <a:off x="0" y="1357298"/>
          <a:ext cx="9144000" cy="314327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42844" y="785794"/>
            <a:ext cx="871543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000" b="1" dirty="0" smtClean="0">
                <a:solidFill>
                  <a:schemeClr val="accent1">
                    <a:lumMod val="50000"/>
                  </a:schemeClr>
                </a:solidFill>
                <a:latin typeface="Cambria" pitchFamily="18" charset="0"/>
              </a:rPr>
              <a:t>Основные параметры бюджета Белокалитвинского района </a:t>
            </a:r>
          </a:p>
          <a:p>
            <a:pPr algn="ctr"/>
            <a:r>
              <a:rPr lang="ru-RU" sz="2000" b="1" dirty="0" smtClean="0">
                <a:solidFill>
                  <a:schemeClr val="accent1">
                    <a:lumMod val="50000"/>
                  </a:schemeClr>
                </a:solidFill>
                <a:latin typeface="Cambria" pitchFamily="18" charset="0"/>
              </a:rPr>
              <a:t>на 2017 и на плановый период 2018 и 2019 годов</a:t>
            </a:r>
            <a:endParaRPr lang="ru-RU" sz="2000" b="1" dirty="0">
              <a:solidFill>
                <a:schemeClr val="accent1">
                  <a:lumMod val="50000"/>
                </a:schemeClr>
              </a:solidFill>
              <a:latin typeface="Cambria" pitchFamily="18" charset="0"/>
            </a:endParaRPr>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p:cNvGraphicFramePr>
          <p:nvPr/>
        </p:nvGraphicFramePr>
        <p:xfrm>
          <a:off x="142844" y="714356"/>
          <a:ext cx="9001156" cy="5715040"/>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2500298" y="0"/>
            <a:ext cx="5929322" cy="261610"/>
          </a:xfrm>
          <a:prstGeom prst="rect">
            <a:avLst/>
          </a:prstGeom>
        </p:spPr>
        <p:txBody>
          <a:bodyPr wrap="square">
            <a:spAutoFit/>
          </a:bodyPr>
          <a:lstStyle/>
          <a:p>
            <a:r>
              <a:rPr lang="ru-RU" sz="11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ru-RU" sz="1100" b="1" u="sng" dirty="0" smtClean="0">
                <a:solidFill>
                  <a:schemeClr val="accent1">
                    <a:lumMod val="50000"/>
                  </a:schemeClr>
                </a:solidFill>
                <a:effectLst>
                  <a:outerShdw blurRad="38100" dist="38100" dir="2700000" algn="tl">
                    <a:srgbClr val="000000">
                      <a:alpha val="43137"/>
                    </a:srgbClr>
                  </a:outerShdw>
                </a:effectLst>
                <a:latin typeface="Cambria" pitchFamily="18" charset="0"/>
              </a:rPr>
              <a:t>Финансовое управление Администрации Белокалитвинского района</a:t>
            </a:r>
            <a:endParaRPr lang="ru-RU" sz="1100" dirty="0"/>
          </a:p>
        </p:txBody>
      </p:sp>
      <p:pic>
        <p:nvPicPr>
          <p:cNvPr id="5" name="Рисунок 4" descr="3301.png"/>
          <p:cNvPicPr>
            <a:picLocks noChangeAspect="1"/>
          </p:cNvPicPr>
          <p:nvPr/>
        </p:nvPicPr>
        <p:blipFill>
          <a:blip r:embed="rId3" cstate="print"/>
          <a:stretch>
            <a:fillRect/>
          </a:stretch>
        </p:blipFill>
        <p:spPr>
          <a:xfrm>
            <a:off x="8429652" y="142852"/>
            <a:ext cx="401839" cy="500066"/>
          </a:xfrm>
          <a:prstGeom prst="rect">
            <a:avLst/>
          </a:prstGeom>
        </p:spPr>
      </p:pic>
      <p:sp>
        <p:nvSpPr>
          <p:cNvPr id="6" name="Прямоугольник 5"/>
          <p:cNvSpPr/>
          <p:nvPr/>
        </p:nvSpPr>
        <p:spPr>
          <a:xfrm>
            <a:off x="7358082" y="1928802"/>
            <a:ext cx="1214446" cy="42862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Тыс. рублей</a:t>
            </a:r>
            <a:endParaRPr lang="ru-RU" sz="1400" b="1" dirty="0">
              <a:solidFill>
                <a:schemeClr val="tx1"/>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6412</TotalTime>
  <Words>3060</Words>
  <Application>Microsoft Office PowerPoint</Application>
  <PresentationFormat>Экран (4:3)</PresentationFormat>
  <Paragraphs>573</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Изящная</vt:lpstr>
      <vt:lpstr>    Финансовое управление  Администрации Белокалитвинского района</vt:lpstr>
      <vt:lpstr>                                                                             Финансовое управление Администрации Белокалитвинского района</vt:lpstr>
      <vt:lpstr> </vt:lpstr>
      <vt:lpstr>  </vt:lpstr>
      <vt:lpstr> </vt:lpstr>
      <vt:lpstr>Слайд 6</vt:lpstr>
      <vt:lpstr>  </vt:lpstr>
      <vt:lpstr> </vt:lpstr>
      <vt:lpstr>Слайд 9</vt:lpstr>
      <vt:lpstr>Слайд 10</vt:lpstr>
      <vt:lpstr>Слайд 11</vt:lpstr>
      <vt:lpstr>Слайд 12</vt:lpstr>
      <vt:lpstr>Слайд 13</vt:lpstr>
      <vt:lpstr>Слайд 14</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Исполнение бюджета Октябрьского района</dc:title>
  <dc:creator>Пользователь Windows</dc:creator>
  <cp:lastModifiedBy>Bud6</cp:lastModifiedBy>
  <cp:revision>572</cp:revision>
  <cp:lastPrinted>2014-03-18T10:05:02Z</cp:lastPrinted>
  <dcterms:created xsi:type="dcterms:W3CDTF">2013-10-04T12:49:32Z</dcterms:created>
  <dcterms:modified xsi:type="dcterms:W3CDTF">2017-01-19T13:43:03Z</dcterms:modified>
</cp:coreProperties>
</file>