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drawing23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rawings/drawing5.xml" ContentType="application/vnd.openxmlformats-officedocument.drawingml.chartshape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13.xml" ContentType="application/vnd.ms-office.drawingml.diagramDrawing+xml"/>
  <Override PartName="/ppt/diagrams/drawing24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2"/>
  </p:notesMasterIdLst>
  <p:sldIdLst>
    <p:sldId id="259" r:id="rId2"/>
    <p:sldId id="270" r:id="rId3"/>
    <p:sldId id="260" r:id="rId4"/>
    <p:sldId id="419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459" r:id="rId13"/>
    <p:sldId id="423" r:id="rId14"/>
    <p:sldId id="424" r:id="rId15"/>
    <p:sldId id="425" r:id="rId16"/>
    <p:sldId id="426" r:id="rId17"/>
    <p:sldId id="427" r:id="rId18"/>
    <p:sldId id="428" r:id="rId19"/>
    <p:sldId id="268" r:id="rId20"/>
    <p:sldId id="269" r:id="rId21"/>
    <p:sldId id="272" r:id="rId22"/>
    <p:sldId id="301" r:id="rId23"/>
    <p:sldId id="343" r:id="rId24"/>
    <p:sldId id="417" r:id="rId25"/>
    <p:sldId id="430" r:id="rId26"/>
    <p:sldId id="429" r:id="rId27"/>
    <p:sldId id="303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05" r:id="rId37"/>
    <p:sldId id="329" r:id="rId38"/>
    <p:sldId id="335" r:id="rId39"/>
    <p:sldId id="336" r:id="rId40"/>
    <p:sldId id="409" r:id="rId41"/>
    <p:sldId id="431" r:id="rId42"/>
    <p:sldId id="433" r:id="rId43"/>
    <p:sldId id="434" r:id="rId44"/>
    <p:sldId id="435" r:id="rId45"/>
    <p:sldId id="436" r:id="rId46"/>
    <p:sldId id="360" r:id="rId47"/>
    <p:sldId id="361" r:id="rId48"/>
    <p:sldId id="362" r:id="rId49"/>
    <p:sldId id="404" r:id="rId50"/>
    <p:sldId id="341" r:id="rId51"/>
    <p:sldId id="437" r:id="rId52"/>
    <p:sldId id="438" r:id="rId53"/>
    <p:sldId id="441" r:id="rId54"/>
    <p:sldId id="442" r:id="rId55"/>
    <p:sldId id="439" r:id="rId56"/>
    <p:sldId id="440" r:id="rId57"/>
    <p:sldId id="342" r:id="rId58"/>
    <p:sldId id="373" r:id="rId59"/>
    <p:sldId id="374" r:id="rId60"/>
    <p:sldId id="443" r:id="rId61"/>
    <p:sldId id="375" r:id="rId62"/>
    <p:sldId id="444" r:id="rId63"/>
    <p:sldId id="445" r:id="rId64"/>
    <p:sldId id="416" r:id="rId65"/>
    <p:sldId id="450" r:id="rId66"/>
    <p:sldId id="274" r:id="rId67"/>
    <p:sldId id="446" r:id="rId68"/>
    <p:sldId id="447" r:id="rId69"/>
    <p:sldId id="448" r:id="rId70"/>
    <p:sldId id="406" r:id="rId7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4B4FE"/>
    <a:srgbClr val="99FFCC"/>
    <a:srgbClr val="FFCCCC"/>
    <a:srgbClr val="FF0066"/>
    <a:srgbClr val="FF00FF"/>
    <a:srgbClr val="66FF33"/>
    <a:srgbClr val="0000FF"/>
    <a:srgbClr val="FF99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66" autoAdjust="0"/>
    <p:restoredTop sz="93134" autoAdjust="0"/>
  </p:normalViewPr>
  <p:slideViewPr>
    <p:cSldViewPr>
      <p:cViewPr>
        <p:scale>
          <a:sx n="70" d="100"/>
          <a:sy n="70" d="100"/>
        </p:scale>
        <p:origin x="-93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&#1044;&#1086;&#1082;&#1091;&#1084;&#1077;&#1085;&#1090;&#1099;%20&#1050;&#1085;&#1091;&#1088;&#1077;&#1074;&#1072;\&#1041;&#1102;&#1076;&#1078;&#1077;&#1090;%20&#1076;&#1083;&#1103;%20&#1075;&#1088;&#1072;&#1078;&#1076;&#1072;&#1085;\2019-2021%20&#1041;&#1102;&#1076;&#1078;&#1077;&#1090;%20&#1076;&#1083;&#1103;%20&#1075;&#1088;&#1072;&#1078;&#1076;&#1072;&#1085;%201%20&#1095;&#1090;&#1077;&#1085;&#1080;&#1077;\&#1044;&#1080;&#1072;&#1075;&#1088;&#1072;&#1084;&#1084;&#1099;_&#1082;%20&#1087;&#1088;&#1077;&#1079;&#1077;&#1085;&#1090;&#1072;&#1094;&#1080;&#1080;%202019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722579317928904"/>
          <c:y val="3.8112301758137984E-2"/>
          <c:w val="0.57545595216350798"/>
          <c:h val="0.84368381811743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7.716156538162422E-2"/>
                </c:manualLayout>
              </c:layout>
              <c:showVal val="1"/>
            </c:dLbl>
            <c:dLbl>
              <c:idx val="1"/>
              <c:layout>
                <c:manualLayout>
                  <c:x val="5.4803384288250068E-17"/>
                  <c:y val="7.44057951894234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3515.2</c:v>
                </c:pt>
                <c:pt idx="1">
                  <c:v>4232.3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Белокалитвинского района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4.4839650584963531E-3"/>
                  <c:y val="0.1984154538384625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4839650584963279E-3"/>
                  <c:y val="0.1653462115320521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3469,2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2961.6</c:v>
                </c:pt>
                <c:pt idx="1">
                  <c:v>3469.2</c:v>
                </c:pt>
              </c:numCache>
            </c:numRef>
          </c:val>
        </c:ser>
        <c:shape val="box"/>
        <c:axId val="142304768"/>
        <c:axId val="142306688"/>
        <c:axId val="0"/>
      </c:bar3DChart>
      <c:catAx>
        <c:axId val="14230476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306688"/>
        <c:crosses val="autoZero"/>
        <c:auto val="1"/>
        <c:lblAlgn val="ctr"/>
        <c:lblOffset val="100"/>
      </c:catAx>
      <c:valAx>
        <c:axId val="142306688"/>
        <c:scaling>
          <c:orientation val="minMax"/>
        </c:scaling>
        <c:axPos val="l"/>
        <c:majorGridlines/>
        <c:numFmt formatCode="General" sourceLinked="1"/>
        <c:tickLblPos val="nextTo"/>
        <c:crossAx val="142304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8184646150428064E-3"/>
          <c:y val="0.14778313773217136"/>
          <c:w val="0.6669765859348965"/>
          <c:h val="0.637128545060649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explosion val="25"/>
          <c:dPt>
            <c:idx val="0"/>
            <c:spPr>
              <a:solidFill>
                <a:srgbClr val="000099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CCFF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00FF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5106238195756025E-2"/>
                  <c:y val="-1.9740131213491011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155 513,4</c:v>
                </c:pt>
                <c:pt idx="1">
                  <c:v>Национальная безопасность и правоохранительная деятельность 22223,0</c:v>
                </c:pt>
                <c:pt idx="2">
                  <c:v>Национальная экономика 97295,8</c:v>
                </c:pt>
                <c:pt idx="3">
                  <c:v>Жилищно-коммунальное хозяйство 511504,4</c:v>
                </c:pt>
                <c:pt idx="4">
                  <c:v>Охрана окружающей среды 90,3</c:v>
                </c:pt>
                <c:pt idx="5">
                  <c:v>Образование 1331439,9</c:v>
                </c:pt>
                <c:pt idx="6">
                  <c:v>Культура, кинематография 118666,9</c:v>
                </c:pt>
                <c:pt idx="7">
                  <c:v>Здравоохранение 47137,7</c:v>
                </c:pt>
                <c:pt idx="8">
                  <c:v>Социальная политика 1222123,6</c:v>
                </c:pt>
                <c:pt idx="9">
                  <c:v>Физическая культура и спорт 3523,7</c:v>
                </c:pt>
                <c:pt idx="10">
                  <c:v>Средства массовой информации 92,4</c:v>
                </c:pt>
                <c:pt idx="11">
                  <c:v>Межбюджетные трансферты общего характера бюджетам бюджетной системы Российской Федерации 1000,0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4.3999999999999997E-2</c:v>
                </c:pt>
                <c:pt idx="1">
                  <c:v>6.0000000000000027E-3</c:v>
                </c:pt>
                <c:pt idx="2">
                  <c:v>2.7000000000000014E-2</c:v>
                </c:pt>
                <c:pt idx="3">
                  <c:v>0.14500000000000007</c:v>
                </c:pt>
                <c:pt idx="4">
                  <c:v>1.0000000000000007E-3</c:v>
                </c:pt>
                <c:pt idx="5">
                  <c:v>0.37900000000000017</c:v>
                </c:pt>
                <c:pt idx="6">
                  <c:v>3.4000000000000002E-2</c:v>
                </c:pt>
                <c:pt idx="7">
                  <c:v>1.2999999999999998E-2</c:v>
                </c:pt>
                <c:pt idx="8">
                  <c:v>0.34800000000000014</c:v>
                </c:pt>
                <c:pt idx="9">
                  <c:v>1.0000000000000007E-3</c:v>
                </c:pt>
                <c:pt idx="10">
                  <c:v>1.0000000000000007E-3</c:v>
                </c:pt>
                <c:pt idx="11">
                  <c:v>1.0000000000000007E-3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433780505869756"/>
          <c:y val="6.8142681116239667E-2"/>
          <c:w val="0.32566219494130288"/>
          <c:h val="0.89778597832564055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315238388532721E-3"/>
          <c:y val="0.20654496333756694"/>
          <c:w val="0.71801396289763275"/>
          <c:h val="0.3816351057514833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8263084924963823E-2"/>
                  <c:y val="-0.2424476332760445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000" b="1" i="0" u="none" strike="noStrike" kern="1200" cap="none" spc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331 439,9</a:t>
                    </a:r>
                    <a:endParaRPr lang="ru-RU" sz="2000" b="1" i="0" u="none" strike="noStrike" kern="1200" cap="none" spc="0" baseline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 flip="none" rotWithShape="1">
                        <a:gsLst>
                          <a:gs pos="0">
                            <a:srgbClr val="0000FF">
                              <a:shade val="30000"/>
                              <a:satMod val="115000"/>
                            </a:srgbClr>
                          </a:gs>
                          <a:gs pos="50000">
                            <a:srgbClr val="0000FF">
                              <a:shade val="67500"/>
                              <a:satMod val="115000"/>
                            </a:srgbClr>
                          </a:gs>
                          <a:gs pos="100000">
                            <a:srgbClr val="0000FF">
                              <a:shade val="100000"/>
                              <a:satMod val="115000"/>
                            </a:srgbClr>
                          </a:gs>
                        </a:gsLst>
                        <a:lin ang="13500000" scaled="1"/>
                        <a:tileRect/>
                      </a:gra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9990128259591468E-2"/>
                  <c:y val="-0.2442246714342797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000" b="1" i="0" u="none" strike="noStrike" kern="1200" cap="none" spc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217 537,8</a:t>
                    </a:r>
                    <a:endParaRPr lang="ru-RU" sz="2000" b="1" i="0" u="none" strike="noStrike" kern="1200" cap="none" spc="0" baseline="0" dirty="0">
                      <a:ln w="10541" cmpd="sng">
                        <a:solidFill>
                          <a:schemeClr val="accent1">
                            <a:shade val="88000"/>
                            <a:satMod val="110000"/>
                          </a:schemeClr>
                        </a:solidFill>
                        <a:prstDash val="solid"/>
                      </a:ln>
                      <a:gradFill flip="none" rotWithShape="1">
                        <a:gsLst>
                          <a:gs pos="0">
                            <a:srgbClr val="0000FF">
                              <a:shade val="30000"/>
                              <a:satMod val="115000"/>
                            </a:srgbClr>
                          </a:gs>
                          <a:gs pos="50000">
                            <a:srgbClr val="0000FF">
                              <a:shade val="67500"/>
                              <a:satMod val="115000"/>
                            </a:srgbClr>
                          </a:gs>
                          <a:gs pos="100000">
                            <a:srgbClr val="0000FF">
                              <a:shade val="100000"/>
                              <a:satMod val="115000"/>
                            </a:srgbClr>
                          </a:gs>
                        </a:gsLst>
                        <a:lin ang="13500000" scaled="1"/>
                        <a:tileRect/>
                      </a:gradFill>
                      <a:effectLst/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850993929670855E-2"/>
                  <c:y val="-0.2435184010256105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0" u="none" strike="noStrike" kern="1200" cap="none" spc="0" baseline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 </a:t>
                    </a:r>
                    <a:r>
                      <a:rPr lang="ru-RU" sz="2000" b="1" i="0" u="none" strike="noStrike" kern="1200" cap="none" spc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 flip="none" rotWithShape="1">
                          <a:gsLst>
                            <a:gs pos="0">
                              <a:srgbClr val="0000F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0000F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0000FF">
                                <a:shade val="100000"/>
                                <a:satMod val="115000"/>
                              </a:srgbClr>
                            </a:gs>
                          </a:gsLst>
                          <a:lin ang="13500000" scaled="1"/>
                          <a:tileRect/>
                        </a:gra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272 206,2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 algn="ctr" rtl="0">
                  <a:defRPr lang="ru-RU" sz="2000" b="1" i="0" u="none" strike="noStrike" kern="1200" cap="none" spc="0" baseline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 flip="none" rotWithShape="1">
                      <a:gsLst>
                        <a:gs pos="0">
                          <a:srgbClr val="0000FF">
                            <a:shade val="30000"/>
                            <a:satMod val="115000"/>
                          </a:srgbClr>
                        </a:gs>
                        <a:gs pos="50000">
                          <a:srgbClr val="0000FF">
                            <a:shade val="67500"/>
                            <a:satMod val="115000"/>
                          </a:srgbClr>
                        </a:gs>
                        <a:gs pos="100000">
                          <a:srgbClr val="0000F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  <a:effectLst/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1331439.9000000004</c:v>
                </c:pt>
                <c:pt idx="1">
                  <c:v>1217537.8</c:v>
                </c:pt>
                <c:pt idx="2">
                  <c:v>1272206.2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44146816"/>
        <c:axId val="144148352"/>
        <c:axId val="0"/>
      </c:bar3DChart>
      <c:catAx>
        <c:axId val="1441468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148352"/>
        <c:crosses val="autoZero"/>
        <c:auto val="1"/>
        <c:lblAlgn val="ctr"/>
        <c:lblOffset val="100"/>
      </c:catAx>
      <c:valAx>
        <c:axId val="14414835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4414681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9364203925081878E-2"/>
          <c:y val="6.1098349651992283E-2"/>
          <c:w val="0.23905428483440394"/>
          <c:h val="7.5285306242015071E-2"/>
        </c:manualLayout>
      </c:layout>
      <c:txPr>
        <a:bodyPr/>
        <a:lstStyle/>
        <a:p>
          <a:pPr>
            <a:defRPr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perspective val="30"/>
    </c:view3D>
    <c:plotArea>
      <c:layout>
        <c:manualLayout>
          <c:layoutTarget val="inner"/>
          <c:xMode val="edge"/>
          <c:yMode val="edge"/>
          <c:x val="5.1268591426071892E-4"/>
          <c:y val="1.17970397232935E-2"/>
          <c:w val="0.708826990376203"/>
          <c:h val="0.89077595042662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Дошкольные организации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0"/>
              <c:layout>
                <c:manualLayout>
                  <c:x val="-1.6405663559181105E-2"/>
                  <c:y val="2.936857562408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845631278660253E-2"/>
                  <c:y val="5.87371512481645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3641</c:v>
                </c:pt>
                <c:pt idx="1">
                  <c:v>3958</c:v>
                </c:pt>
                <c:pt idx="2">
                  <c:v>4112</c:v>
                </c:pt>
                <c:pt idx="3">
                  <c:v>4135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Общеобразовательные организации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-9.2592592592594149E-3"/>
                  <c:y val="-4.40528634361235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64197530864495E-3"/>
                  <c:y val="-4.99265785609397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32098765432243E-3"/>
                  <c:y val="-4.11160058737151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32098765431541E-3"/>
                  <c:y val="-5.58002936857563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2000" b="1">
                    <a:latin typeface="Franklin Gothic Demi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9221</c:v>
                </c:pt>
                <c:pt idx="1">
                  <c:v>9354</c:v>
                </c:pt>
                <c:pt idx="2">
                  <c:v>9473</c:v>
                </c:pt>
                <c:pt idx="3">
                  <c:v>9473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6405663559181112E-2"/>
                  <c:y val="8.810572687224762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845631278660253E-2"/>
                  <c:y val="-2.936857562408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268446917990003E-2"/>
                  <c:y val="-2.9368575624082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268446917990003E-2"/>
                  <c:y val="-5.87371512481645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Franklin Gothic Demi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7016</c:v>
                </c:pt>
                <c:pt idx="1">
                  <c:v>7016</c:v>
                </c:pt>
                <c:pt idx="2">
                  <c:v>7016</c:v>
                </c:pt>
                <c:pt idx="3">
                  <c:v>7016</c:v>
                </c:pt>
              </c:numCache>
            </c:numRef>
          </c:val>
        </c:ser>
        <c:shape val="cylinder"/>
        <c:axId val="145362944"/>
        <c:axId val="145364480"/>
        <c:axId val="144552832"/>
      </c:bar3DChart>
      <c:catAx>
        <c:axId val="145362944"/>
        <c:scaling>
          <c:orientation val="minMax"/>
        </c:scaling>
        <c:axPos val="b"/>
        <c:numFmt formatCode="General" sourceLinked="0"/>
        <c:tickLblPos val="low"/>
        <c:txPr>
          <a:bodyPr/>
          <a:lstStyle/>
          <a:p>
            <a:pPr>
              <a:defRPr b="0">
                <a:latin typeface="Franklin Gothic Demi" pitchFamily="34" charset="0"/>
              </a:defRPr>
            </a:pPr>
            <a:endParaRPr lang="ru-RU"/>
          </a:p>
        </c:txPr>
        <c:crossAx val="145364480"/>
        <c:crosses val="autoZero"/>
        <c:auto val="1"/>
        <c:lblAlgn val="ctr"/>
        <c:lblOffset val="100"/>
      </c:catAx>
      <c:valAx>
        <c:axId val="14536448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45362944"/>
        <c:crosses val="autoZero"/>
        <c:crossBetween val="between"/>
      </c:valAx>
      <c:serAx>
        <c:axId val="144552832"/>
        <c:scaling>
          <c:orientation val="minMax"/>
        </c:scaling>
        <c:delete val="1"/>
        <c:axPos val="b"/>
        <c:tickLblPos val="none"/>
        <c:crossAx val="145364480"/>
        <c:crosses val="autoZero"/>
      </c:serAx>
    </c:plotArea>
    <c:legend>
      <c:legendPos val="r"/>
      <c:layout>
        <c:manualLayout>
          <c:xMode val="edge"/>
          <c:yMode val="edge"/>
          <c:x val="0.6946137357830271"/>
          <c:y val="0.20482439908340444"/>
          <c:w val="0.29643766404199484"/>
          <c:h val="0.56112752758895101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6233789572208904"/>
          <c:w val="0.58447492744265128"/>
          <c:h val="0.70221900979341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18"/>
          <c:dPt>
            <c:idx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spPr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3"/>
            <c:explosion val="1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4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5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0"/>
              <c:layout>
                <c:manualLayout>
                  <c:x val="-0.10414601191224772"/>
                  <c:y val="-4.6688945167346015E-2"/>
                </c:manualLayout>
              </c:layout>
              <c:showPercent val="1"/>
            </c:dLbl>
            <c:dLbl>
              <c:idx val="1"/>
              <c:layout>
                <c:manualLayout>
                  <c:x val="-4.1033951639100584E-2"/>
                  <c:y val="2.4867339132856079E-2"/>
                </c:manualLayout>
              </c:layout>
              <c:showPercent val="1"/>
            </c:dLbl>
            <c:dLbl>
              <c:idx val="2"/>
              <c:layout>
                <c:manualLayout>
                  <c:x val="6.0669985055252895E-2"/>
                  <c:y val="7.8539281463495481E-2"/>
                </c:manualLayout>
              </c:layout>
              <c:showPercent val="1"/>
            </c:dLbl>
            <c:dLbl>
              <c:idx val="3"/>
              <c:layout>
                <c:manualLayout>
                  <c:x val="-1.1245444474020892E-2"/>
                  <c:y val="-3.0398690075612736E-4"/>
                </c:manualLayout>
              </c:layout>
              <c:showPercent val="1"/>
            </c:dLbl>
            <c:dLbl>
              <c:idx val="4"/>
              <c:layout>
                <c:manualLayout>
                  <c:x val="1.5509452341454814E-2"/>
                  <c:y val="-2.6836349493758741E-2"/>
                </c:manualLayout>
              </c:layout>
              <c:showPercent val="1"/>
            </c:dLbl>
            <c:dLbl>
              <c:idx val="5"/>
              <c:layout>
                <c:manualLayout>
                  <c:x val="3.8684031251097074E-2"/>
                  <c:y val="-1.298631283373297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Финансовое обеспечение выполнения муниципального  задания библиотеками 42 902,9 тыс. рублей</c:v>
                </c:pt>
                <c:pt idx="1">
                  <c:v>Финансовое обеспечение выполнения муниципального  задания музеями 5 056,2 тыс. рублей</c:v>
                </c:pt>
                <c:pt idx="2">
                  <c:v>Финансовое обеспечение выполнения муниципального  задания клубов 65 658,9 тыс. рублей</c:v>
                </c:pt>
                <c:pt idx="3">
                  <c:v>Расходы на приобретение основных средств для учреждений культуры 2 974,4 тыс. рублей</c:v>
                </c:pt>
                <c:pt idx="4">
                  <c:v>Расходы на мероприятия в области культуры 582,4 тыс. рублей</c:v>
                </c:pt>
                <c:pt idx="5">
                  <c:v>Другие расходы в области культуры 1 492,1 тыс. рублей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42902.9</c:v>
                </c:pt>
                <c:pt idx="1">
                  <c:v>5056.2</c:v>
                </c:pt>
                <c:pt idx="2">
                  <c:v>65658.899999999994</c:v>
                </c:pt>
                <c:pt idx="3">
                  <c:v>2974.3999999999996</c:v>
                </c:pt>
                <c:pt idx="4">
                  <c:v>582.4</c:v>
                </c:pt>
                <c:pt idx="5">
                  <c:v>1492.100000000009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59358509062601"/>
          <c:y val="0"/>
          <c:w val="0.3364630054184154"/>
          <c:h val="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6233789572208904"/>
          <c:w val="0.58447492744265117"/>
          <c:h val="0.70221900979341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1"/>
          <c:dPt>
            <c:idx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spPr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2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Lbl>
              <c:idx val="1"/>
              <c:layout>
                <c:manualLayout>
                  <c:x val="-4.6677671179124088E-2"/>
                  <c:y val="-0.18654259259399447"/>
                </c:manualLayout>
              </c:layout>
              <c:showPercent val="1"/>
            </c:dLbl>
            <c:dLbl>
              <c:idx val="4"/>
              <c:layout>
                <c:manualLayout>
                  <c:x val="1.2687592571443038E-2"/>
                  <c:y val="-3.1641120669369048E-2"/>
                </c:manualLayout>
              </c:layout>
              <c:showPercent val="1"/>
            </c:dLbl>
            <c:dLbl>
              <c:idx val="5"/>
              <c:layout>
                <c:manualLayout>
                  <c:x val="1.8931012861014739E-2"/>
                  <c:y val="-1.298631283373297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На повышение заработной платы работникам библиотек 14 108,6  тыс. рублей</c:v>
                </c:pt>
                <c:pt idx="1">
                  <c:v>На повышение заработной платы работникам музеев       1 290,7 тыс. рублей</c:v>
                </c:pt>
                <c:pt idx="2">
                  <c:v>На повышение заработной платы работникам клубов 10 645,7 тыс. рублей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14108.6</c:v>
                </c:pt>
                <c:pt idx="1">
                  <c:v>1290.7</c:v>
                </c:pt>
                <c:pt idx="2">
                  <c:v>10645.7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9440143021629666"/>
          <c:y val="0.1345335929170863"/>
          <c:w val="0.38020183185359746"/>
          <c:h val="0.83904016561705752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4781911284421188E-2"/>
          <c:y val="7.6952341552692982E-2"/>
          <c:w val="0.61191879921259862"/>
          <c:h val="0.91787819881889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4"/>
          <c:dPt>
            <c:idx val="0"/>
            <c:spPr>
              <a:solidFill>
                <a:srgbClr val="FF0066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99FFCC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5.6468702742854072E-2"/>
                  <c:y val="6.2456510680099896E-3"/>
                </c:manualLayout>
              </c:layout>
              <c:showVal val="1"/>
            </c:dLbl>
            <c:dLbl>
              <c:idx val="4"/>
              <c:layout>
                <c:manualLayout>
                  <c:x val="-5.0719226789309908E-2"/>
                  <c:y val="4.9427987533548975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7474</c:v>
                </c:pt>
                <c:pt idx="1">
                  <c:v>233371.3</c:v>
                </c:pt>
                <c:pt idx="2">
                  <c:v>763109</c:v>
                </c:pt>
                <c:pt idx="3">
                  <c:v>188396.1</c:v>
                </c:pt>
                <c:pt idx="4">
                  <c:v>29773.200000000001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440879388056977E-2"/>
          <c:y val="8.6921423780544224E-2"/>
          <c:w val="0.49017831811157808"/>
          <c:h val="0.821272867682803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92D050"/>
              </a:solidFill>
              <a:ln w="381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6.4558942486647494E-2"/>
                  <c:y val="1.22107118902720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470 868,5</a:t>
                    </a:r>
                  </a:p>
                  <a:p>
                    <a:r>
                      <a:rPr lang="ru-RU" dirty="0" smtClean="0"/>
                      <a:t>тыс. рублей или</a:t>
                    </a:r>
                    <a:r>
                      <a:rPr lang="ru-RU" baseline="0" dirty="0" smtClean="0"/>
                      <a:t> 13,4%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7203050563232791"/>
                  <c:y val="-0.173090590790777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3 039 742,6 </a:t>
                    </a:r>
                  </a:p>
                  <a:p>
                    <a:r>
                      <a:rPr lang="ru-RU" dirty="0" smtClean="0"/>
                      <a:t>тыс. рублей или  86,6%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Межбюджетные трансферты</c:v>
                </c:pt>
                <c:pt idx="1">
                  <c:v>Расходы бюджета Белокалитвинского района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470868.5</c:v>
                </c:pt>
                <c:pt idx="1">
                  <c:v>3510611.1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81358291623819"/>
          <c:y val="3.0603697595855132E-2"/>
          <c:w val="0.26059924965602044"/>
          <c:h val="0.41373199352659179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063275020724196E-2"/>
          <c:y val="3.1705251444724906E-2"/>
          <c:w val="0.62478801025907105"/>
          <c:h val="0.93658949711055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explosion val="25"/>
          <c:dPt>
            <c:idx val="0"/>
            <c:explosion val="22"/>
            <c:spPr>
              <a:solidFill>
                <a:srgbClr val="33CCFF"/>
              </a:solidFill>
              <a:ln w="3175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FF"/>
              </a:solidFill>
              <a:ln w="3175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92D050"/>
              </a:solidFill>
              <a:ln w="3175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0066"/>
              </a:solidFill>
              <a:ln w="31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366193879692391"/>
                  <c:y val="-2.316541548293601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57,1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7.6025503339135159E-2"/>
                  <c:y val="-0.1181240003315328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23,1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5,7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9,5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Благоустройство</c:v>
                </c:pt>
                <c:pt idx="1">
                  <c:v>Дорожное хозяйство (дорожные фонды)</c:v>
                </c:pt>
                <c:pt idx="2">
                  <c:v>Коммунальное хозяйство</c:v>
                </c:pt>
                <c:pt idx="3">
                  <c:v>Культура</c:v>
                </c:pt>
                <c:pt idx="4">
                  <c:v>Жилищное хозяйство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147879.1</c:v>
                </c:pt>
                <c:pt idx="1">
                  <c:v>13127.5</c:v>
                </c:pt>
                <c:pt idx="2">
                  <c:v>67328.100000000006</c:v>
                </c:pt>
                <c:pt idx="3">
                  <c:v>31076.1</c:v>
                </c:pt>
                <c:pt idx="4">
                  <c:v>197585.7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78460417978524"/>
          <c:y val="2.6742755078495592E-2"/>
          <c:w val="0.33017081672786736"/>
          <c:h val="0.92465674008002641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66FF66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4852150930598348"/>
                  <c:y val="7.08221289635779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2 691 059,2 тыс. рублей или  82,9%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634557661234522E-2"/>
                  <c:y val="-0.129433738331559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448 025,8 тыс. рублей или  13,8%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293823103475831"/>
                  <c:y val="-0.100127837500230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105 290,1 тыс. рублей ил и 3,3%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Социальное развитие</c:v>
                </c:pt>
                <c:pt idx="1">
                  <c:v>Развитие инфраструктуры и обеспечение условий жизнедеятельности</c:v>
                </c:pt>
                <c:pt idx="2">
                  <c:v>Обеспечение высоких темпов экономического роста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2691059.2</c:v>
                </c:pt>
                <c:pt idx="1">
                  <c:v>448025.8</c:v>
                </c:pt>
                <c:pt idx="2">
                  <c:v>105290.1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308724956486365"/>
          <c:y val="5.7049792014079052E-2"/>
          <c:w val="0.32678953412073491"/>
          <c:h val="0.8177598425196877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района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7.348720512535648E-3"/>
                  <c:y val="9.9057317527841401E-2"/>
                </c:manualLayout>
              </c:layout>
              <c:showVal val="1"/>
            </c:dLbl>
            <c:dLbl>
              <c:idx val="1"/>
              <c:layout>
                <c:manualLayout>
                  <c:x val="8.8184646150427821E-3"/>
                  <c:y val="9.1628018713253309E-2"/>
                </c:manualLayout>
              </c:layout>
              <c:showVal val="1"/>
            </c:dLbl>
            <c:dLbl>
              <c:idx val="2"/>
              <c:layout>
                <c:manualLayout>
                  <c:x val="5.8789764100285174E-3"/>
                  <c:y val="7.67694210840770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641.20000000000005</c:v>
                </c:pt>
                <c:pt idx="1">
                  <c:v>690.3</c:v>
                </c:pt>
                <c:pt idx="2">
                  <c:v>793.6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Белокалитвинского района</c:v>
                </c:pt>
              </c:strCache>
            </c:strRef>
          </c:tx>
          <c:spPr>
            <a:solidFill>
              <a:srgbClr val="66FF33"/>
            </a:solidFill>
          </c:spPr>
          <c:dLbls>
            <c:dLbl>
              <c:idx val="0"/>
              <c:layout>
                <c:manualLayout>
                  <c:x val="8.8184646150427821E-3"/>
                  <c:y val="9.1628018713253309E-2"/>
                </c:manualLayout>
              </c:layout>
              <c:showVal val="1"/>
            </c:dLbl>
            <c:dLbl>
              <c:idx val="1"/>
              <c:layout>
                <c:manualLayout>
                  <c:x val="8.8184646150427821E-3"/>
                  <c:y val="8.9151390780337722E-2"/>
                </c:manualLayout>
              </c:layout>
              <c:showVal val="1"/>
            </c:dLbl>
            <c:dLbl>
              <c:idx val="2"/>
              <c:layout>
                <c:manualLayout>
                  <c:x val="1.0288208717549902E-2"/>
                  <c:y val="0.1213452139716057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485.9</c:v>
                </c:pt>
                <c:pt idx="1">
                  <c:v>524.6</c:v>
                </c:pt>
                <c:pt idx="2">
                  <c:v>616.5</c:v>
                </c:pt>
              </c:numCache>
            </c:numRef>
          </c:val>
        </c:ser>
        <c:shape val="cylinder"/>
        <c:axId val="142476416"/>
        <c:axId val="142477952"/>
        <c:axId val="0"/>
      </c:bar3DChart>
      <c:catAx>
        <c:axId val="14247641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477952"/>
        <c:crosses val="autoZero"/>
        <c:auto val="1"/>
        <c:lblAlgn val="ctr"/>
        <c:lblOffset val="100"/>
      </c:catAx>
      <c:valAx>
        <c:axId val="142477952"/>
        <c:scaling>
          <c:orientation val="minMax"/>
        </c:scaling>
        <c:axPos val="l"/>
        <c:majorGridlines/>
        <c:numFmt formatCode="General" sourceLinked="1"/>
        <c:tickLblPos val="nextTo"/>
        <c:crossAx val="14247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15243676628525"/>
          <c:y val="0.14288160076625125"/>
          <c:w val="0.28602909861867198"/>
          <c:h val="0.51859859635001082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018939607803141E-2"/>
          <c:y val="3.0432855945299007E-2"/>
          <c:w val="0.67675483689426175"/>
          <c:h val="0.923100716082051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rgbClr val="99FFCC"/>
              </a:solidFill>
              <a:ln w="1270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C4B4FE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 w="12700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CCC"/>
              </a:solidFill>
              <a:ln w="12700"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rgbClr val="FF0066"/>
              </a:solidFill>
              <a:ln w="12700"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rgbClr val="FF00FF"/>
              </a:solidFill>
              <a:ln w="127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Доходы от использования имущества</c:v>
                </c:pt>
                <c:pt idx="1">
                  <c:v>НДФЛ</c:v>
                </c:pt>
                <c:pt idx="2">
                  <c:v>Государственная пошлина</c:v>
                </c:pt>
                <c:pt idx="3">
                  <c:v>ЕНПС</c:v>
                </c:pt>
                <c:pt idx="4">
                  <c:v>ЕНВД</c:v>
                </c:pt>
                <c:pt idx="5">
                  <c:v>ЕСХН</c:v>
                </c:pt>
                <c:pt idx="6">
                  <c:v>Акцизы</c:v>
                </c:pt>
                <c:pt idx="7">
                  <c:v>Плата за негативное воздействие на окружающую среду</c:v>
                </c:pt>
                <c:pt idx="8">
                  <c:v>Штрафы</c:v>
                </c:pt>
                <c:pt idx="9">
                  <c:v>Доходы от продажи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26811.1</c:v>
                </c:pt>
                <c:pt idx="1">
                  <c:v>377761.2</c:v>
                </c:pt>
                <c:pt idx="2">
                  <c:v>16165.3</c:v>
                </c:pt>
                <c:pt idx="3">
                  <c:v>1700</c:v>
                </c:pt>
                <c:pt idx="4">
                  <c:v>18899.900000000001</c:v>
                </c:pt>
                <c:pt idx="5">
                  <c:v>4927.7</c:v>
                </c:pt>
                <c:pt idx="6">
                  <c:v>30190.400000000001</c:v>
                </c:pt>
                <c:pt idx="7">
                  <c:v>2423.5</c:v>
                </c:pt>
                <c:pt idx="8">
                  <c:v>6203.7</c:v>
                </c:pt>
                <c:pt idx="9">
                  <c:v>835.5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79166666666667"/>
          <c:y val="1.6002220292021425E-2"/>
          <c:w val="0.33958333333333346"/>
          <c:h val="0.9839977797079783"/>
        </c:manualLayout>
      </c:layout>
      <c:spPr>
        <a:ln>
          <a:prstDash val="solid"/>
        </a:ln>
      </c:spPr>
      <c:txPr>
        <a:bodyPr/>
        <a:lstStyle/>
        <a:p>
          <a:pPr>
            <a:defRPr sz="11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</a:t>
            </a:r>
            <a:r>
              <a:rPr lang="ru-RU" sz="1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ПОСТУПЛЕНИЙ</a:t>
            </a:r>
          </a:p>
          <a:p>
            <a: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1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НАЛОГА НА ДОХОДЫ ФИЗИЧЕСКИЗ ЛИЦ </a:t>
            </a:r>
            <a:endParaRPr lang="ru-RU" sz="1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lang="ru-RU" sz="1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БЮДЖЕТ БЕЛОКАЛИТВИНСКОГО РАЙОНА     (тыс.руб.)</a:t>
            </a:r>
            <a:endParaRPr lang="ru-RU" sz="1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119542273081063E-2"/>
          <c:y val="1.1969404193184907E-2"/>
        </c:manualLayout>
      </c:layout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6167185127578448E-2"/>
          <c:y val="0.36676974163364667"/>
          <c:w val="0.89904316187090061"/>
          <c:h val="0.56865302003481288"/>
        </c:manualLayout>
      </c:layout>
      <c:bar3DChart>
        <c:barDir val="col"/>
        <c:grouping val="standard"/>
        <c:ser>
          <c:idx val="1"/>
          <c:order val="0"/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094366111212846E-3"/>
                  <c:y val="-0.10288211799612006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1419764389916532E-4"/>
                  <c:y val="-6.650325231085244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685161447842343E-2"/>
                  <c:y val="-6.6587241812164813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1318897637795287E-2"/>
                  <c:y val="-0.35356432963865297"/>
                </c:manualLayout>
              </c:layout>
              <c:showVal val="1"/>
            </c:dLbl>
            <c:dLbl>
              <c:idx val="4"/>
              <c:layout>
                <c:manualLayout>
                  <c:x val="9.5588414820240528E-3"/>
                  <c:y val="-0.34479351951509635"/>
                </c:manualLayout>
              </c:layout>
              <c:showVal val="1"/>
            </c:dLbl>
            <c:dLbl>
              <c:idx val="5"/>
              <c:layout>
                <c:manualLayout>
                  <c:x val="2.0426661783556192E-3"/>
                  <c:y val="-0.27587479622601274"/>
                </c:manualLayout>
              </c:layout>
              <c:showVal val="1"/>
            </c:dLbl>
            <c:dLbl>
              <c:idx val="6"/>
              <c:layout>
                <c:manualLayout>
                  <c:x val="7.7519379844961647E-3"/>
                  <c:y val="-0.30695468821793165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'НДФЛ 2018-2020'!$A$4:$A$6</c:f>
              <c:strCache>
                <c:ptCount val="3"/>
                <c:pt idx="0">
                  <c:v>Проект 2019 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'НДФЛ 2018-2020'!$B$4:$B$6</c:f>
              <c:numCache>
                <c:formatCode>#,##0.0</c:formatCode>
                <c:ptCount val="3"/>
                <c:pt idx="0">
                  <c:v>377761.2</c:v>
                </c:pt>
                <c:pt idx="1">
                  <c:v>413544.3</c:v>
                </c:pt>
                <c:pt idx="2">
                  <c:v>500232.1</c:v>
                </c:pt>
              </c:numCache>
            </c:numRef>
          </c:val>
        </c:ser>
        <c:dLbls>
          <c:showVal val="1"/>
        </c:dLbls>
        <c:shape val="cylinder"/>
        <c:axId val="100297728"/>
        <c:axId val="100328192"/>
        <c:axId val="32599552"/>
      </c:bar3DChart>
      <c:catAx>
        <c:axId val="1002977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  <c:crossAx val="100328192"/>
        <c:crosses val="autoZero"/>
        <c:auto val="1"/>
        <c:lblAlgn val="ctr"/>
        <c:lblOffset val="100"/>
      </c:catAx>
      <c:valAx>
        <c:axId val="100328192"/>
        <c:scaling>
          <c:orientation val="minMax"/>
        </c:scaling>
        <c:delete val="1"/>
        <c:axPos val="l"/>
        <c:numFmt formatCode="#,##0.0" sourceLinked="1"/>
        <c:tickLblPos val="none"/>
        <c:crossAx val="100297728"/>
        <c:crosses val="autoZero"/>
        <c:crossBetween val="between"/>
      </c:valAx>
      <c:serAx>
        <c:axId val="32599552"/>
        <c:scaling>
          <c:orientation val="minMax"/>
        </c:scaling>
        <c:delete val="1"/>
        <c:axPos val="b"/>
        <c:numFmt formatCode="General" sourceLinked="1"/>
        <c:tickLblPos val="none"/>
        <c:crossAx val="100328192"/>
        <c:crosses val="autoZero"/>
        <c:tickLblSkip val="1"/>
        <c:tickMarkSkip val="1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4.9549598373441792E-2"/>
          <c:y val="0.28087758767544557"/>
          <c:w val="0.95045045045045062"/>
          <c:h val="0.54719544672300791"/>
        </c:manualLayout>
      </c:layout>
      <c:bar3DChart>
        <c:barDir val="col"/>
        <c:grouping val="clustered"/>
        <c:ser>
          <c:idx val="1"/>
          <c:order val="0"/>
          <c:dLbls>
            <c:dLbl>
              <c:idx val="0"/>
              <c:layout>
                <c:manualLayout>
                  <c:x val="1.9249103306498021E-2"/>
                  <c:y val="7.38821754847752E-2"/>
                </c:manualLayout>
              </c:layout>
              <c:showVal val="1"/>
            </c:dLbl>
            <c:dLbl>
              <c:idx val="1"/>
              <c:layout>
                <c:manualLayout>
                  <c:x val="2.0892890853139192E-2"/>
                  <c:y val="7.9886422876090948E-2"/>
                </c:manualLayout>
              </c:layout>
              <c:showVal val="1"/>
            </c:dLbl>
            <c:dLbl>
              <c:idx val="2"/>
              <c:layout>
                <c:manualLayout>
                  <c:x val="1.6584087766219349E-2"/>
                  <c:y val="9.2868100125627226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6.4419660852974056E-2"/>
                </c:manualLayout>
              </c:layout>
              <c:showVal val="1"/>
            </c:dLbl>
            <c:dLbl>
              <c:idx val="4"/>
              <c:layout>
                <c:manualLayout>
                  <c:x val="2.13962190536994E-2"/>
                  <c:y val="-5.084697177357949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'совокупный доход'!$A$4:$A$6</c:f>
              <c:strCache>
                <c:ptCount val="3"/>
                <c:pt idx="0">
                  <c:v>Проект 2019 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'совокупный доход'!$B$4:$B$6</c:f>
              <c:numCache>
                <c:formatCode>#,##0.0</c:formatCode>
                <c:ptCount val="3"/>
                <c:pt idx="0">
                  <c:v>25527.599999999933</c:v>
                </c:pt>
                <c:pt idx="1">
                  <c:v>26774.9</c:v>
                </c:pt>
                <c:pt idx="2">
                  <c:v>27789.599999999933</c:v>
                </c:pt>
              </c:numCache>
            </c:numRef>
          </c:val>
        </c:ser>
        <c:dLbls>
          <c:showVal val="1"/>
        </c:dLbls>
        <c:shape val="cylinder"/>
        <c:axId val="100375168"/>
        <c:axId val="100405632"/>
        <c:axId val="0"/>
      </c:bar3DChart>
      <c:catAx>
        <c:axId val="1003751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405632"/>
        <c:crosses val="autoZero"/>
        <c:auto val="1"/>
        <c:lblAlgn val="ctr"/>
        <c:lblOffset val="100"/>
      </c:catAx>
      <c:valAx>
        <c:axId val="100405632"/>
        <c:scaling>
          <c:orientation val="minMax"/>
        </c:scaling>
        <c:delete val="1"/>
        <c:axPos val="l"/>
        <c:numFmt formatCode="#,##0.0" sourceLinked="1"/>
        <c:tickLblPos val="none"/>
        <c:crossAx val="100375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6453032996333741E-2"/>
                  <c:y val="9.16698556127508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30 190,4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01024886123764E-2"/>
                  <c:y val="0.100940430487147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32 367,3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9487765248305838E-2"/>
                  <c:y val="0.102515615548889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35 837,3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3333333333367E-3"/>
                  <c:y val="-6.4419660852974098E-2"/>
                </c:manualLayout>
              </c:layout>
              <c:showVal val="1"/>
            </c:dLbl>
            <c:dLbl>
              <c:idx val="4"/>
              <c:layout>
                <c:manualLayout>
                  <c:x val="2.13962190536994E-2"/>
                  <c:y val="-5.084697177357949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Акцизы!$A$4:$A$6</c:f>
              <c:strCache>
                <c:ptCount val="3"/>
                <c:pt idx="0">
                  <c:v>Проект 2019 </c:v>
                </c:pt>
                <c:pt idx="1">
                  <c:v>Проект 2020</c:v>
                </c:pt>
                <c:pt idx="2">
                  <c:v>Проект 2021</c:v>
                </c:pt>
              </c:strCache>
            </c:strRef>
          </c:cat>
          <c:val>
            <c:numRef>
              <c:f>Акцизы!$B$4:$B$6</c:f>
              <c:numCache>
                <c:formatCode>#,##0.0</c:formatCode>
                <c:ptCount val="3"/>
                <c:pt idx="0">
                  <c:v>35237.4</c:v>
                </c:pt>
                <c:pt idx="1">
                  <c:v>37163</c:v>
                </c:pt>
                <c:pt idx="2">
                  <c:v>37163</c:v>
                </c:pt>
              </c:numCache>
            </c:numRef>
          </c:val>
        </c:ser>
        <c:dLbls>
          <c:showVal val="1"/>
        </c:dLbls>
        <c:shape val="cylinder"/>
        <c:axId val="102642816"/>
        <c:axId val="102644352"/>
        <c:axId val="0"/>
      </c:bar3DChart>
      <c:catAx>
        <c:axId val="102642816"/>
        <c:scaling>
          <c:orientation val="minMax"/>
        </c:scaling>
        <c:delete val="1"/>
        <c:axPos val="b"/>
        <c:numFmt formatCode="General" sourceLinked="1"/>
        <c:tickLblPos val="none"/>
        <c:crossAx val="102644352"/>
        <c:crosses val="autoZero"/>
        <c:auto val="1"/>
        <c:lblAlgn val="ctr"/>
        <c:lblOffset val="100"/>
      </c:catAx>
      <c:valAx>
        <c:axId val="102644352"/>
        <c:scaling>
          <c:orientation val="minMax"/>
        </c:scaling>
        <c:delete val="1"/>
        <c:axPos val="l"/>
        <c:numFmt formatCode="#,##0.0" sourceLinked="1"/>
        <c:tickLblPos val="none"/>
        <c:crossAx val="10264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8172656741843499"/>
          <c:y val="7.2731270599563011E-2"/>
          <c:w val="0.53015136296331378"/>
          <c:h val="0.8504781876087862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Бюджеты поселений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561865.5</c:v>
                </c:pt>
                <c:pt idx="1">
                  <c:v>770970.4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Белокалитвинского района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2961594.4</c:v>
                </c:pt>
                <c:pt idx="1">
                  <c:v>3510611.1</c:v>
                </c:pt>
              </c:numCache>
            </c:numRef>
          </c:val>
        </c:ser>
        <c:shape val="box"/>
        <c:axId val="143148160"/>
        <c:axId val="143149696"/>
        <c:axId val="142660928"/>
      </c:bar3DChart>
      <c:catAx>
        <c:axId val="143148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149696"/>
        <c:crosses val="autoZero"/>
        <c:auto val="1"/>
        <c:lblAlgn val="ctr"/>
        <c:lblOffset val="100"/>
      </c:catAx>
      <c:valAx>
        <c:axId val="14314969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148160"/>
        <c:crosses val="autoZero"/>
        <c:crossBetween val="between"/>
      </c:valAx>
      <c:serAx>
        <c:axId val="142660928"/>
        <c:scaling>
          <c:orientation val="minMax"/>
        </c:scaling>
        <c:delete val="1"/>
        <c:axPos val="b"/>
        <c:tickLblPos val="none"/>
        <c:crossAx val="143149696"/>
        <c:crosses val="autoZero"/>
      </c:serAx>
    </c:plotArea>
    <c:legend>
      <c:legendPos val="r"/>
      <c:layout>
        <c:manualLayout>
          <c:xMode val="edge"/>
          <c:yMode val="edge"/>
          <c:x val="0.73272853942154792"/>
          <c:y val="7.9653407117022526E-2"/>
          <c:w val="0.25845299596341287"/>
          <c:h val="0.5719399784503661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44202526624691"/>
          <c:y val="2.5527134411965996E-2"/>
          <c:w val="0.49497897846061351"/>
          <c:h val="0.94894573117606862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3118377113286769E-2"/>
                  <c:y val="-6.7298808904273713E-2"/>
                </c:manualLayout>
              </c:layout>
              <c:showVal val="1"/>
            </c:dLbl>
            <c:dLbl>
              <c:idx val="1"/>
              <c:layout>
                <c:manualLayout>
                  <c:x val="-1.3118377113286769E-2"/>
                  <c:y val="-6.4978160321367801E-2"/>
                </c:manualLayout>
              </c:layout>
              <c:showVal val="1"/>
            </c:dLbl>
            <c:dLbl>
              <c:idx val="2"/>
              <c:layout>
                <c:manualLayout>
                  <c:x val="-1.4575974570318633E-2"/>
                  <c:y val="-6.4978160321367759E-2"/>
                </c:manualLayout>
              </c:layout>
              <c:showVal val="1"/>
            </c:dLbl>
            <c:dLbl>
              <c:idx val="3"/>
              <c:layout>
                <c:manualLayout>
                  <c:x val="-1.0203182199223042E-2"/>
                  <c:y val="-6.2657511738461819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140834.29999999999</c:v>
                </c:pt>
                <c:pt idx="1">
                  <c:v>155513.4</c:v>
                </c:pt>
                <c:pt idx="2">
                  <c:v>166723.4</c:v>
                </c:pt>
                <c:pt idx="3">
                  <c:v>198785.7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0609546597669259E-2"/>
                  <c:y val="-6.7298808904273713E-2"/>
                </c:manualLayout>
              </c:layout>
              <c:showVal val="1"/>
            </c:dLbl>
            <c:dLbl>
              <c:idx val="1"/>
              <c:layout>
                <c:manualLayout>
                  <c:x val="2.7694351683605473E-2"/>
                  <c:y val="-6.2657511738461819E-2"/>
                </c:manualLayout>
              </c:layout>
              <c:showVal val="1"/>
            </c:dLbl>
            <c:dLbl>
              <c:idx val="2"/>
              <c:layout>
                <c:manualLayout>
                  <c:x val="2.477915676954168E-2"/>
                  <c:y val="-6.2657511738461819E-2"/>
                </c:manualLayout>
              </c:layout>
              <c:showVal val="1"/>
            </c:dLbl>
            <c:dLbl>
              <c:idx val="3"/>
              <c:layout>
                <c:manualLayout>
                  <c:x val="2.4779156769541701E-2"/>
                  <c:y val="-6.0336863155555913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13927.5</c:v>
                </c:pt>
                <c:pt idx="1">
                  <c:v>22223</c:v>
                </c:pt>
                <c:pt idx="2">
                  <c:v>20270.599999999988</c:v>
                </c:pt>
                <c:pt idx="3">
                  <c:v>20419.400000000001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2.1863961855478002E-2"/>
                  <c:y val="3.7130377326496017E-2"/>
                </c:manualLayout>
              </c:layout>
              <c:showVal val="1"/>
            </c:dLbl>
            <c:dLbl>
              <c:idx val="1"/>
              <c:layout>
                <c:manualLayout>
                  <c:x val="2.1863961855478002E-2"/>
                  <c:y val="3.9451025909401881E-2"/>
                </c:manualLayout>
              </c:layout>
              <c:showVal val="1"/>
            </c:dLbl>
            <c:dLbl>
              <c:idx val="2"/>
              <c:layout>
                <c:manualLayout>
                  <c:x val="2.6236754226573625E-2"/>
                  <c:y val="5.3374917406837884E-2"/>
                </c:manualLayout>
              </c:layout>
              <c:showVal val="1"/>
            </c:dLbl>
            <c:dLbl>
              <c:idx val="3"/>
              <c:layout>
                <c:manualLayout>
                  <c:x val="1.8948766941414223E-2"/>
                  <c:y val="4.177167449230787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46195.8</c:v>
                </c:pt>
                <c:pt idx="1">
                  <c:v>97295.8</c:v>
                </c:pt>
                <c:pt idx="2">
                  <c:v>47827.1</c:v>
                </c:pt>
                <c:pt idx="3">
                  <c:v>51297.1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266507.3</c:v>
                </c:pt>
                <c:pt idx="1">
                  <c:v>511504.4</c:v>
                </c:pt>
                <c:pt idx="2">
                  <c:v>432661.1</c:v>
                </c:pt>
                <c:pt idx="3">
                  <c:v>645241.5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90.3</c:v>
                </c:pt>
                <c:pt idx="1">
                  <c:v>90.3</c:v>
                </c:pt>
                <c:pt idx="2">
                  <c:v>90.3</c:v>
                </c:pt>
                <c:pt idx="3">
                  <c:v>90.3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1304761.1000000001</c:v>
                </c:pt>
                <c:pt idx="1">
                  <c:v>1331439.9000000004</c:v>
                </c:pt>
                <c:pt idx="2">
                  <c:v>1217537.8</c:v>
                </c:pt>
                <c:pt idx="3">
                  <c:v>1272206.2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0099"/>
            </a:solidFill>
          </c:spPr>
          <c:dLbls>
            <c:dLbl>
              <c:idx val="0"/>
              <c:layout>
                <c:manualLayout>
                  <c:x val="-4.3727923710955904E-3"/>
                  <c:y val="-6.4978160321367717E-2"/>
                </c:manualLayout>
              </c:layout>
              <c:showVal val="1"/>
            </c:dLbl>
            <c:dLbl>
              <c:idx val="1"/>
              <c:layout>
                <c:manualLayout>
                  <c:x val="5.8303898281274E-3"/>
                  <c:y val="-6.2657511738461819E-2"/>
                </c:manualLayout>
              </c:layout>
              <c:showVal val="1"/>
            </c:dLbl>
            <c:dLbl>
              <c:idx val="2"/>
              <c:layout>
                <c:manualLayout>
                  <c:x val="7.287987285159332E-3"/>
                  <c:y val="-6.265751173846181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7.4260754652991923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98089.1</c:v>
                </c:pt>
                <c:pt idx="1">
                  <c:v>118666.9</c:v>
                </c:pt>
                <c:pt idx="2">
                  <c:v>46588.6</c:v>
                </c:pt>
                <c:pt idx="3">
                  <c:v>87734.3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2.3321559312509867E-2"/>
                  <c:y val="5.1054268823931923E-2"/>
                </c:manualLayout>
              </c:layout>
              <c:showVal val="1"/>
            </c:dLbl>
            <c:dLbl>
              <c:idx val="1"/>
              <c:layout>
                <c:manualLayout>
                  <c:x val="1.7491169484382441E-2"/>
                  <c:y val="5.3374917406837884E-2"/>
                </c:manualLayout>
              </c:layout>
              <c:showVal val="1"/>
            </c:dLbl>
            <c:dLbl>
              <c:idx val="2"/>
              <c:layout>
                <c:manualLayout>
                  <c:x val="2.477915676954168E-2"/>
                  <c:y val="5.3374917406837884E-2"/>
                </c:manualLayout>
              </c:layout>
              <c:showVal val="1"/>
            </c:dLbl>
            <c:dLbl>
              <c:idx val="3"/>
              <c:layout>
                <c:manualLayout>
                  <c:x val="2.4779156769541736E-2"/>
                  <c:y val="4.177167449230787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67619.199999999997</c:v>
                </c:pt>
                <c:pt idx="1">
                  <c:v>47137.7</c:v>
                </c:pt>
                <c:pt idx="2">
                  <c:v>41697.300000000003</c:v>
                </c:pt>
                <c:pt idx="3">
                  <c:v>38964.6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4.9558313539083403E-2"/>
                  <c:y val="-3.9451025909401881E-2"/>
                </c:manualLayout>
              </c:layout>
              <c:showVal val="1"/>
            </c:dLbl>
            <c:dLbl>
              <c:idx val="1"/>
              <c:layout>
                <c:manualLayout>
                  <c:x val="4.2270326253924038E-2"/>
                  <c:y val="-3.7130377326496017E-2"/>
                </c:manualLayout>
              </c:layout>
              <c:showVal val="1"/>
            </c:dLbl>
            <c:dLbl>
              <c:idx val="2"/>
              <c:layout>
                <c:manualLayout>
                  <c:x val="4.9558313539083403E-2"/>
                  <c:y val="-3.4809728743589854E-2"/>
                </c:manualLayout>
              </c:layout>
              <c:showVal val="1"/>
            </c:dLbl>
            <c:dLbl>
              <c:idx val="3"/>
              <c:layout>
                <c:manualLayout>
                  <c:x val="5.1015910996115389E-2"/>
                  <c:y val="-4.8733620241026128E-2"/>
                </c:manualLayout>
              </c:layout>
              <c:showVal val="1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1019042.8</c:v>
                </c:pt>
                <c:pt idx="1">
                  <c:v>1222123.6000000001</c:v>
                </c:pt>
                <c:pt idx="2">
                  <c:v>1188523.6000000001</c:v>
                </c:pt>
                <c:pt idx="3">
                  <c:v>1299133.1000000001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3334.6</c:v>
                </c:pt>
                <c:pt idx="1">
                  <c:v>3523.7</c:v>
                </c:pt>
                <c:pt idx="2">
                  <c:v>3376.4</c:v>
                </c:pt>
                <c:pt idx="3">
                  <c:v>3376.4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92.4</c:v>
                </c:pt>
                <c:pt idx="1">
                  <c:v>92.4</c:v>
                </c:pt>
                <c:pt idx="2">
                  <c:v>92.4</c:v>
                </c:pt>
                <c:pt idx="3">
                  <c:v>92.4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1100</c:v>
                </c:pt>
                <c:pt idx="1">
                  <c:v>1000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143230848"/>
        <c:axId val="143232384"/>
        <c:axId val="0"/>
      </c:bar3DChart>
      <c:catAx>
        <c:axId val="143230848"/>
        <c:scaling>
          <c:orientation val="minMax"/>
        </c:scaling>
        <c:axPos val="l"/>
        <c:numFmt formatCode="#,##0.0" sourceLinked="0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232384"/>
        <c:crosses val="autoZero"/>
        <c:auto val="1"/>
        <c:lblAlgn val="ctr"/>
        <c:lblOffset val="100"/>
      </c:catAx>
      <c:valAx>
        <c:axId val="143232384"/>
        <c:scaling>
          <c:orientation val="minMax"/>
        </c:scaling>
        <c:delete val="1"/>
        <c:axPos val="b"/>
        <c:numFmt formatCode="0%" sourceLinked="1"/>
        <c:tickLblPos val="none"/>
        <c:crossAx val="14323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80559093066793"/>
          <c:y val="1.4288617054245414E-2"/>
          <c:w val="0.32765184033729988"/>
          <c:h val="0.97178749144832022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167185127578441E-2"/>
          <c:y val="0"/>
          <c:w val="0.82570894900566616"/>
          <c:h val="0.729532610411708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</c:v>
                </c:pt>
              </c:strCache>
            </c:strRef>
          </c:tx>
          <c:spPr>
            <a:solidFill>
              <a:srgbClr val="FF00FF"/>
            </a:solidFill>
          </c:spPr>
          <c:dLbls>
            <c:txPr>
              <a:bodyPr rot="-5400000" vert="horz"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140834.29999999999</c:v>
                </c:pt>
                <c:pt idx="1">
                  <c:v>13927.5</c:v>
                </c:pt>
                <c:pt idx="2">
                  <c:v>46195.8</c:v>
                </c:pt>
                <c:pt idx="3">
                  <c:v>266507.3</c:v>
                </c:pt>
                <c:pt idx="4">
                  <c:v>90.3</c:v>
                </c:pt>
                <c:pt idx="5">
                  <c:v>1304761.1000000001</c:v>
                </c:pt>
                <c:pt idx="6">
                  <c:v>98089.1</c:v>
                </c:pt>
                <c:pt idx="7">
                  <c:v>67619.199999999997</c:v>
                </c:pt>
                <c:pt idx="8">
                  <c:v>1019042.8</c:v>
                </c:pt>
                <c:pt idx="9">
                  <c:v>3334.6</c:v>
                </c:pt>
                <c:pt idx="10">
                  <c:v>92.4</c:v>
                </c:pt>
                <c:pt idx="11">
                  <c:v>1100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155513.4</c:v>
                </c:pt>
                <c:pt idx="1">
                  <c:v>22223</c:v>
                </c:pt>
                <c:pt idx="2">
                  <c:v>97295.8</c:v>
                </c:pt>
                <c:pt idx="3">
                  <c:v>511504.4</c:v>
                </c:pt>
                <c:pt idx="4">
                  <c:v>90.3</c:v>
                </c:pt>
                <c:pt idx="5">
                  <c:v>1331439.9000000004</c:v>
                </c:pt>
                <c:pt idx="6">
                  <c:v>118666.9</c:v>
                </c:pt>
                <c:pt idx="7">
                  <c:v>47137.7</c:v>
                </c:pt>
                <c:pt idx="8">
                  <c:v>1222123.6000000001</c:v>
                </c:pt>
                <c:pt idx="9">
                  <c:v>3523.7</c:v>
                </c:pt>
                <c:pt idx="10">
                  <c:v>92.4</c:v>
                </c:pt>
                <c:pt idx="11">
                  <c:v>1000</c:v>
                </c:pt>
              </c:numCache>
            </c:numRef>
          </c:val>
        </c:ser>
        <c:axId val="142951552"/>
        <c:axId val="142953088"/>
      </c:barChart>
      <c:catAx>
        <c:axId val="14295155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 b="1" i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53088"/>
        <c:crosses val="autoZero"/>
        <c:auto val="1"/>
        <c:lblAlgn val="ctr"/>
        <c:lblOffset val="100"/>
      </c:catAx>
      <c:valAx>
        <c:axId val="142953088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429515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8C52-715D-4682-B04D-1CE4332E19F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557D2-5B30-4A0A-8BB5-79C40E8E225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Белокалитвинского района на 2019-2024 годы (Распоряжение Администрации Белокалитвинского района от 06.11.2018 № 145)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B86A81-9735-4B59-935F-80BF5C673797}" type="parTrans" cxnId="{00E175FE-F542-43DE-8DBC-822595E57569}">
      <dgm:prSet/>
      <dgm:spPr/>
      <dgm:t>
        <a:bodyPr/>
        <a:lstStyle/>
        <a:p>
          <a:endParaRPr lang="ru-RU"/>
        </a:p>
      </dgm:t>
    </dgm:pt>
    <dgm:pt modelId="{27814EB5-A953-4D94-9680-D75DB704858D}" type="sibTrans" cxnId="{00E175FE-F542-43DE-8DBC-822595E57569}">
      <dgm:prSet/>
      <dgm:spPr/>
      <dgm:t>
        <a:bodyPr/>
        <a:lstStyle/>
        <a:p>
          <a:endParaRPr lang="ru-RU"/>
        </a:p>
      </dgm:t>
    </dgm:pt>
    <dgm:pt modelId="{F29802BB-B012-4C0D-8F7C-C9588830970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налоговой политики Белокалитвинского района на 2019-20201годы (Постановления Администрации Белокалитвинского района от 06.11.2018 № 1878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AE95BE-A24A-441C-B47B-0A1338AB8771}" type="parTrans" cxnId="{D9FB04A3-2A22-4597-9931-366ABB1BA97D}">
      <dgm:prSet/>
      <dgm:spPr/>
      <dgm:t>
        <a:bodyPr/>
        <a:lstStyle/>
        <a:p>
          <a:endParaRPr lang="ru-RU"/>
        </a:p>
      </dgm:t>
    </dgm:pt>
    <dgm:pt modelId="{01B3F578-5741-4846-B888-F1469FF32DA3}" type="sibTrans" cxnId="{D9FB04A3-2A22-4597-9931-366ABB1BA97D}">
      <dgm:prSet/>
      <dgm:spPr/>
      <dgm:t>
        <a:bodyPr/>
        <a:lstStyle/>
        <a:p>
          <a:endParaRPr lang="ru-RU"/>
        </a:p>
      </dgm:t>
    </dgm:pt>
    <dgm:pt modelId="{E8676AE6-BF89-40B5-A577-7962BCC96E8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 Президента  Российской Федерации от 07.05.2018 г. № 204 «О национальных целях и  стратегических задачах развития Российской Федерации на период до 2024 года»</a:t>
          </a:r>
          <a:endParaRPr lang="ru-RU" sz="1800" b="1" i="1" u="none" dirty="0">
            <a:solidFill>
              <a:schemeClr val="tx1"/>
            </a:solidFill>
          </a:endParaRPr>
        </a:p>
      </dgm:t>
    </dgm:pt>
    <dgm:pt modelId="{7C77F82A-9AE5-4CC6-AF0A-BF78E69300AA}" type="parTrans" cxnId="{3BB7CE0B-CFB4-409B-88C3-19988E493B9C}">
      <dgm:prSet/>
      <dgm:spPr/>
      <dgm:t>
        <a:bodyPr/>
        <a:lstStyle/>
        <a:p>
          <a:endParaRPr lang="ru-RU"/>
        </a:p>
      </dgm:t>
    </dgm:pt>
    <dgm:pt modelId="{D11D768B-A6E8-413B-B30D-0B3BC2A3180E}" type="sibTrans" cxnId="{3BB7CE0B-CFB4-409B-88C3-19988E493B9C}">
      <dgm:prSet/>
      <dgm:spPr/>
      <dgm:t>
        <a:bodyPr/>
        <a:lstStyle/>
        <a:p>
          <a:endParaRPr lang="ru-RU"/>
        </a:p>
      </dgm:t>
    </dgm:pt>
    <dgm:pt modelId="{FC401DD5-7F25-48AA-9B02-88BAFB8D85E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областного закона «Об областном бюджете на 2019 год и на плановый период 2020 и 2021 годов»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A77437-B667-4476-AB31-566EB6346D28}" type="parTrans" cxnId="{92D57216-0CAA-4DFE-9A91-79309372D62A}">
      <dgm:prSet/>
      <dgm:spPr/>
      <dgm:t>
        <a:bodyPr/>
        <a:lstStyle/>
        <a:p>
          <a:endParaRPr lang="ru-RU"/>
        </a:p>
      </dgm:t>
    </dgm:pt>
    <dgm:pt modelId="{D52F87F3-7CEE-4BAC-89A6-3EE0998B7677}" type="sibTrans" cxnId="{92D57216-0CAA-4DFE-9A91-79309372D62A}">
      <dgm:prSet/>
      <dgm:spPr/>
      <dgm:t>
        <a:bodyPr/>
        <a:lstStyle/>
        <a:p>
          <a:endParaRPr lang="ru-RU"/>
        </a:p>
      </dgm:t>
    </dgm:pt>
    <dgm:pt modelId="{E7B42441-E5AF-49E8-B7BD-A546A5B376EC}">
      <dgm:prSet/>
      <dgm:spPr/>
      <dgm:t>
        <a:bodyPr/>
        <a:lstStyle/>
        <a:p>
          <a:endParaRPr lang="ru-RU" dirty="0"/>
        </a:p>
      </dgm:t>
    </dgm:pt>
    <dgm:pt modelId="{B95AAB9C-A064-41E8-B740-33493C63CC2D}" type="parTrans" cxnId="{F92C94C2-9420-4A02-ACB9-A0A356A6BE49}">
      <dgm:prSet/>
      <dgm:spPr/>
      <dgm:t>
        <a:bodyPr/>
        <a:lstStyle/>
        <a:p>
          <a:endParaRPr lang="ru-RU"/>
        </a:p>
      </dgm:t>
    </dgm:pt>
    <dgm:pt modelId="{78D6F375-D7AE-4AB0-B737-614E6EB7AFF7}" type="sibTrans" cxnId="{F92C94C2-9420-4A02-ACB9-A0A356A6BE49}">
      <dgm:prSet/>
      <dgm:spPr/>
      <dgm:t>
        <a:bodyPr/>
        <a:lstStyle/>
        <a:p>
          <a:endParaRPr lang="ru-RU"/>
        </a:p>
      </dgm:t>
    </dgm:pt>
    <dgm:pt modelId="{3288ADCD-368F-4518-9728-C3461462E6C7}">
      <dgm:prSet/>
      <dgm:spPr/>
      <dgm:t>
        <a:bodyPr/>
        <a:lstStyle/>
        <a:p>
          <a:endParaRPr lang="ru-RU" dirty="0"/>
        </a:p>
      </dgm:t>
    </dgm:pt>
    <dgm:pt modelId="{7496F7AB-82E8-4072-9683-36F29D0A8BEB}" type="parTrans" cxnId="{4AFB3DCE-3E81-4E47-8F12-91D3EE05567A}">
      <dgm:prSet/>
      <dgm:spPr/>
      <dgm:t>
        <a:bodyPr/>
        <a:lstStyle/>
        <a:p>
          <a:endParaRPr lang="ru-RU"/>
        </a:p>
      </dgm:t>
    </dgm:pt>
    <dgm:pt modelId="{BFB74C57-12BC-4DBF-A4F9-3704EAEE2810}" type="sibTrans" cxnId="{4AFB3DCE-3E81-4E47-8F12-91D3EE05567A}">
      <dgm:prSet/>
      <dgm:spPr/>
      <dgm:t>
        <a:bodyPr/>
        <a:lstStyle/>
        <a:p>
          <a:endParaRPr lang="ru-RU"/>
        </a:p>
      </dgm:t>
    </dgm:pt>
    <dgm:pt modelId="{4F5684FF-E8F7-4173-A8DB-EB56AAEA9924}" type="pres">
      <dgm:prSet presAssocID="{90008C52-715D-4682-B04D-1CE4332E19F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02188-BED7-48CE-9DE4-682B1B9C6E30}" type="pres">
      <dgm:prSet presAssocID="{90008C52-715D-4682-B04D-1CE4332E19FF}" presName="axisShape" presStyleLbl="bgShp" presStyleIdx="0" presStyleCnt="1" custScaleX="143960" custLinFactNeighborX="0" custLinFactNeighborY="-1449"/>
      <dgm:spPr/>
    </dgm:pt>
    <dgm:pt modelId="{B26AEE90-B9DD-4AE6-8786-004008120807}" type="pres">
      <dgm:prSet presAssocID="{90008C52-715D-4682-B04D-1CE4332E19FF}" presName="rect1" presStyleLbl="node1" presStyleIdx="0" presStyleCnt="4" custScaleX="172420" custScaleY="98419" custLinFactNeighborX="-65483" custLinFactNeighborY="-19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E297F-BE91-4A53-BA47-B9B5E12A4EC2}" type="pres">
      <dgm:prSet presAssocID="{90008C52-715D-4682-B04D-1CE4332E19FF}" presName="rect2" presStyleLbl="node1" presStyleIdx="1" presStyleCnt="4" custScaleX="173854" custScaleY="100633" custLinFactNeighborX="57738" custLinFactNeighborY="-165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600C5-D413-4F46-B842-BCF2A232A601}" type="pres">
      <dgm:prSet presAssocID="{90008C52-715D-4682-B04D-1CE4332E19FF}" presName="rect3" presStyleLbl="node1" presStyleIdx="2" presStyleCnt="4" custScaleX="173371" custScaleY="100996" custLinFactNeighborX="-61519" custLinFactNeighborY="14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EB7EB-BA76-4DF4-8260-8A7E51536FC8}" type="pres">
      <dgm:prSet presAssocID="{90008C52-715D-4682-B04D-1CE4332E19FF}" presName="rect4" presStyleLbl="node1" presStyleIdx="3" presStyleCnt="4" custScaleX="173437" custScaleY="100995" custLinFactX="1291" custLinFactNeighborX="100000" custLinFactNeighborY="18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FB3DCE-3E81-4E47-8F12-91D3EE05567A}" srcId="{90008C52-715D-4682-B04D-1CE4332E19FF}" destId="{3288ADCD-368F-4518-9728-C3461462E6C7}" srcOrd="5" destOrd="0" parTransId="{7496F7AB-82E8-4072-9683-36F29D0A8BEB}" sibTransId="{BFB74C57-12BC-4DBF-A4F9-3704EAEE2810}"/>
    <dgm:cxn modelId="{70363E64-7530-4809-B9EB-D430A5575592}" type="presOf" srcId="{E8676AE6-BF89-40B5-A577-7962BCC96E8E}" destId="{FFA600C5-D413-4F46-B842-BCF2A232A601}" srcOrd="0" destOrd="0" presId="urn:microsoft.com/office/officeart/2005/8/layout/matrix2"/>
    <dgm:cxn modelId="{3BB7CE0B-CFB4-409B-88C3-19988E493B9C}" srcId="{90008C52-715D-4682-B04D-1CE4332E19FF}" destId="{E8676AE6-BF89-40B5-A577-7962BCC96E8E}" srcOrd="2" destOrd="0" parTransId="{7C77F82A-9AE5-4CC6-AF0A-BF78E69300AA}" sibTransId="{D11D768B-A6E8-413B-B30D-0B3BC2A3180E}"/>
    <dgm:cxn modelId="{F92C94C2-9420-4A02-ACB9-A0A356A6BE49}" srcId="{90008C52-715D-4682-B04D-1CE4332E19FF}" destId="{E7B42441-E5AF-49E8-B7BD-A546A5B376EC}" srcOrd="4" destOrd="0" parTransId="{B95AAB9C-A064-41E8-B740-33493C63CC2D}" sibTransId="{78D6F375-D7AE-4AB0-B737-614E6EB7AFF7}"/>
    <dgm:cxn modelId="{00E175FE-F542-43DE-8DBC-822595E57569}" srcId="{90008C52-715D-4682-B04D-1CE4332E19FF}" destId="{F4B557D2-5B30-4A0A-8BB5-79C40E8E225D}" srcOrd="0" destOrd="0" parTransId="{13B86A81-9735-4B59-935F-80BF5C673797}" sibTransId="{27814EB5-A953-4D94-9680-D75DB704858D}"/>
    <dgm:cxn modelId="{92D57216-0CAA-4DFE-9A91-79309372D62A}" srcId="{90008C52-715D-4682-B04D-1CE4332E19FF}" destId="{FC401DD5-7F25-48AA-9B02-88BAFB8D85E4}" srcOrd="3" destOrd="0" parTransId="{C0A77437-B667-4476-AB31-566EB6346D28}" sibTransId="{D52F87F3-7CEE-4BAC-89A6-3EE0998B7677}"/>
    <dgm:cxn modelId="{D9FB04A3-2A22-4597-9931-366ABB1BA97D}" srcId="{90008C52-715D-4682-B04D-1CE4332E19FF}" destId="{F29802BB-B012-4C0D-8F7C-C95888309701}" srcOrd="1" destOrd="0" parTransId="{97AE95BE-A24A-441C-B47B-0A1338AB8771}" sibTransId="{01B3F578-5741-4846-B888-F1469FF32DA3}"/>
    <dgm:cxn modelId="{4566FD3F-7C7C-459E-9DF9-2A902BBDC42A}" type="presOf" srcId="{90008C52-715D-4682-B04D-1CE4332E19FF}" destId="{4F5684FF-E8F7-4173-A8DB-EB56AAEA9924}" srcOrd="0" destOrd="0" presId="urn:microsoft.com/office/officeart/2005/8/layout/matrix2"/>
    <dgm:cxn modelId="{3AC9E6CE-BC0B-425F-8BB6-5E7B9767DDDA}" type="presOf" srcId="{FC401DD5-7F25-48AA-9B02-88BAFB8D85E4}" destId="{E97EB7EB-BA76-4DF4-8260-8A7E51536FC8}" srcOrd="0" destOrd="0" presId="urn:microsoft.com/office/officeart/2005/8/layout/matrix2"/>
    <dgm:cxn modelId="{D94300F9-4D0C-4630-88EF-1A3E6C1397A0}" type="presOf" srcId="{F29802BB-B012-4C0D-8F7C-C95888309701}" destId="{17DE297F-BE91-4A53-BA47-B9B5E12A4EC2}" srcOrd="0" destOrd="0" presId="urn:microsoft.com/office/officeart/2005/8/layout/matrix2"/>
    <dgm:cxn modelId="{06F5B0B9-1AF7-4313-8E7B-58D32C77D72B}" type="presOf" srcId="{F4B557D2-5B30-4A0A-8BB5-79C40E8E225D}" destId="{B26AEE90-B9DD-4AE6-8786-004008120807}" srcOrd="0" destOrd="0" presId="urn:microsoft.com/office/officeart/2005/8/layout/matrix2"/>
    <dgm:cxn modelId="{0C639DEC-AC7F-4EE8-A07B-7F4F4D67EA9D}" type="presParOf" srcId="{4F5684FF-E8F7-4173-A8DB-EB56AAEA9924}" destId="{C5202188-BED7-48CE-9DE4-682B1B9C6E30}" srcOrd="0" destOrd="0" presId="urn:microsoft.com/office/officeart/2005/8/layout/matrix2"/>
    <dgm:cxn modelId="{6EAD1232-4C6F-471E-BDB2-D22DC66ADF41}" type="presParOf" srcId="{4F5684FF-E8F7-4173-A8DB-EB56AAEA9924}" destId="{B26AEE90-B9DD-4AE6-8786-004008120807}" srcOrd="1" destOrd="0" presId="urn:microsoft.com/office/officeart/2005/8/layout/matrix2"/>
    <dgm:cxn modelId="{2F06D351-C22B-4691-9154-FBDD328AC629}" type="presParOf" srcId="{4F5684FF-E8F7-4173-A8DB-EB56AAEA9924}" destId="{17DE297F-BE91-4A53-BA47-B9B5E12A4EC2}" srcOrd="2" destOrd="0" presId="urn:microsoft.com/office/officeart/2005/8/layout/matrix2"/>
    <dgm:cxn modelId="{DB90BFE0-C3ED-478B-A8F1-9BA49576E91A}" type="presParOf" srcId="{4F5684FF-E8F7-4173-A8DB-EB56AAEA9924}" destId="{FFA600C5-D413-4F46-B842-BCF2A232A601}" srcOrd="3" destOrd="0" presId="urn:microsoft.com/office/officeart/2005/8/layout/matrix2"/>
    <dgm:cxn modelId="{4A273DB5-98BC-46F1-B72E-0F6DC7904FF0}" type="presParOf" srcId="{4F5684FF-E8F7-4173-A8DB-EB56AAEA9924}" destId="{E97EB7EB-BA76-4DF4-8260-8A7E51536FC8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55139F-B84E-4E18-AE42-D55B5869B0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FEA66-8710-46DA-96C4-FB2032BC2A42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граждан, усыновивших (удочеривших) ребенка (детей), в виде единовременного денежного пособия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год-90,0 тыс. рублей, 2020 год-90,0 тыс. рублей, 2021 год-90,0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69C457E-044D-4B48-ACDC-413D2190DDAA}" type="parTrans" cxnId="{6E50B33E-F226-4844-A82F-C6AADD100E1E}">
      <dgm:prSet/>
      <dgm:spPr/>
      <dgm:t>
        <a:bodyPr/>
        <a:lstStyle/>
        <a:p>
          <a:endParaRPr lang="ru-RU"/>
        </a:p>
      </dgm:t>
    </dgm:pt>
    <dgm:pt modelId="{C6475225-764D-4CE0-B3E9-ADDD3E0D4165}" type="sibTrans" cxnId="{6E50B33E-F226-4844-A82F-C6AADD100E1E}">
      <dgm:prSet/>
      <dgm:spPr/>
      <dgm:t>
        <a:bodyPr/>
        <a:lstStyle/>
        <a:p>
          <a:endParaRPr lang="ru-RU"/>
        </a:p>
      </dgm:t>
    </dgm:pt>
    <dgm:pt modelId="{FA5D2848-C3FC-4269-B7FA-2ED6959A36B7}" type="pres">
      <dgm:prSet presAssocID="{0855139F-B84E-4E18-AE42-D55B5869B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92B03-259D-4FD3-BBBD-4ECC0AB9F3FA}" type="pres">
      <dgm:prSet presAssocID="{CE0FEA66-8710-46DA-96C4-FB2032BC2A42}" presName="parentText" presStyleLbl="node1" presStyleIdx="0" presStyleCnt="1" custScaleY="266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1119A-CF72-429D-A658-5077CF440494}" type="presOf" srcId="{0855139F-B84E-4E18-AE42-D55B5869B042}" destId="{FA5D2848-C3FC-4269-B7FA-2ED6959A36B7}" srcOrd="0" destOrd="0" presId="urn:microsoft.com/office/officeart/2005/8/layout/vList2"/>
    <dgm:cxn modelId="{CFF51F1B-AD16-41AA-8972-823E40D315DC}" type="presOf" srcId="{CE0FEA66-8710-46DA-96C4-FB2032BC2A42}" destId="{2F792B03-259D-4FD3-BBBD-4ECC0AB9F3FA}" srcOrd="0" destOrd="0" presId="urn:microsoft.com/office/officeart/2005/8/layout/vList2"/>
    <dgm:cxn modelId="{6E50B33E-F226-4844-A82F-C6AADD100E1E}" srcId="{0855139F-B84E-4E18-AE42-D55B5869B042}" destId="{CE0FEA66-8710-46DA-96C4-FB2032BC2A42}" srcOrd="0" destOrd="0" parTransId="{569C457E-044D-4B48-ACDC-413D2190DDAA}" sibTransId="{C6475225-764D-4CE0-B3E9-ADDD3E0D4165}"/>
    <dgm:cxn modelId="{1D969025-DD4A-4363-8715-D0D9D63AD915}" type="presParOf" srcId="{FA5D2848-C3FC-4269-B7FA-2ED6959A36B7}" destId="{2F792B03-259D-4FD3-BBBD-4ECC0AB9F3F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550DA4-2ED0-4E8D-92AD-BE04D3C06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DAF0E-5A61-49F1-9B43-1087F22A75B7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беременных женщин из малоимущих семей, кормящих матерей и детей в возрасте до 3-х лет из малоимущих семей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год-53,6 тыс. рублей, 2020 год-55,7 тыс. рублей, 2021 год-57,9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8C22765-8A4C-488F-A8FF-31851F9AAB2C}" type="parTrans" cxnId="{FDBDE5ED-ABFF-48D1-9D4C-971BF30CDE6D}">
      <dgm:prSet/>
      <dgm:spPr/>
      <dgm:t>
        <a:bodyPr/>
        <a:lstStyle/>
        <a:p>
          <a:endParaRPr lang="ru-RU"/>
        </a:p>
      </dgm:t>
    </dgm:pt>
    <dgm:pt modelId="{7D2FEC26-9BDB-44B8-824F-EB2BF30E9E7A}" type="sibTrans" cxnId="{FDBDE5ED-ABFF-48D1-9D4C-971BF30CDE6D}">
      <dgm:prSet/>
      <dgm:spPr/>
      <dgm:t>
        <a:bodyPr/>
        <a:lstStyle/>
        <a:p>
          <a:endParaRPr lang="ru-RU"/>
        </a:p>
      </dgm:t>
    </dgm:pt>
    <dgm:pt modelId="{88025758-8663-4146-AF65-8404A627CD15}" type="pres">
      <dgm:prSet presAssocID="{F3550DA4-2ED0-4E8D-92AD-BE04D3C06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CDE43-A700-4035-9F18-FD32B44BFC5A}" type="pres">
      <dgm:prSet presAssocID="{302DAF0E-5A61-49F1-9B43-1087F22A75B7}" presName="parentText" presStyleLbl="node1" presStyleIdx="0" presStyleCnt="1" custScaleY="720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08D49-FD27-48FF-9D35-D0CDB615EB72}" type="presOf" srcId="{302DAF0E-5A61-49F1-9B43-1087F22A75B7}" destId="{D6CCDE43-A700-4035-9F18-FD32B44BFC5A}" srcOrd="0" destOrd="0" presId="urn:microsoft.com/office/officeart/2005/8/layout/vList2"/>
    <dgm:cxn modelId="{FDBDE5ED-ABFF-48D1-9D4C-971BF30CDE6D}" srcId="{F3550DA4-2ED0-4E8D-92AD-BE04D3C068E2}" destId="{302DAF0E-5A61-49F1-9B43-1087F22A75B7}" srcOrd="0" destOrd="0" parTransId="{C8C22765-8A4C-488F-A8FF-31851F9AAB2C}" sibTransId="{7D2FEC26-9BDB-44B8-824F-EB2BF30E9E7A}"/>
    <dgm:cxn modelId="{487D154C-9DC5-43C5-BA39-4017F68940A1}" type="presOf" srcId="{F3550DA4-2ED0-4E8D-92AD-BE04D3C068E2}" destId="{88025758-8663-4146-AF65-8404A627CD15}" srcOrd="0" destOrd="0" presId="urn:microsoft.com/office/officeart/2005/8/layout/vList2"/>
    <dgm:cxn modelId="{3379FC37-C8CA-4B39-89AE-ECE24098ADEC}" type="presParOf" srcId="{88025758-8663-4146-AF65-8404A627CD15}" destId="{D6CCDE43-A700-4035-9F18-FD32B44BFC5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E3F37A-4945-422C-AB5F-50DE908B4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728EF5-183B-4147-A6D6-0BDE88A84CEE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семей, имеющих детей в виде ежемесячной денежной выплаты в размере определенного в Ростовской области прожиточного минимума для детей, назначаемой в случае рождения после 31.12.2012 года 3-го ребенка (родного, усыновленного)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2019-54 794,9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рублей, 2020 год-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60 156,9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рублей, 2021 год-60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957,6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D1876D7-4D8F-4BAD-A8F7-37AFD22FF54C}" type="parTrans" cxnId="{CAF79CF8-EA34-47D9-BA14-C9DFE18A2E44}">
      <dgm:prSet/>
      <dgm:spPr/>
      <dgm:t>
        <a:bodyPr/>
        <a:lstStyle/>
        <a:p>
          <a:endParaRPr lang="ru-RU"/>
        </a:p>
      </dgm:t>
    </dgm:pt>
    <dgm:pt modelId="{F2728A87-C4CB-4638-BA50-AD9FD7304145}" type="sibTrans" cxnId="{CAF79CF8-EA34-47D9-BA14-C9DFE18A2E44}">
      <dgm:prSet/>
      <dgm:spPr/>
      <dgm:t>
        <a:bodyPr/>
        <a:lstStyle/>
        <a:p>
          <a:endParaRPr lang="ru-RU"/>
        </a:p>
      </dgm:t>
    </dgm:pt>
    <dgm:pt modelId="{1DB6B104-0075-486D-BB95-7FC791617A4F}" type="pres">
      <dgm:prSet presAssocID="{A2E3F37A-4945-422C-AB5F-50DE908B4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CE4FB6-A83C-421C-9439-6AAA9B47ACA5}" type="pres">
      <dgm:prSet presAssocID="{39728EF5-183B-4147-A6D6-0BDE88A84CEE}" presName="parentText" presStyleLbl="node1" presStyleIdx="0" presStyleCnt="1" custScaleY="101821" custLinFactNeighborY="-6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79CF8-EA34-47D9-BA14-C9DFE18A2E44}" srcId="{A2E3F37A-4945-422C-AB5F-50DE908B4E2C}" destId="{39728EF5-183B-4147-A6D6-0BDE88A84CEE}" srcOrd="0" destOrd="0" parTransId="{1D1876D7-4D8F-4BAD-A8F7-37AFD22FF54C}" sibTransId="{F2728A87-C4CB-4638-BA50-AD9FD7304145}"/>
    <dgm:cxn modelId="{9427E16B-153C-4306-B6FA-937066BC5C99}" type="presOf" srcId="{A2E3F37A-4945-422C-AB5F-50DE908B4E2C}" destId="{1DB6B104-0075-486D-BB95-7FC791617A4F}" srcOrd="0" destOrd="0" presId="urn:microsoft.com/office/officeart/2005/8/layout/vList2"/>
    <dgm:cxn modelId="{8A5AF595-0FD3-412F-A4F2-A06781790F10}" type="presOf" srcId="{39728EF5-183B-4147-A6D6-0BDE88A84CEE}" destId="{65CE4FB6-A83C-421C-9439-6AAA9B47ACA5}" srcOrd="0" destOrd="0" presId="urn:microsoft.com/office/officeart/2005/8/layout/vList2"/>
    <dgm:cxn modelId="{6B9B46B5-C628-4AF7-AC42-E14D8E14FBF9}" type="presParOf" srcId="{1DB6B104-0075-486D-BB95-7FC791617A4F}" destId="{65CE4FB6-A83C-421C-9439-6AAA9B47ACA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359E30-6C61-4859-A2A6-7B47EFE940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B0995-1463-4FCF-A819-EBB7F54BB6F0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детей-сирот и детей, оставшихся без попечения родителей, лиц из числа детей-сирот, оставшихся без попечения родителей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год-31 140,6 тыс. рублей, 2020 год-32 620,1 тыс. рублей, 2021 год-33 910,4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594B2A-AA71-4B3A-8EC4-751BFD94331C}" type="parTrans" cxnId="{63D09192-E1CA-4E10-8A29-0305C06E4AD6}">
      <dgm:prSet/>
      <dgm:spPr/>
      <dgm:t>
        <a:bodyPr/>
        <a:lstStyle/>
        <a:p>
          <a:endParaRPr lang="ru-RU"/>
        </a:p>
      </dgm:t>
    </dgm:pt>
    <dgm:pt modelId="{DE5DEE10-2545-4946-92CF-14048ABCEE55}" type="sibTrans" cxnId="{63D09192-E1CA-4E10-8A29-0305C06E4AD6}">
      <dgm:prSet/>
      <dgm:spPr/>
      <dgm:t>
        <a:bodyPr/>
        <a:lstStyle/>
        <a:p>
          <a:endParaRPr lang="ru-RU"/>
        </a:p>
      </dgm:t>
    </dgm:pt>
    <dgm:pt modelId="{25A922DE-B9B6-4B5A-BB3E-3D825D425955}" type="pres">
      <dgm:prSet presAssocID="{71359E30-6C61-4859-A2A6-7B47EFE940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E089B-2104-4524-9334-3DF3B1F2AC34}" type="pres">
      <dgm:prSet presAssocID="{730B0995-1463-4FCF-A819-EBB7F54BB6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2CA1B-B717-43A5-B119-087E9898ACF2}" type="presOf" srcId="{730B0995-1463-4FCF-A819-EBB7F54BB6F0}" destId="{372E089B-2104-4524-9334-3DF3B1F2AC34}" srcOrd="0" destOrd="0" presId="urn:microsoft.com/office/officeart/2005/8/layout/vList2"/>
    <dgm:cxn modelId="{2DAC7EC7-FDAE-421D-BB1B-C38B4A09ADE3}" type="presOf" srcId="{71359E30-6C61-4859-A2A6-7B47EFE9406E}" destId="{25A922DE-B9B6-4B5A-BB3E-3D825D425955}" srcOrd="0" destOrd="0" presId="urn:microsoft.com/office/officeart/2005/8/layout/vList2"/>
    <dgm:cxn modelId="{63D09192-E1CA-4E10-8A29-0305C06E4AD6}" srcId="{71359E30-6C61-4859-A2A6-7B47EFE9406E}" destId="{730B0995-1463-4FCF-A819-EBB7F54BB6F0}" srcOrd="0" destOrd="0" parTransId="{A2594B2A-AA71-4B3A-8EC4-751BFD94331C}" sibTransId="{DE5DEE10-2545-4946-92CF-14048ABCEE55}"/>
    <dgm:cxn modelId="{5DA4FC8C-FA37-41F4-99A9-5B38F62A21A0}" type="presParOf" srcId="{25A922DE-B9B6-4B5A-BB3E-3D825D425955}" destId="{372E089B-2104-4524-9334-3DF3B1F2AC3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35B0CB2-333C-444B-AAC9-A80E85FD35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A44DB-6EBE-44BA-A176-F8638535832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Предоставление жилых помещений детям-сиротам и детям, оставшимся без попечения родителей, лиц из числа детей-сирот, оставшихся без попечения родителей по договорам найма специализированных жилых помещений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год-22 540,0 тыс. рублей, 2020 год-23 520,0 тыс. рублей, 2021 год-23 520,0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881316-846E-4D7E-9439-A09855023B86}" type="parTrans" cxnId="{975CA638-783F-4BDC-B8BB-5AF08339EEF0}">
      <dgm:prSet/>
      <dgm:spPr/>
      <dgm:t>
        <a:bodyPr/>
        <a:lstStyle/>
        <a:p>
          <a:endParaRPr lang="ru-RU"/>
        </a:p>
      </dgm:t>
    </dgm:pt>
    <dgm:pt modelId="{9833D3AF-976A-4549-95DE-637C7DF1AD20}" type="sibTrans" cxnId="{975CA638-783F-4BDC-B8BB-5AF08339EEF0}">
      <dgm:prSet/>
      <dgm:spPr/>
      <dgm:t>
        <a:bodyPr/>
        <a:lstStyle/>
        <a:p>
          <a:endParaRPr lang="ru-RU"/>
        </a:p>
      </dgm:t>
    </dgm:pt>
    <dgm:pt modelId="{49DCD380-FF52-4CAA-BB4C-88AA6C5A4315}" type="pres">
      <dgm:prSet presAssocID="{D35B0CB2-333C-444B-AAC9-A80E85FD35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21909-7C73-45C7-B243-3B841B0EA9B1}" type="pres">
      <dgm:prSet presAssocID="{0F2A44DB-6EBE-44BA-A176-F8638535832F}" presName="parentText" presStyleLbl="node1" presStyleIdx="0" presStyleCnt="1" custScaleY="130192" custLinFactNeighborX="-2060" custLinFactNeighborY="-40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55EF9-B697-4176-A5D1-07EC0D8838F6}" type="presOf" srcId="{0F2A44DB-6EBE-44BA-A176-F8638535832F}" destId="{01821909-7C73-45C7-B243-3B841B0EA9B1}" srcOrd="0" destOrd="0" presId="urn:microsoft.com/office/officeart/2005/8/layout/vList2"/>
    <dgm:cxn modelId="{5252D403-A36C-49CB-ACA3-1B688821B154}" type="presOf" srcId="{D35B0CB2-333C-444B-AAC9-A80E85FD35B2}" destId="{49DCD380-FF52-4CAA-BB4C-88AA6C5A4315}" srcOrd="0" destOrd="0" presId="urn:microsoft.com/office/officeart/2005/8/layout/vList2"/>
    <dgm:cxn modelId="{975CA638-783F-4BDC-B8BB-5AF08339EEF0}" srcId="{D35B0CB2-333C-444B-AAC9-A80E85FD35B2}" destId="{0F2A44DB-6EBE-44BA-A176-F8638535832F}" srcOrd="0" destOrd="0" parTransId="{B6881316-846E-4D7E-9439-A09855023B86}" sibTransId="{9833D3AF-976A-4549-95DE-637C7DF1AD20}"/>
    <dgm:cxn modelId="{0F6A0DD2-79B7-4F74-AE87-8EED37AB7038}" type="presParOf" srcId="{49DCD380-FF52-4CAA-BB4C-88AA6C5A4315}" destId="{01821909-7C73-45C7-B243-3B841B0EA9B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8100D6-25A6-4111-BCA5-0C94CE716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9A34C-2CC0-4CDB-886B-49D2FBC18EE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Единовременное пособие беременной жене военнослужащего, проходящего военную службу по призыву, а так же ежемесячного пособия на ребенка военнослужащего, проходящего военную службу по призыву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год-297,4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рублей, 2020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год-310,3тыс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рублей, 2021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год-322,1 тыс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9133F8-BF27-4202-93F8-05D6C246E58B}" type="parTrans" cxnId="{C77B31B2-4299-4D36-9749-B0AA8E8E3006}">
      <dgm:prSet/>
      <dgm:spPr/>
      <dgm:t>
        <a:bodyPr/>
        <a:lstStyle/>
        <a:p>
          <a:endParaRPr lang="ru-RU"/>
        </a:p>
      </dgm:t>
    </dgm:pt>
    <dgm:pt modelId="{5F81EB10-2487-4754-B4EA-A8F2EA373E80}" type="sibTrans" cxnId="{C77B31B2-4299-4D36-9749-B0AA8E8E3006}">
      <dgm:prSet/>
      <dgm:spPr/>
      <dgm:t>
        <a:bodyPr/>
        <a:lstStyle/>
        <a:p>
          <a:endParaRPr lang="ru-RU"/>
        </a:p>
      </dgm:t>
    </dgm:pt>
    <dgm:pt modelId="{B9272C1A-E26D-40EE-9B8C-8B1A129ADDBF}" type="pres">
      <dgm:prSet presAssocID="{1C8100D6-25A6-4111-BCA5-0C94CE7160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7850B7-4B25-43D0-889B-4ADB206F9A6D}" type="pres">
      <dgm:prSet presAssocID="{F8B9A34C-2CC0-4CDB-886B-49D2FBC18EEF}" presName="parentText" presStyleLbl="node1" presStyleIdx="0" presStyleCnt="1" custScaleY="124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B31B2-4299-4D36-9749-B0AA8E8E3006}" srcId="{1C8100D6-25A6-4111-BCA5-0C94CE71608A}" destId="{F8B9A34C-2CC0-4CDB-886B-49D2FBC18EEF}" srcOrd="0" destOrd="0" parTransId="{649133F8-BF27-4202-93F8-05D6C246E58B}" sibTransId="{5F81EB10-2487-4754-B4EA-A8F2EA373E80}"/>
    <dgm:cxn modelId="{ED50B706-D516-4BA9-A962-E6ACB9D29FD0}" type="presOf" srcId="{1C8100D6-25A6-4111-BCA5-0C94CE71608A}" destId="{B9272C1A-E26D-40EE-9B8C-8B1A129ADDBF}" srcOrd="0" destOrd="0" presId="urn:microsoft.com/office/officeart/2005/8/layout/vList2"/>
    <dgm:cxn modelId="{94D18C05-76C2-4A9B-9834-954A34CA93DD}" type="presOf" srcId="{F8B9A34C-2CC0-4CDB-886B-49D2FBC18EEF}" destId="{D57850B7-4B25-43D0-889B-4ADB206F9A6D}" srcOrd="0" destOrd="0" presId="urn:microsoft.com/office/officeart/2005/8/layout/vList2"/>
    <dgm:cxn modelId="{9A85EBF0-C674-4F9A-A4E1-92FE6176AAAB}" type="presParOf" srcId="{B9272C1A-E26D-40EE-9B8C-8B1A129ADDBF}" destId="{D57850B7-4B25-43D0-889B-4ADB206F9A6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C12628-0BAD-4BED-8AD5-28C704BE36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BBE57-2486-4457-A388-4333E177341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в виде субсидий на оплату жилых помещений и коммунальных услуг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70 420,0тыс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рублей, 2020 год-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72 884,7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рублей, 2021 </a:t>
          </a: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год- </a:t>
          </a:r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75 435,7тыс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7CB8B4-09D1-49FB-A6BA-B82C61562300}" type="parTrans" cxnId="{20FD1710-9491-4A87-910B-9CDE6CC19CA4}">
      <dgm:prSet/>
      <dgm:spPr/>
      <dgm:t>
        <a:bodyPr/>
        <a:lstStyle/>
        <a:p>
          <a:endParaRPr lang="ru-RU"/>
        </a:p>
      </dgm:t>
    </dgm:pt>
    <dgm:pt modelId="{5251AE0A-BA04-4CCE-A549-61468BDAF60C}" type="sibTrans" cxnId="{20FD1710-9491-4A87-910B-9CDE6CC19CA4}">
      <dgm:prSet/>
      <dgm:spPr/>
      <dgm:t>
        <a:bodyPr/>
        <a:lstStyle/>
        <a:p>
          <a:endParaRPr lang="ru-RU"/>
        </a:p>
      </dgm:t>
    </dgm:pt>
    <dgm:pt modelId="{FBAA867E-36ED-43DF-99B6-2D8E0D1853B0}" type="pres">
      <dgm:prSet presAssocID="{78C12628-0BAD-4BED-8AD5-28C704BE3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99E7-44BB-4EC9-9B14-99CB5C4F00CE}" type="pres">
      <dgm:prSet presAssocID="{AD2BBE57-2486-4457-A388-4333E17734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8DDDA-58D9-4098-8681-77812FC2B54F}" type="presOf" srcId="{78C12628-0BAD-4BED-8AD5-28C704BE36A3}" destId="{FBAA867E-36ED-43DF-99B6-2D8E0D1853B0}" srcOrd="0" destOrd="0" presId="urn:microsoft.com/office/officeart/2005/8/layout/vList2"/>
    <dgm:cxn modelId="{20FD1710-9491-4A87-910B-9CDE6CC19CA4}" srcId="{78C12628-0BAD-4BED-8AD5-28C704BE36A3}" destId="{AD2BBE57-2486-4457-A388-4333E177341C}" srcOrd="0" destOrd="0" parTransId="{977CB8B4-09D1-49FB-A6BA-B82C61562300}" sibTransId="{5251AE0A-BA04-4CCE-A549-61468BDAF60C}"/>
    <dgm:cxn modelId="{56FF4FB0-BE4D-4A4A-B951-FAC2EA5E818F}" type="presOf" srcId="{AD2BBE57-2486-4457-A388-4333E177341C}" destId="{5A1D99E7-44BB-4EC9-9B14-99CB5C4F00CE}" srcOrd="0" destOrd="0" presId="urn:microsoft.com/office/officeart/2005/8/layout/vList2"/>
    <dgm:cxn modelId="{9456B00E-6997-4DAB-A732-3797A40C0664}" type="presParOf" srcId="{FBAA867E-36ED-43DF-99B6-2D8E0D1853B0}" destId="{5A1D99E7-44BB-4EC9-9B14-99CB5C4F00C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43CAD60-E687-417E-A34B-4F64C6F588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B77EAA-FBCB-4CB9-B2DA-2F05E452FC21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граждан, подвергшихся воздействию радиации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2019 год- 3 767,0  тыс. рублей, 2020 год-4 247,1  тыс. рублей, 2021 год- 4 583,3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4AF004-C05E-43F7-B324-DE70705DA8B6}" type="parTrans" cxnId="{3C93CA5D-3404-4BB5-84D0-850CD1FA470F}">
      <dgm:prSet/>
      <dgm:spPr/>
      <dgm:t>
        <a:bodyPr/>
        <a:lstStyle/>
        <a:p>
          <a:endParaRPr lang="ru-RU"/>
        </a:p>
      </dgm:t>
    </dgm:pt>
    <dgm:pt modelId="{825C9544-CE21-4AE6-B577-ED1A91C88D2A}" type="sibTrans" cxnId="{3C93CA5D-3404-4BB5-84D0-850CD1FA470F}">
      <dgm:prSet/>
      <dgm:spPr/>
      <dgm:t>
        <a:bodyPr/>
        <a:lstStyle/>
        <a:p>
          <a:endParaRPr lang="ru-RU"/>
        </a:p>
      </dgm:t>
    </dgm:pt>
    <dgm:pt modelId="{44FF603B-878D-4733-A1FF-40643F61CF90}" type="pres">
      <dgm:prSet presAssocID="{543CAD60-E687-417E-A34B-4F64C6F588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279F3-4F28-4FFD-B25B-9866891B3BC4}" type="pres">
      <dgm:prSet presAssocID="{1FB77EAA-FBCB-4CB9-B2DA-2F05E452FC21}" presName="parentText" presStyleLbl="node1" presStyleIdx="0" presStyleCnt="1" custLinFactY="100000" custLinFactNeighborX="3200" custLinFactNeighborY="125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3CA5D-3404-4BB5-84D0-850CD1FA470F}" srcId="{543CAD60-E687-417E-A34B-4F64C6F588DE}" destId="{1FB77EAA-FBCB-4CB9-B2DA-2F05E452FC21}" srcOrd="0" destOrd="0" parTransId="{BB4AF004-C05E-43F7-B324-DE70705DA8B6}" sibTransId="{825C9544-CE21-4AE6-B577-ED1A91C88D2A}"/>
    <dgm:cxn modelId="{4789576C-789C-4CBC-8017-C3E2E788E78A}" type="presOf" srcId="{1FB77EAA-FBCB-4CB9-B2DA-2F05E452FC21}" destId="{1F5279F3-4F28-4FFD-B25B-9866891B3BC4}" srcOrd="0" destOrd="0" presId="urn:microsoft.com/office/officeart/2005/8/layout/vList2"/>
    <dgm:cxn modelId="{9AC65D05-22D0-403B-81EB-58BD11434005}" type="presOf" srcId="{543CAD60-E687-417E-A34B-4F64C6F588DE}" destId="{44FF603B-878D-4733-A1FF-40643F61CF90}" srcOrd="0" destOrd="0" presId="urn:microsoft.com/office/officeart/2005/8/layout/vList2"/>
    <dgm:cxn modelId="{FCE01A75-1598-444A-BD51-28ED890BDCE1}" type="presParOf" srcId="{44FF603B-878D-4733-A1FF-40643F61CF90}" destId="{1F5279F3-4F28-4FFD-B25B-9866891B3BC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94763D-7ACE-44D8-AEB1-FF2161DC2B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82125-04C5-496C-9055-F28DFFF9B803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Материальная и иная помощь для погребения 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год-1 089,8 тыс. рублей, 2020 год-1 131,3 тыс. рублей, 2021 год-1 176,5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DCC795-33D7-416D-ACC5-0EE1E1463889}" type="parTrans" cxnId="{303790A4-8788-416F-AB37-ECF25B25E297}">
      <dgm:prSet/>
      <dgm:spPr/>
      <dgm:t>
        <a:bodyPr/>
        <a:lstStyle/>
        <a:p>
          <a:endParaRPr lang="ru-RU"/>
        </a:p>
      </dgm:t>
    </dgm:pt>
    <dgm:pt modelId="{C39FE766-614C-42E8-8CF6-DFFE3234E02E}" type="sibTrans" cxnId="{303790A4-8788-416F-AB37-ECF25B25E297}">
      <dgm:prSet/>
      <dgm:spPr/>
      <dgm:t>
        <a:bodyPr/>
        <a:lstStyle/>
        <a:p>
          <a:endParaRPr lang="ru-RU"/>
        </a:p>
      </dgm:t>
    </dgm:pt>
    <dgm:pt modelId="{3D66A8E3-B91B-46B3-91CB-ECA8232C7941}" type="pres">
      <dgm:prSet presAssocID="{BA94763D-7ACE-44D8-AEB1-FF2161DC2B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27BD9-6073-4098-970E-09D33B3940BA}" type="pres">
      <dgm:prSet presAssocID="{C1282125-04C5-496C-9055-F28DFFF9B8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790A4-8788-416F-AB37-ECF25B25E297}" srcId="{BA94763D-7ACE-44D8-AEB1-FF2161DC2B3C}" destId="{C1282125-04C5-496C-9055-F28DFFF9B803}" srcOrd="0" destOrd="0" parTransId="{12DCC795-33D7-416D-ACC5-0EE1E1463889}" sibTransId="{C39FE766-614C-42E8-8CF6-DFFE3234E02E}"/>
    <dgm:cxn modelId="{CEB74406-4207-4BB6-A0CF-3707F8C0FB0C}" type="presOf" srcId="{C1282125-04C5-496C-9055-F28DFFF9B803}" destId="{5CD27BD9-6073-4098-970E-09D33B3940BA}" srcOrd="0" destOrd="0" presId="urn:microsoft.com/office/officeart/2005/8/layout/vList2"/>
    <dgm:cxn modelId="{BB7B0553-1159-482C-A355-B03FC6AA3CDB}" type="presOf" srcId="{BA94763D-7ACE-44D8-AEB1-FF2161DC2B3C}" destId="{3D66A8E3-B91B-46B3-91CB-ECA8232C7941}" srcOrd="0" destOrd="0" presId="urn:microsoft.com/office/officeart/2005/8/layout/vList2"/>
    <dgm:cxn modelId="{6B66ED9C-E557-47B1-8085-E1D94EEDADA2}" type="presParOf" srcId="{3D66A8E3-B91B-46B3-91CB-ECA8232C7941}" destId="{5CD27BD9-6073-4098-970E-09D33B3940B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8D2369-9B4C-48DF-B872-0BAA040CF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1F1AC-0A38-43AC-864B-65D6CEB44E4E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отдельных категорий граждан, работающих и проживающих в сельской местности 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год-185 538,6 тыс. рублей, 2020 год-192 124,6 тыс. рублей, 2021 год-198 938,0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60E3B0-1D0A-4108-B507-61B8D9405D39}" type="parTrans" cxnId="{FFED437E-EC65-4589-A3E4-DB10FBC200AD}">
      <dgm:prSet/>
      <dgm:spPr/>
      <dgm:t>
        <a:bodyPr/>
        <a:lstStyle/>
        <a:p>
          <a:endParaRPr lang="ru-RU"/>
        </a:p>
      </dgm:t>
    </dgm:pt>
    <dgm:pt modelId="{A4A3472F-4C72-4F81-882B-4D648DE1F9DE}" type="sibTrans" cxnId="{FFED437E-EC65-4589-A3E4-DB10FBC200AD}">
      <dgm:prSet/>
      <dgm:spPr/>
      <dgm:t>
        <a:bodyPr/>
        <a:lstStyle/>
        <a:p>
          <a:endParaRPr lang="ru-RU"/>
        </a:p>
      </dgm:t>
    </dgm:pt>
    <dgm:pt modelId="{B3BD739D-F9BA-45E3-B9AC-46D012B2B661}" type="pres">
      <dgm:prSet presAssocID="{058D2369-9B4C-48DF-B872-0BAA040CF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1EADF-C3F9-41DC-A170-3467786073AF}" type="pres">
      <dgm:prSet presAssocID="{E451F1AC-0A38-43AC-864B-65D6CEB44E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ED437E-EC65-4589-A3E4-DB10FBC200AD}" srcId="{058D2369-9B4C-48DF-B872-0BAA040CFE33}" destId="{E451F1AC-0A38-43AC-864B-65D6CEB44E4E}" srcOrd="0" destOrd="0" parTransId="{BF60E3B0-1D0A-4108-B507-61B8D9405D39}" sibTransId="{A4A3472F-4C72-4F81-882B-4D648DE1F9DE}"/>
    <dgm:cxn modelId="{240EC3DB-CBF1-40EE-9A1F-E5ED7F54CD4A}" type="presOf" srcId="{058D2369-9B4C-48DF-B872-0BAA040CFE33}" destId="{B3BD739D-F9BA-45E3-B9AC-46D012B2B661}" srcOrd="0" destOrd="0" presId="urn:microsoft.com/office/officeart/2005/8/layout/vList2"/>
    <dgm:cxn modelId="{123B0E11-80DF-4595-9F54-21F0D84A334C}" type="presOf" srcId="{E451F1AC-0A38-43AC-864B-65D6CEB44E4E}" destId="{BB91EADF-C3F9-41DC-A170-3467786073AF}" srcOrd="0" destOrd="0" presId="urn:microsoft.com/office/officeart/2005/8/layout/vList2"/>
    <dgm:cxn modelId="{414E7687-49C7-4353-9148-66ABAA689ACC}" type="presParOf" srcId="{B3BD739D-F9BA-45E3-B9AC-46D012B2B661}" destId="{BB91EADF-C3F9-41DC-A170-3467786073A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75427-F01B-4D6B-8598-AF17DB394C7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4EFEFE3-C1A5-4BC7-8F32-35E4595ADCE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Уточнение объема безвозмездных поступлений в соответствии с проектом областного закона «Об областном бюджете на 2019 год и на плановый период 2020 и 2021 годов»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205A9-F18C-4A47-90C5-A950FA50E464}" type="parTrans" cxnId="{71F588BA-77D4-4556-98F2-F480C63D2AD0}">
      <dgm:prSet/>
      <dgm:spPr/>
      <dgm:t>
        <a:bodyPr/>
        <a:lstStyle/>
        <a:p>
          <a:endParaRPr lang="ru-RU"/>
        </a:p>
      </dgm:t>
    </dgm:pt>
    <dgm:pt modelId="{BDA7E823-20A0-4D2C-BA46-F4F2AB6552C1}" type="sibTrans" cxnId="{71F588BA-77D4-4556-98F2-F480C63D2AD0}">
      <dgm:prSet/>
      <dgm:spPr/>
      <dgm:t>
        <a:bodyPr/>
        <a:lstStyle/>
        <a:p>
          <a:endParaRPr lang="ru-RU"/>
        </a:p>
      </dgm:t>
    </dgm:pt>
    <dgm:pt modelId="{DBA0F49B-33E4-4FCC-8E43-3ECFA800C7DD}">
      <dgm:prSet phldrT="[Текст]" custT="1"/>
      <dgm:spPr/>
      <dgm:t>
        <a:bodyPr/>
        <a:lstStyle/>
        <a:p>
          <a:pPr algn="just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7D1A2A-3D72-4266-8844-A72A521CAD3B}" type="parTrans" cxnId="{6EE18B9D-2CBA-4B2F-AE45-DEA49C035529}">
      <dgm:prSet/>
      <dgm:spPr/>
      <dgm:t>
        <a:bodyPr/>
        <a:lstStyle/>
        <a:p>
          <a:endParaRPr lang="ru-RU"/>
        </a:p>
      </dgm:t>
    </dgm:pt>
    <dgm:pt modelId="{AE6F07D0-348E-42CB-97AF-6311C23DC0F7}" type="sibTrans" cxnId="{6EE18B9D-2CBA-4B2F-AE45-DEA49C035529}">
      <dgm:prSet/>
      <dgm:spPr/>
      <dgm:t>
        <a:bodyPr/>
        <a:lstStyle/>
        <a:p>
          <a:endParaRPr lang="ru-RU"/>
        </a:p>
      </dgm:t>
    </dgm:pt>
    <dgm:pt modelId="{396E017D-AFF6-423C-A967-6185A126A8DC}">
      <dgm:prSet phldrT="[Текст]" custT="1"/>
      <dgm:spPr/>
      <dgm:t>
        <a:bodyPr/>
        <a:lstStyle/>
        <a:p>
          <a:pPr algn="just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B14F169-C41E-4B09-8312-C18F61EB31B9}" type="parTrans" cxnId="{5F37C5DF-F099-4870-9C12-F190A67641FE}">
      <dgm:prSet/>
      <dgm:spPr/>
      <dgm:t>
        <a:bodyPr/>
        <a:lstStyle/>
        <a:p>
          <a:endParaRPr lang="ru-RU"/>
        </a:p>
      </dgm:t>
    </dgm:pt>
    <dgm:pt modelId="{2D2D3AEE-5F95-43A6-8AB1-42A25A11EA3B}" type="sibTrans" cxnId="{5F37C5DF-F099-4870-9C12-F190A67641FE}">
      <dgm:prSet/>
      <dgm:spPr/>
      <dgm:t>
        <a:bodyPr/>
        <a:lstStyle/>
        <a:p>
          <a:endParaRPr lang="ru-RU"/>
        </a:p>
      </dgm:t>
    </dgm:pt>
    <dgm:pt modelId="{BA050692-4DE8-4873-B407-1DF2E0BA4BFB}">
      <dgm:prSet phldrT="[Текст]" custT="1"/>
      <dgm:spPr/>
      <dgm:t>
        <a:bodyPr/>
        <a:lstStyle/>
        <a:p>
          <a:pPr algn="just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6AF7DB-6647-4DC8-8456-A3D153EE5D4E}" type="parTrans" cxnId="{8A3D181E-2103-44B1-9C39-47915026376C}">
      <dgm:prSet/>
      <dgm:spPr/>
      <dgm:t>
        <a:bodyPr/>
        <a:lstStyle/>
        <a:p>
          <a:endParaRPr lang="ru-RU"/>
        </a:p>
      </dgm:t>
    </dgm:pt>
    <dgm:pt modelId="{75F953F6-B5D2-42D4-821C-0DCBD2B472D6}" type="sibTrans" cxnId="{8A3D181E-2103-44B1-9C39-47915026376C}">
      <dgm:prSet/>
      <dgm:spPr/>
      <dgm:t>
        <a:bodyPr/>
        <a:lstStyle/>
        <a:p>
          <a:endParaRPr lang="ru-RU"/>
        </a:p>
      </dgm:t>
    </dgm:pt>
    <dgm:pt modelId="{44F4020B-E6E0-4B68-98DD-9668D01EA38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сформированы с учетом изменений, внесенных в бюджетное и налоговое законодательство</a:t>
          </a:r>
          <a:endParaRPr lang="ru-RU" sz="1800" b="1" i="1" dirty="0">
            <a:solidFill>
              <a:schemeClr val="tx1"/>
            </a:solidFill>
          </a:endParaRPr>
        </a:p>
      </dgm:t>
    </dgm:pt>
    <dgm:pt modelId="{9C77E8E5-55A6-4AC6-9CBF-1FF9D012B09A}" type="parTrans" cxnId="{0E085C89-90D4-40C5-B764-D1CF0B6BCDD0}">
      <dgm:prSet/>
      <dgm:spPr/>
      <dgm:t>
        <a:bodyPr/>
        <a:lstStyle/>
        <a:p>
          <a:endParaRPr lang="ru-RU"/>
        </a:p>
      </dgm:t>
    </dgm:pt>
    <dgm:pt modelId="{8DF3EA6A-D0E8-4373-AF97-9E1F784E3C4C}" type="sibTrans" cxnId="{0E085C89-90D4-40C5-B764-D1CF0B6BCDD0}">
      <dgm:prSet/>
      <dgm:spPr/>
      <dgm:t>
        <a:bodyPr/>
        <a:lstStyle/>
        <a:p>
          <a:endParaRPr lang="ru-RU"/>
        </a:p>
      </dgm:t>
    </dgm:pt>
    <dgm:pt modelId="{FB8D6355-6760-41F1-981F-1C0C575215A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реализации Указа Президента Российской Федерации от 07.05.2018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i="1" dirty="0">
            <a:solidFill>
              <a:schemeClr val="tx1"/>
            </a:solidFill>
          </a:endParaRPr>
        </a:p>
      </dgm:t>
    </dgm:pt>
    <dgm:pt modelId="{046FDFD5-9B4B-4957-B189-22D6381F77CB}" type="parTrans" cxnId="{3D38C864-C7A1-4CBB-8961-85BA4DEBADBA}">
      <dgm:prSet/>
      <dgm:spPr/>
      <dgm:t>
        <a:bodyPr/>
        <a:lstStyle/>
        <a:p>
          <a:endParaRPr lang="ru-RU"/>
        </a:p>
      </dgm:t>
    </dgm:pt>
    <dgm:pt modelId="{49528C90-425D-46C1-AED0-0A35636F8F1F}" type="sibTrans" cxnId="{3D38C864-C7A1-4CBB-8961-85BA4DEBADBA}">
      <dgm:prSet/>
      <dgm:spPr/>
      <dgm:t>
        <a:bodyPr/>
        <a:lstStyle/>
        <a:p>
          <a:endParaRPr lang="ru-RU"/>
        </a:p>
      </dgm:t>
    </dgm:pt>
    <dgm:pt modelId="{CC66D33E-CD78-4C12-B852-F49FD0FEC73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сформированы на основе вновь принятых муниципальных программ Белокалитвинского района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790AC4-5F3B-4C2F-BF37-91011DFFE649}" type="sibTrans" cxnId="{500013F4-A28F-4E0A-B8B0-9812174A0213}">
      <dgm:prSet/>
      <dgm:spPr/>
      <dgm:t>
        <a:bodyPr/>
        <a:lstStyle/>
        <a:p>
          <a:endParaRPr lang="ru-RU"/>
        </a:p>
      </dgm:t>
    </dgm:pt>
    <dgm:pt modelId="{5ABB12CE-39F6-4601-82B7-B677C2DD3C3F}" type="parTrans" cxnId="{500013F4-A28F-4E0A-B8B0-9812174A0213}">
      <dgm:prSet/>
      <dgm:spPr/>
      <dgm:t>
        <a:bodyPr/>
        <a:lstStyle/>
        <a:p>
          <a:endParaRPr lang="ru-RU"/>
        </a:p>
      </dgm:t>
    </dgm:pt>
    <dgm:pt modelId="{BB888695-5E06-45CE-B448-80F2C1F0D9C2}">
      <dgm:prSet/>
      <dgm:spPr/>
      <dgm:t>
        <a:bodyPr/>
        <a:lstStyle/>
        <a:p>
          <a:endParaRPr lang="ru-RU" b="1" i="1" dirty="0">
            <a:solidFill>
              <a:schemeClr val="tx1"/>
            </a:solidFill>
          </a:endParaRPr>
        </a:p>
      </dgm:t>
    </dgm:pt>
    <dgm:pt modelId="{9D52129C-3967-414C-9342-BFF18235F6C0}" type="parTrans" cxnId="{577C1D5C-35F9-4717-B0FB-81231EFED90A}">
      <dgm:prSet/>
      <dgm:spPr/>
      <dgm:t>
        <a:bodyPr/>
        <a:lstStyle/>
        <a:p>
          <a:endParaRPr lang="ru-RU"/>
        </a:p>
      </dgm:t>
    </dgm:pt>
    <dgm:pt modelId="{197C91A2-4CD8-4BF3-8B1B-5EA858895B38}" type="sibTrans" cxnId="{577C1D5C-35F9-4717-B0FB-81231EFED90A}">
      <dgm:prSet/>
      <dgm:spPr/>
      <dgm:t>
        <a:bodyPr/>
        <a:lstStyle/>
        <a:p>
          <a:endParaRPr lang="ru-RU"/>
        </a:p>
      </dgm:t>
    </dgm:pt>
    <dgm:pt modelId="{A1D07D3A-F6C8-4C16-AC40-EE307885C4F8}">
      <dgm:prSet/>
      <dgm:spPr/>
      <dgm:t>
        <a:bodyPr/>
        <a:lstStyle/>
        <a:p>
          <a:endParaRPr lang="ru-RU" dirty="0"/>
        </a:p>
      </dgm:t>
    </dgm:pt>
    <dgm:pt modelId="{DE82F550-4772-42CA-93EE-0B9F7D68866D}" type="parTrans" cxnId="{B1864D9E-4B18-48CE-BAA8-7BBA5607B746}">
      <dgm:prSet/>
      <dgm:spPr/>
      <dgm:t>
        <a:bodyPr/>
        <a:lstStyle/>
        <a:p>
          <a:endParaRPr lang="ru-RU"/>
        </a:p>
      </dgm:t>
    </dgm:pt>
    <dgm:pt modelId="{23428F05-7C9A-471F-B971-A3AFB9284DDA}" type="sibTrans" cxnId="{B1864D9E-4B18-48CE-BAA8-7BBA5607B746}">
      <dgm:prSet/>
      <dgm:spPr/>
      <dgm:t>
        <a:bodyPr/>
        <a:lstStyle/>
        <a:p>
          <a:endParaRPr lang="ru-RU"/>
        </a:p>
      </dgm:t>
    </dgm:pt>
    <dgm:pt modelId="{D7770E78-DE12-42A8-AEEF-755EBECA1787}">
      <dgm:prSet/>
      <dgm:spPr/>
      <dgm:t>
        <a:bodyPr/>
        <a:lstStyle/>
        <a:p>
          <a:endParaRPr lang="ru-RU" dirty="0"/>
        </a:p>
      </dgm:t>
    </dgm:pt>
    <dgm:pt modelId="{45004993-13B7-4779-8DB9-E5D8B16468F5}" type="parTrans" cxnId="{1ACC2E57-DE8F-48C7-9814-C7A33A42CE4E}">
      <dgm:prSet/>
      <dgm:spPr/>
      <dgm:t>
        <a:bodyPr/>
        <a:lstStyle/>
        <a:p>
          <a:endParaRPr lang="ru-RU"/>
        </a:p>
      </dgm:t>
    </dgm:pt>
    <dgm:pt modelId="{1F831E32-5166-4964-8E83-EE9B080B6B9C}" type="sibTrans" cxnId="{1ACC2E57-DE8F-48C7-9814-C7A33A42CE4E}">
      <dgm:prSet/>
      <dgm:spPr/>
      <dgm:t>
        <a:bodyPr/>
        <a:lstStyle/>
        <a:p>
          <a:endParaRPr lang="ru-RU"/>
        </a:p>
      </dgm:t>
    </dgm:pt>
    <dgm:pt modelId="{FD2B9F6E-2D64-4A23-BC0F-5655D53E3BD7}">
      <dgm:prSet/>
      <dgm:spPr/>
      <dgm:t>
        <a:bodyPr/>
        <a:lstStyle/>
        <a:p>
          <a:endParaRPr lang="ru-RU" dirty="0"/>
        </a:p>
      </dgm:t>
    </dgm:pt>
    <dgm:pt modelId="{17D0BF62-E700-401B-911A-B00883126D1D}" type="parTrans" cxnId="{1D7DB658-E0B6-485E-B2E6-9AA3A490BAAD}">
      <dgm:prSet/>
      <dgm:spPr/>
      <dgm:t>
        <a:bodyPr/>
        <a:lstStyle/>
        <a:p>
          <a:endParaRPr lang="ru-RU"/>
        </a:p>
      </dgm:t>
    </dgm:pt>
    <dgm:pt modelId="{322AEC03-9976-4DEC-B52B-4246B8EEDF6D}" type="sibTrans" cxnId="{1D7DB658-E0B6-485E-B2E6-9AA3A490BAAD}">
      <dgm:prSet/>
      <dgm:spPr/>
      <dgm:t>
        <a:bodyPr/>
        <a:lstStyle/>
        <a:p>
          <a:endParaRPr lang="ru-RU"/>
        </a:p>
      </dgm:t>
    </dgm:pt>
    <dgm:pt modelId="{9BBA5C2A-D361-4CF2-97A9-B2E108A3AB8D}">
      <dgm:prSet/>
      <dgm:spPr/>
      <dgm:t>
        <a:bodyPr/>
        <a:lstStyle/>
        <a:p>
          <a:endParaRPr lang="ru-RU" dirty="0"/>
        </a:p>
      </dgm:t>
    </dgm:pt>
    <dgm:pt modelId="{1A5536D9-979C-413D-8869-EF1B6C6A8825}" type="parTrans" cxnId="{B31B8188-4E89-48EB-AE08-7047D7E09218}">
      <dgm:prSet/>
      <dgm:spPr/>
      <dgm:t>
        <a:bodyPr/>
        <a:lstStyle/>
        <a:p>
          <a:endParaRPr lang="ru-RU"/>
        </a:p>
      </dgm:t>
    </dgm:pt>
    <dgm:pt modelId="{8820DA0D-6562-4A06-9F64-4A8D246AF383}" type="sibTrans" cxnId="{B31B8188-4E89-48EB-AE08-7047D7E09218}">
      <dgm:prSet/>
      <dgm:spPr/>
      <dgm:t>
        <a:bodyPr/>
        <a:lstStyle/>
        <a:p>
          <a:endParaRPr lang="ru-RU"/>
        </a:p>
      </dgm:t>
    </dgm:pt>
    <dgm:pt modelId="{F40C2CA0-1E97-48F1-A84D-7460FA3038A8}">
      <dgm:prSet/>
      <dgm:spPr/>
      <dgm:t>
        <a:bodyPr/>
        <a:lstStyle/>
        <a:p>
          <a:endParaRPr lang="ru-RU" dirty="0"/>
        </a:p>
      </dgm:t>
    </dgm:pt>
    <dgm:pt modelId="{008839AA-47D2-443E-AEFA-CF934C35741C}" type="parTrans" cxnId="{54EEB0A0-5BEC-4543-A074-9A60E83D1F81}">
      <dgm:prSet/>
      <dgm:spPr/>
      <dgm:t>
        <a:bodyPr/>
        <a:lstStyle/>
        <a:p>
          <a:endParaRPr lang="ru-RU"/>
        </a:p>
      </dgm:t>
    </dgm:pt>
    <dgm:pt modelId="{03F80780-32CC-489B-AD6E-B5D931655C4B}" type="sibTrans" cxnId="{54EEB0A0-5BEC-4543-A074-9A60E83D1F81}">
      <dgm:prSet/>
      <dgm:spPr/>
      <dgm:t>
        <a:bodyPr/>
        <a:lstStyle/>
        <a:p>
          <a:endParaRPr lang="ru-RU"/>
        </a:p>
      </dgm:t>
    </dgm:pt>
    <dgm:pt modelId="{81914C50-1DE3-4F80-B17D-9142E152E458}">
      <dgm:prSet/>
      <dgm:spPr/>
      <dgm:t>
        <a:bodyPr/>
        <a:lstStyle/>
        <a:p>
          <a:endParaRPr lang="ru-RU" dirty="0"/>
        </a:p>
      </dgm:t>
    </dgm:pt>
    <dgm:pt modelId="{6FC5175B-4389-4562-BBE2-9D3D34CF5258}" type="parTrans" cxnId="{4A33CA23-5FA2-411A-9458-8D34C7D36C7A}">
      <dgm:prSet/>
      <dgm:spPr/>
      <dgm:t>
        <a:bodyPr/>
        <a:lstStyle/>
        <a:p>
          <a:endParaRPr lang="ru-RU"/>
        </a:p>
      </dgm:t>
    </dgm:pt>
    <dgm:pt modelId="{9A1E4A65-24AB-4764-A9B7-6623F2A60B70}" type="sibTrans" cxnId="{4A33CA23-5FA2-411A-9458-8D34C7D36C7A}">
      <dgm:prSet/>
      <dgm:spPr/>
      <dgm:t>
        <a:bodyPr/>
        <a:lstStyle/>
        <a:p>
          <a:endParaRPr lang="ru-RU"/>
        </a:p>
      </dgm:t>
    </dgm:pt>
    <dgm:pt modelId="{C15A6701-1B5E-4B33-B0FA-3A32D569FC23}">
      <dgm:prSet/>
      <dgm:spPr/>
      <dgm:t>
        <a:bodyPr/>
        <a:lstStyle/>
        <a:p>
          <a:endParaRPr lang="ru-RU" dirty="0"/>
        </a:p>
      </dgm:t>
    </dgm:pt>
    <dgm:pt modelId="{726C5C43-8E4E-408F-B5E1-685CD18F4FE1}" type="parTrans" cxnId="{36C1D521-7AB6-408A-BFB1-AAF00BB88FDC}">
      <dgm:prSet/>
      <dgm:spPr/>
      <dgm:t>
        <a:bodyPr/>
        <a:lstStyle/>
        <a:p>
          <a:endParaRPr lang="ru-RU"/>
        </a:p>
      </dgm:t>
    </dgm:pt>
    <dgm:pt modelId="{12088144-BE4D-415B-8F6C-0F74AE9A7F4B}" type="sibTrans" cxnId="{36C1D521-7AB6-408A-BFB1-AAF00BB88FDC}">
      <dgm:prSet/>
      <dgm:spPr/>
      <dgm:t>
        <a:bodyPr/>
        <a:lstStyle/>
        <a:p>
          <a:endParaRPr lang="ru-RU"/>
        </a:p>
      </dgm:t>
    </dgm:pt>
    <dgm:pt modelId="{455C8BD6-0954-4442-82EA-7DB667BF1B68}">
      <dgm:prSet/>
      <dgm:spPr/>
      <dgm:t>
        <a:bodyPr/>
        <a:lstStyle/>
        <a:p>
          <a:endParaRPr lang="ru-RU" dirty="0"/>
        </a:p>
      </dgm:t>
    </dgm:pt>
    <dgm:pt modelId="{9556D5F0-8241-4689-B3EF-AABBF6E46475}" type="parTrans" cxnId="{979A0028-3EDF-4EE6-8B93-3F6DEAD62E57}">
      <dgm:prSet/>
      <dgm:spPr/>
      <dgm:t>
        <a:bodyPr/>
        <a:lstStyle/>
        <a:p>
          <a:endParaRPr lang="ru-RU"/>
        </a:p>
      </dgm:t>
    </dgm:pt>
    <dgm:pt modelId="{D2102F6F-5BAB-44B8-8E8D-9DCFDAE4194E}" type="sibTrans" cxnId="{979A0028-3EDF-4EE6-8B93-3F6DEAD62E57}">
      <dgm:prSet/>
      <dgm:spPr/>
      <dgm:t>
        <a:bodyPr/>
        <a:lstStyle/>
        <a:p>
          <a:endParaRPr lang="ru-RU"/>
        </a:p>
      </dgm:t>
    </dgm:pt>
    <dgm:pt modelId="{2AB24737-2E17-48D1-9CA1-2B28C93C5418}">
      <dgm:prSet/>
      <dgm:spPr/>
      <dgm:t>
        <a:bodyPr/>
        <a:lstStyle/>
        <a:p>
          <a:endParaRPr lang="ru-RU" dirty="0"/>
        </a:p>
      </dgm:t>
    </dgm:pt>
    <dgm:pt modelId="{CA211AD4-7926-4FE3-BEB9-B0EE58E1C708}" type="parTrans" cxnId="{04E153A1-1E71-4C20-9F53-C420E97AB95B}">
      <dgm:prSet/>
      <dgm:spPr/>
      <dgm:t>
        <a:bodyPr/>
        <a:lstStyle/>
        <a:p>
          <a:endParaRPr lang="ru-RU"/>
        </a:p>
      </dgm:t>
    </dgm:pt>
    <dgm:pt modelId="{13E2321F-B641-47D9-B2EE-E90F023133A8}" type="sibTrans" cxnId="{04E153A1-1E71-4C20-9F53-C420E97AB95B}">
      <dgm:prSet/>
      <dgm:spPr/>
      <dgm:t>
        <a:bodyPr/>
        <a:lstStyle/>
        <a:p>
          <a:endParaRPr lang="ru-RU"/>
        </a:p>
      </dgm:t>
    </dgm:pt>
    <dgm:pt modelId="{498851AC-3BF8-49AD-ABD3-7C6264A91E6A}">
      <dgm:prSet/>
      <dgm:spPr/>
      <dgm:t>
        <a:bodyPr/>
        <a:lstStyle/>
        <a:p>
          <a:endParaRPr lang="ru-RU" dirty="0"/>
        </a:p>
      </dgm:t>
    </dgm:pt>
    <dgm:pt modelId="{658DE24C-AD96-4F02-993A-41D1060E6BF6}" type="parTrans" cxnId="{3704C15F-CA33-4BD0-8CBB-766E7C8463E2}">
      <dgm:prSet/>
      <dgm:spPr/>
      <dgm:t>
        <a:bodyPr/>
        <a:lstStyle/>
        <a:p>
          <a:endParaRPr lang="ru-RU"/>
        </a:p>
      </dgm:t>
    </dgm:pt>
    <dgm:pt modelId="{42D41962-E61A-4214-BB86-27D8F7F60B3E}" type="sibTrans" cxnId="{3704C15F-CA33-4BD0-8CBB-766E7C8463E2}">
      <dgm:prSet/>
      <dgm:spPr/>
      <dgm:t>
        <a:bodyPr/>
        <a:lstStyle/>
        <a:p>
          <a:endParaRPr lang="ru-RU"/>
        </a:p>
      </dgm:t>
    </dgm:pt>
    <dgm:pt modelId="{0DAACAE6-260C-41C8-AFB4-650CF4E7F51E}">
      <dgm:prSet/>
      <dgm:spPr/>
      <dgm:t>
        <a:bodyPr/>
        <a:lstStyle/>
        <a:p>
          <a:endParaRPr lang="ru-RU" dirty="0"/>
        </a:p>
      </dgm:t>
    </dgm:pt>
    <dgm:pt modelId="{4446E1AF-B4A5-45FF-A6A9-E78F8AF26112}" type="parTrans" cxnId="{52F69AD4-5FFB-4D65-B73F-02E1B8004E2E}">
      <dgm:prSet/>
      <dgm:spPr/>
      <dgm:t>
        <a:bodyPr/>
        <a:lstStyle/>
        <a:p>
          <a:endParaRPr lang="ru-RU"/>
        </a:p>
      </dgm:t>
    </dgm:pt>
    <dgm:pt modelId="{40F1C2C8-01F5-42A6-9A90-162E4869AB92}" type="sibTrans" cxnId="{52F69AD4-5FFB-4D65-B73F-02E1B8004E2E}">
      <dgm:prSet/>
      <dgm:spPr/>
      <dgm:t>
        <a:bodyPr/>
        <a:lstStyle/>
        <a:p>
          <a:endParaRPr lang="ru-RU"/>
        </a:p>
      </dgm:t>
    </dgm:pt>
    <dgm:pt modelId="{9B354793-D894-4E05-B449-2188D176F51B}">
      <dgm:prSet/>
      <dgm:spPr/>
      <dgm:t>
        <a:bodyPr/>
        <a:lstStyle/>
        <a:p>
          <a:endParaRPr lang="ru-RU" dirty="0"/>
        </a:p>
      </dgm:t>
    </dgm:pt>
    <dgm:pt modelId="{09539B73-2BB9-483D-A55F-68E5AE9BB85E}" type="parTrans" cxnId="{7F9353D9-CCCB-40DE-BBE3-242E98BE8978}">
      <dgm:prSet/>
      <dgm:spPr/>
      <dgm:t>
        <a:bodyPr/>
        <a:lstStyle/>
        <a:p>
          <a:endParaRPr lang="ru-RU"/>
        </a:p>
      </dgm:t>
    </dgm:pt>
    <dgm:pt modelId="{289EBF55-7FAC-48E5-AC29-0039C81BAE54}" type="sibTrans" cxnId="{7F9353D9-CCCB-40DE-BBE3-242E98BE8978}">
      <dgm:prSet/>
      <dgm:spPr/>
      <dgm:t>
        <a:bodyPr/>
        <a:lstStyle/>
        <a:p>
          <a:endParaRPr lang="ru-RU"/>
        </a:p>
      </dgm:t>
    </dgm:pt>
    <dgm:pt modelId="{C0C8122A-E566-4CDF-A360-FDFE6FF9EFEE}">
      <dgm:prSet/>
      <dgm:spPr/>
      <dgm:t>
        <a:bodyPr/>
        <a:lstStyle/>
        <a:p>
          <a:endParaRPr lang="ru-RU" dirty="0"/>
        </a:p>
      </dgm:t>
    </dgm:pt>
    <dgm:pt modelId="{0AA63085-D6E3-432E-8E6F-1F43620AD9AA}" type="parTrans" cxnId="{560EEFCD-E0DB-400B-AABE-DDA33F58969D}">
      <dgm:prSet/>
      <dgm:spPr/>
      <dgm:t>
        <a:bodyPr/>
        <a:lstStyle/>
        <a:p>
          <a:endParaRPr lang="ru-RU"/>
        </a:p>
      </dgm:t>
    </dgm:pt>
    <dgm:pt modelId="{07F8A38D-9663-4E8A-B124-B9FB323D3B1C}" type="sibTrans" cxnId="{560EEFCD-E0DB-400B-AABE-DDA33F58969D}">
      <dgm:prSet/>
      <dgm:spPr/>
      <dgm:t>
        <a:bodyPr/>
        <a:lstStyle/>
        <a:p>
          <a:endParaRPr lang="ru-RU"/>
        </a:p>
      </dgm:t>
    </dgm:pt>
    <dgm:pt modelId="{6DAC1FAB-214F-468B-B070-9F2FF43F794E}">
      <dgm:prSet/>
      <dgm:spPr/>
      <dgm:t>
        <a:bodyPr/>
        <a:lstStyle/>
        <a:p>
          <a:endParaRPr lang="ru-RU" dirty="0"/>
        </a:p>
      </dgm:t>
    </dgm:pt>
    <dgm:pt modelId="{22DDB5F9-B20B-4DFC-A3A6-7EEE0A3C2897}" type="parTrans" cxnId="{B9ECDEC7-B29B-4E7B-971F-333A28B0BA5D}">
      <dgm:prSet/>
      <dgm:spPr/>
      <dgm:t>
        <a:bodyPr/>
        <a:lstStyle/>
        <a:p>
          <a:endParaRPr lang="ru-RU"/>
        </a:p>
      </dgm:t>
    </dgm:pt>
    <dgm:pt modelId="{6C34DBA1-B046-48F9-B753-06A800719E92}" type="sibTrans" cxnId="{B9ECDEC7-B29B-4E7B-971F-333A28B0BA5D}">
      <dgm:prSet/>
      <dgm:spPr/>
      <dgm:t>
        <a:bodyPr/>
        <a:lstStyle/>
        <a:p>
          <a:endParaRPr lang="ru-RU"/>
        </a:p>
      </dgm:t>
    </dgm:pt>
    <dgm:pt modelId="{1BA5B90B-84CC-43B6-9BDB-CB19F30A0DDA}">
      <dgm:prSet/>
      <dgm:spPr/>
      <dgm:t>
        <a:bodyPr/>
        <a:lstStyle/>
        <a:p>
          <a:endParaRPr lang="ru-RU" dirty="0"/>
        </a:p>
      </dgm:t>
    </dgm:pt>
    <dgm:pt modelId="{51D856FA-B21D-42F6-9557-13F3BFAE8876}" type="parTrans" cxnId="{3F438285-3087-438B-A252-7CC17BA2650F}">
      <dgm:prSet/>
      <dgm:spPr/>
      <dgm:t>
        <a:bodyPr/>
        <a:lstStyle/>
        <a:p>
          <a:endParaRPr lang="ru-RU"/>
        </a:p>
      </dgm:t>
    </dgm:pt>
    <dgm:pt modelId="{DA97C9C9-317A-4A23-8F85-2C65E4D93944}" type="sibTrans" cxnId="{3F438285-3087-438B-A252-7CC17BA2650F}">
      <dgm:prSet/>
      <dgm:spPr/>
      <dgm:t>
        <a:bodyPr/>
        <a:lstStyle/>
        <a:p>
          <a:endParaRPr lang="ru-RU"/>
        </a:p>
      </dgm:t>
    </dgm:pt>
    <dgm:pt modelId="{CAA0FBD2-9E8B-46D0-B6D1-1B863274005F}">
      <dgm:prSet/>
      <dgm:spPr/>
      <dgm:t>
        <a:bodyPr/>
        <a:lstStyle/>
        <a:p>
          <a:endParaRPr lang="ru-RU" dirty="0"/>
        </a:p>
      </dgm:t>
    </dgm:pt>
    <dgm:pt modelId="{A714996B-8C4A-48C3-9180-EA5A23EDC6E0}" type="parTrans" cxnId="{F2EA72A4-AA25-42B6-9D7F-6C3765CADF63}">
      <dgm:prSet/>
      <dgm:spPr/>
      <dgm:t>
        <a:bodyPr/>
        <a:lstStyle/>
        <a:p>
          <a:endParaRPr lang="ru-RU"/>
        </a:p>
      </dgm:t>
    </dgm:pt>
    <dgm:pt modelId="{094E641A-309C-44B8-8CB1-B60DCF2A4314}" type="sibTrans" cxnId="{F2EA72A4-AA25-42B6-9D7F-6C3765CADF63}">
      <dgm:prSet/>
      <dgm:spPr/>
      <dgm:t>
        <a:bodyPr/>
        <a:lstStyle/>
        <a:p>
          <a:endParaRPr lang="ru-RU"/>
        </a:p>
      </dgm:t>
    </dgm:pt>
    <dgm:pt modelId="{D6D60BBA-FA1A-47D6-80A5-82F800AC15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Параметры бюджета района сформированы с учетом бюджетного эффекта, предварительно спрогнозированного в соответствии с Планом мероприятий по росту доходного потенциала Белокалитвинского района, оптимизации расходов бюджета района и сокращению муниципального долга Белокалитвинского района до 2020 года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19BFB4-4A65-4AD9-BD5A-0DBD43E41C29}" type="parTrans" cxnId="{EB57E541-27A5-47F4-9526-B70D16273FB8}">
      <dgm:prSet/>
      <dgm:spPr/>
      <dgm:t>
        <a:bodyPr/>
        <a:lstStyle/>
        <a:p>
          <a:endParaRPr lang="ru-RU"/>
        </a:p>
      </dgm:t>
    </dgm:pt>
    <dgm:pt modelId="{93057ED2-1809-449A-8D74-D2475FDFC9AC}" type="sibTrans" cxnId="{EB57E541-27A5-47F4-9526-B70D16273FB8}">
      <dgm:prSet/>
      <dgm:spPr/>
      <dgm:t>
        <a:bodyPr/>
        <a:lstStyle/>
        <a:p>
          <a:endParaRPr lang="ru-RU"/>
        </a:p>
      </dgm:t>
    </dgm:pt>
    <dgm:pt modelId="{8DC7CDFE-270C-431E-BF22-02FF0D45BB7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условий в соответствии с заключенными соглашениями о предоставлении дотации на выравнивание бюджетной обеспеченности из областного бюджета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B6C052-D64A-4849-A98F-F77A26694548}" type="parTrans" cxnId="{051E2ECE-93EA-475E-80F3-71B40127E6C7}">
      <dgm:prSet/>
      <dgm:spPr/>
      <dgm:t>
        <a:bodyPr/>
        <a:lstStyle/>
        <a:p>
          <a:endParaRPr lang="ru-RU"/>
        </a:p>
      </dgm:t>
    </dgm:pt>
    <dgm:pt modelId="{69F01727-B5C7-4A24-855B-E82871BCC2E4}" type="sibTrans" cxnId="{051E2ECE-93EA-475E-80F3-71B40127E6C7}">
      <dgm:prSet/>
      <dgm:spPr/>
      <dgm:t>
        <a:bodyPr/>
        <a:lstStyle/>
        <a:p>
          <a:endParaRPr lang="ru-RU"/>
        </a:p>
      </dgm:t>
    </dgm:pt>
    <dgm:pt modelId="{698B0B4F-68BF-4C0D-8926-F01C249CD65B}" type="pres">
      <dgm:prSet presAssocID="{95875427-F01B-4D6B-8598-AF17DB394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83B91-598C-4FEC-927E-33A8736585AC}" type="pres">
      <dgm:prSet presAssocID="{44F4020B-E6E0-4B68-98DD-9668D01EA38A}" presName="parentText" presStyleLbl="node1" presStyleIdx="0" presStyleCnt="6" custScaleY="52313" custLinFactY="5613" custLinFactNeighborX="16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36DBF-4EE6-49C3-AFC9-14C2FA6B78EF}" type="pres">
      <dgm:prSet presAssocID="{8DF3EA6A-D0E8-4373-AF97-9E1F784E3C4C}" presName="spacer" presStyleCnt="0"/>
      <dgm:spPr/>
      <dgm:t>
        <a:bodyPr/>
        <a:lstStyle/>
        <a:p>
          <a:endParaRPr lang="ru-RU"/>
        </a:p>
      </dgm:t>
    </dgm:pt>
    <dgm:pt modelId="{8132145C-97DB-40A0-8A6F-5AAEE7C388F0}" type="pres">
      <dgm:prSet presAssocID="{CC66D33E-CD78-4C12-B852-F49FD0FEC734}" presName="parentText" presStyleLbl="node1" presStyleIdx="1" presStyleCnt="6" custScaleY="52456" custLinFactY="9978" custLinFactNeighborX="16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CC43C-AEC3-41DD-8BED-6C14C69A8BE8}" type="pres">
      <dgm:prSet presAssocID="{44790AC4-5F3B-4C2F-BF37-91011DFFE649}" presName="spacer" presStyleCnt="0"/>
      <dgm:spPr/>
      <dgm:t>
        <a:bodyPr/>
        <a:lstStyle/>
        <a:p>
          <a:endParaRPr lang="ru-RU"/>
        </a:p>
      </dgm:t>
    </dgm:pt>
    <dgm:pt modelId="{F9C37C87-2BC3-4A13-9647-912C14D25E30}" type="pres">
      <dgm:prSet presAssocID="{FB8D6355-6760-41F1-981F-1C0C575215AB}" presName="parentText" presStyleLbl="node1" presStyleIdx="2" presStyleCnt="6" custScaleY="63414" custLinFactY="74926" custLinFactNeighborX="-8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AD24A-7B43-4050-A143-28C515687852}" type="pres">
      <dgm:prSet presAssocID="{FB8D6355-6760-41F1-981F-1C0C575215A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3A0B-78FC-4359-8DFE-DF8CB57458ED}" type="pres">
      <dgm:prSet presAssocID="{24EFEFE3-C1A5-4BC7-8F32-35E4595ADCE4}" presName="parentText" presStyleLbl="node1" presStyleIdx="3" presStyleCnt="6" custScaleX="100000" custScaleY="69544" custLinFactY="-45997" custLinFactNeighborX="-2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A0E1E-C31B-43B1-91CE-CAC771190951}" type="pres">
      <dgm:prSet presAssocID="{24EFEFE3-C1A5-4BC7-8F32-35E4595ADCE4}" presName="childText" presStyleLbl="revTx" presStyleIdx="1" presStyleCnt="2" custScaleY="97021" custLinFactY="938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1E521-3626-4BDE-BBDD-55A45D6EA2EA}" type="pres">
      <dgm:prSet presAssocID="{D6D60BBA-FA1A-47D6-80A5-82F800AC15D8}" presName="parentText" presStyleLbl="node1" presStyleIdx="4" presStyleCnt="6" custScaleY="107923" custLinFactY="-6122" custLinFactNeighborX="16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D9AF-A93B-4962-8093-C56E1B6BE902}" type="pres">
      <dgm:prSet presAssocID="{93057ED2-1809-449A-8D74-D2475FDFC9AC}" presName="spacer" presStyleCnt="0"/>
      <dgm:spPr/>
      <dgm:t>
        <a:bodyPr/>
        <a:lstStyle/>
        <a:p>
          <a:endParaRPr lang="ru-RU"/>
        </a:p>
      </dgm:t>
    </dgm:pt>
    <dgm:pt modelId="{36DCFFF3-7BB1-4A8D-9482-99E65737390A}" type="pres">
      <dgm:prSet presAssocID="{8DC7CDFE-270C-431E-BF22-02FF0D45BB7A}" presName="parentText" presStyleLbl="node1" presStyleIdx="5" presStyleCnt="6" custScaleY="61246" custLinFactY="-1193" custLinFactNeighborX="-8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013F4-A28F-4E0A-B8B0-9812174A0213}" srcId="{95875427-F01B-4D6B-8598-AF17DB394C7A}" destId="{CC66D33E-CD78-4C12-B852-F49FD0FEC734}" srcOrd="1" destOrd="0" parTransId="{5ABB12CE-39F6-4601-82B7-B677C2DD3C3F}" sibTransId="{44790AC4-5F3B-4C2F-BF37-91011DFFE649}"/>
    <dgm:cxn modelId="{0E085C89-90D4-40C5-B764-D1CF0B6BCDD0}" srcId="{95875427-F01B-4D6B-8598-AF17DB394C7A}" destId="{44F4020B-E6E0-4B68-98DD-9668D01EA38A}" srcOrd="0" destOrd="0" parTransId="{9C77E8E5-55A6-4AC6-9CBF-1FF9D012B09A}" sibTransId="{8DF3EA6A-D0E8-4373-AF97-9E1F784E3C4C}"/>
    <dgm:cxn modelId="{8A3D181E-2103-44B1-9C39-47915026376C}" srcId="{24EFEFE3-C1A5-4BC7-8F32-35E4595ADCE4}" destId="{BA050692-4DE8-4873-B407-1DF2E0BA4BFB}" srcOrd="2" destOrd="0" parTransId="{086AF7DB-6647-4DC8-8456-A3D153EE5D4E}" sibTransId="{75F953F6-B5D2-42D4-821C-0DCBD2B472D6}"/>
    <dgm:cxn modelId="{C650B871-15D2-4079-9AD3-BBEB637DDEFF}" type="presOf" srcId="{44F4020B-E6E0-4B68-98DD-9668D01EA38A}" destId="{05283B91-598C-4FEC-927E-33A8736585AC}" srcOrd="0" destOrd="0" presId="urn:microsoft.com/office/officeart/2005/8/layout/vList2"/>
    <dgm:cxn modelId="{BFF601DB-3C73-445A-8CB2-B7F95C44DD6B}" type="presOf" srcId="{9BBA5C2A-D361-4CF2-97A9-B2E108A3AB8D}" destId="{8D3AD24A-7B43-4050-A143-28C515687852}" srcOrd="0" destOrd="3" presId="urn:microsoft.com/office/officeart/2005/8/layout/vList2"/>
    <dgm:cxn modelId="{AA166BAA-07FA-4C3A-BC65-02634AB82FBA}" type="presOf" srcId="{C15A6701-1B5E-4B33-B0FA-3A32D569FC23}" destId="{8D3AD24A-7B43-4050-A143-28C515687852}" srcOrd="0" destOrd="6" presId="urn:microsoft.com/office/officeart/2005/8/layout/vList2"/>
    <dgm:cxn modelId="{C016EA6A-8D26-43AB-93A0-B7BE5D585D67}" type="presOf" srcId="{C0C8122A-E566-4CDF-A360-FDFE6FF9EFEE}" destId="{8D3AD24A-7B43-4050-A143-28C515687852}" srcOrd="0" destOrd="12" presId="urn:microsoft.com/office/officeart/2005/8/layout/vList2"/>
    <dgm:cxn modelId="{C4A0E2D4-BB3E-4DC7-B27A-26FAAB0DC852}" type="presOf" srcId="{396E017D-AFF6-423C-A967-6185A126A8DC}" destId="{079A0E1E-C31B-43B1-91CE-CAC771190951}" srcOrd="0" destOrd="3" presId="urn:microsoft.com/office/officeart/2005/8/layout/vList2"/>
    <dgm:cxn modelId="{5D23FD3B-66D8-473E-AA2D-6CD77C2CA95D}" type="presOf" srcId="{95875427-F01B-4D6B-8598-AF17DB394C7A}" destId="{698B0B4F-68BF-4C0D-8926-F01C249CD65B}" srcOrd="0" destOrd="0" presId="urn:microsoft.com/office/officeart/2005/8/layout/vList2"/>
    <dgm:cxn modelId="{6F3C1F7B-4E76-47D0-BD77-3B3FB12FD9FD}" type="presOf" srcId="{CAA0FBD2-9E8B-46D0-B6D1-1B863274005F}" destId="{8D3AD24A-7B43-4050-A143-28C515687852}" srcOrd="0" destOrd="15" presId="urn:microsoft.com/office/officeart/2005/8/layout/vList2"/>
    <dgm:cxn modelId="{14A3F4D3-D2F1-4FFC-B090-1E47F109A4C0}" type="presOf" srcId="{1BA5B90B-84CC-43B6-9BDB-CB19F30A0DDA}" destId="{8D3AD24A-7B43-4050-A143-28C515687852}" srcOrd="0" destOrd="14" presId="urn:microsoft.com/office/officeart/2005/8/layout/vList2"/>
    <dgm:cxn modelId="{52F69AD4-5FFB-4D65-B73F-02E1B8004E2E}" srcId="{FB8D6355-6760-41F1-981F-1C0C575215AB}" destId="{0DAACAE6-260C-41C8-AFB4-650CF4E7F51E}" srcOrd="10" destOrd="0" parTransId="{4446E1AF-B4A5-45FF-A6A9-E78F8AF26112}" sibTransId="{40F1C2C8-01F5-42A6-9A90-162E4869AB92}"/>
    <dgm:cxn modelId="{B1864D9E-4B18-48CE-BAA8-7BBA5607B746}" srcId="{FB8D6355-6760-41F1-981F-1C0C575215AB}" destId="{A1D07D3A-F6C8-4C16-AC40-EE307885C4F8}" srcOrd="0" destOrd="0" parTransId="{DE82F550-4772-42CA-93EE-0B9F7D68866D}" sibTransId="{23428F05-7C9A-471F-B971-A3AFB9284DDA}"/>
    <dgm:cxn modelId="{B31B8188-4E89-48EB-AE08-7047D7E09218}" srcId="{FB8D6355-6760-41F1-981F-1C0C575215AB}" destId="{9BBA5C2A-D361-4CF2-97A9-B2E108A3AB8D}" srcOrd="3" destOrd="0" parTransId="{1A5536D9-979C-413D-8869-EF1B6C6A8825}" sibTransId="{8820DA0D-6562-4A06-9F64-4A8D246AF383}"/>
    <dgm:cxn modelId="{36C1D521-7AB6-408A-BFB1-AAF00BB88FDC}" srcId="{FB8D6355-6760-41F1-981F-1C0C575215AB}" destId="{C15A6701-1B5E-4B33-B0FA-3A32D569FC23}" srcOrd="6" destOrd="0" parTransId="{726C5C43-8E4E-408F-B5E1-685CD18F4FE1}" sibTransId="{12088144-BE4D-415B-8F6C-0F74AE9A7F4B}"/>
    <dgm:cxn modelId="{71F588BA-77D4-4556-98F2-F480C63D2AD0}" srcId="{95875427-F01B-4D6B-8598-AF17DB394C7A}" destId="{24EFEFE3-C1A5-4BC7-8F32-35E4595ADCE4}" srcOrd="3" destOrd="0" parTransId="{38F205A9-F18C-4A47-90C5-A950FA50E464}" sibTransId="{BDA7E823-20A0-4D2C-BA46-F4F2AB6552C1}"/>
    <dgm:cxn modelId="{979A0028-3EDF-4EE6-8B93-3F6DEAD62E57}" srcId="{FB8D6355-6760-41F1-981F-1C0C575215AB}" destId="{455C8BD6-0954-4442-82EA-7DB667BF1B68}" srcOrd="7" destOrd="0" parTransId="{9556D5F0-8241-4689-B3EF-AABBF6E46475}" sibTransId="{D2102F6F-5BAB-44B8-8E8D-9DCFDAE4194E}"/>
    <dgm:cxn modelId="{3D38C864-C7A1-4CBB-8961-85BA4DEBADBA}" srcId="{95875427-F01B-4D6B-8598-AF17DB394C7A}" destId="{FB8D6355-6760-41F1-981F-1C0C575215AB}" srcOrd="2" destOrd="0" parTransId="{046FDFD5-9B4B-4957-B189-22D6381F77CB}" sibTransId="{49528C90-425D-46C1-AED0-0A35636F8F1F}"/>
    <dgm:cxn modelId="{FE4552F2-0FC7-466E-ACED-8CD78E26E764}" type="presOf" srcId="{F40C2CA0-1E97-48F1-A84D-7460FA3038A8}" destId="{8D3AD24A-7B43-4050-A143-28C515687852}" srcOrd="0" destOrd="4" presId="urn:microsoft.com/office/officeart/2005/8/layout/vList2"/>
    <dgm:cxn modelId="{B9ECDEC7-B29B-4E7B-971F-333A28B0BA5D}" srcId="{FB8D6355-6760-41F1-981F-1C0C575215AB}" destId="{6DAC1FAB-214F-468B-B070-9F2FF43F794E}" srcOrd="13" destOrd="0" parTransId="{22DDB5F9-B20B-4DFC-A3A6-7EEE0A3C2897}" sibTransId="{6C34DBA1-B046-48F9-B753-06A800719E92}"/>
    <dgm:cxn modelId="{C12D52B1-4D67-4E74-906E-808231E284E9}" type="presOf" srcId="{D7770E78-DE12-42A8-AEEF-755EBECA1787}" destId="{8D3AD24A-7B43-4050-A143-28C515687852}" srcOrd="0" destOrd="1" presId="urn:microsoft.com/office/officeart/2005/8/layout/vList2"/>
    <dgm:cxn modelId="{560EEFCD-E0DB-400B-AABE-DDA33F58969D}" srcId="{FB8D6355-6760-41F1-981F-1C0C575215AB}" destId="{C0C8122A-E566-4CDF-A360-FDFE6FF9EFEE}" srcOrd="12" destOrd="0" parTransId="{0AA63085-D6E3-432E-8E6F-1F43620AD9AA}" sibTransId="{07F8A38D-9663-4E8A-B124-B9FB323D3B1C}"/>
    <dgm:cxn modelId="{F2EA72A4-AA25-42B6-9D7F-6C3765CADF63}" srcId="{FB8D6355-6760-41F1-981F-1C0C575215AB}" destId="{CAA0FBD2-9E8B-46D0-B6D1-1B863274005F}" srcOrd="15" destOrd="0" parTransId="{A714996B-8C4A-48C3-9180-EA5A23EDC6E0}" sibTransId="{094E641A-309C-44B8-8CB1-B60DCF2A4314}"/>
    <dgm:cxn modelId="{051E2ECE-93EA-475E-80F3-71B40127E6C7}" srcId="{95875427-F01B-4D6B-8598-AF17DB394C7A}" destId="{8DC7CDFE-270C-431E-BF22-02FF0D45BB7A}" srcOrd="5" destOrd="0" parTransId="{25B6C052-D64A-4849-A98F-F77A26694548}" sibTransId="{69F01727-B5C7-4A24-855B-E82871BCC2E4}"/>
    <dgm:cxn modelId="{6EE18B9D-2CBA-4B2F-AE45-DEA49C035529}" srcId="{24EFEFE3-C1A5-4BC7-8F32-35E4595ADCE4}" destId="{DBA0F49B-33E4-4FCC-8E43-3ECFA800C7DD}" srcOrd="0" destOrd="0" parTransId="{3F7D1A2A-3D72-4266-8844-A72A521CAD3B}" sibTransId="{AE6F07D0-348E-42CB-97AF-6311C23DC0F7}"/>
    <dgm:cxn modelId="{C22B6139-DBB2-4B7E-BF8A-1D19781E0F0F}" type="presOf" srcId="{9B354793-D894-4E05-B449-2188D176F51B}" destId="{8D3AD24A-7B43-4050-A143-28C515687852}" srcOrd="0" destOrd="11" presId="urn:microsoft.com/office/officeart/2005/8/layout/vList2"/>
    <dgm:cxn modelId="{6CF624CA-602B-4E7B-AB74-C6BD778865E2}" type="presOf" srcId="{D6D60BBA-FA1A-47D6-80A5-82F800AC15D8}" destId="{23E1E521-3626-4BDE-BBDD-55A45D6EA2EA}" srcOrd="0" destOrd="0" presId="urn:microsoft.com/office/officeart/2005/8/layout/vList2"/>
    <dgm:cxn modelId="{00B30037-951D-46F4-AA05-AA51B6575765}" type="presOf" srcId="{DBA0F49B-33E4-4FCC-8E43-3ECFA800C7DD}" destId="{079A0E1E-C31B-43B1-91CE-CAC771190951}" srcOrd="0" destOrd="0" presId="urn:microsoft.com/office/officeart/2005/8/layout/vList2"/>
    <dgm:cxn modelId="{10459703-FAB4-4B2D-AFD4-3F642D72EC27}" type="presOf" srcId="{6DAC1FAB-214F-468B-B070-9F2FF43F794E}" destId="{8D3AD24A-7B43-4050-A143-28C515687852}" srcOrd="0" destOrd="13" presId="urn:microsoft.com/office/officeart/2005/8/layout/vList2"/>
    <dgm:cxn modelId="{1ACC2E57-DE8F-48C7-9814-C7A33A42CE4E}" srcId="{FB8D6355-6760-41F1-981F-1C0C575215AB}" destId="{D7770E78-DE12-42A8-AEEF-755EBECA1787}" srcOrd="1" destOrd="0" parTransId="{45004993-13B7-4779-8DB9-E5D8B16468F5}" sibTransId="{1F831E32-5166-4964-8E83-EE9B080B6B9C}"/>
    <dgm:cxn modelId="{25B9DACD-008F-4397-8D92-FB502F00FCC3}" type="presOf" srcId="{455C8BD6-0954-4442-82EA-7DB667BF1B68}" destId="{8D3AD24A-7B43-4050-A143-28C515687852}" srcOrd="0" destOrd="7" presId="urn:microsoft.com/office/officeart/2005/8/layout/vList2"/>
    <dgm:cxn modelId="{3EA1EED7-0AFC-4952-922C-74950C42F849}" type="presOf" srcId="{BB888695-5E06-45CE-B448-80F2C1F0D9C2}" destId="{079A0E1E-C31B-43B1-91CE-CAC771190951}" srcOrd="0" destOrd="1" presId="urn:microsoft.com/office/officeart/2005/8/layout/vList2"/>
    <dgm:cxn modelId="{388CB024-4750-4AC9-8330-13BE16B57E71}" type="presOf" srcId="{A1D07D3A-F6C8-4C16-AC40-EE307885C4F8}" destId="{8D3AD24A-7B43-4050-A143-28C515687852}" srcOrd="0" destOrd="0" presId="urn:microsoft.com/office/officeart/2005/8/layout/vList2"/>
    <dgm:cxn modelId="{2B9E7AD5-64C3-457F-A64E-E84772FB5F1E}" type="presOf" srcId="{498851AC-3BF8-49AD-ABD3-7C6264A91E6A}" destId="{8D3AD24A-7B43-4050-A143-28C515687852}" srcOrd="0" destOrd="9" presId="urn:microsoft.com/office/officeart/2005/8/layout/vList2"/>
    <dgm:cxn modelId="{04E153A1-1E71-4C20-9F53-C420E97AB95B}" srcId="{FB8D6355-6760-41F1-981F-1C0C575215AB}" destId="{2AB24737-2E17-48D1-9CA1-2B28C93C5418}" srcOrd="8" destOrd="0" parTransId="{CA211AD4-7926-4FE3-BEB9-B0EE58E1C708}" sibTransId="{13E2321F-B641-47D9-B2EE-E90F023133A8}"/>
    <dgm:cxn modelId="{577C1D5C-35F9-4717-B0FB-81231EFED90A}" srcId="{24EFEFE3-C1A5-4BC7-8F32-35E4595ADCE4}" destId="{BB888695-5E06-45CE-B448-80F2C1F0D9C2}" srcOrd="1" destOrd="0" parTransId="{9D52129C-3967-414C-9342-BFF18235F6C0}" sibTransId="{197C91A2-4CD8-4BF3-8B1B-5EA858895B38}"/>
    <dgm:cxn modelId="{CE76B755-DE3B-4CD5-9733-B2D479441607}" type="presOf" srcId="{FD2B9F6E-2D64-4A23-BC0F-5655D53E3BD7}" destId="{8D3AD24A-7B43-4050-A143-28C515687852}" srcOrd="0" destOrd="2" presId="urn:microsoft.com/office/officeart/2005/8/layout/vList2"/>
    <dgm:cxn modelId="{4A33CA23-5FA2-411A-9458-8D34C7D36C7A}" srcId="{FB8D6355-6760-41F1-981F-1C0C575215AB}" destId="{81914C50-1DE3-4F80-B17D-9142E152E458}" srcOrd="5" destOrd="0" parTransId="{6FC5175B-4389-4562-BBE2-9D3D34CF5258}" sibTransId="{9A1E4A65-24AB-4764-A9B7-6623F2A60B70}"/>
    <dgm:cxn modelId="{54EEB0A0-5BEC-4543-A074-9A60E83D1F81}" srcId="{FB8D6355-6760-41F1-981F-1C0C575215AB}" destId="{F40C2CA0-1E97-48F1-A84D-7460FA3038A8}" srcOrd="4" destOrd="0" parTransId="{008839AA-47D2-443E-AEFA-CF934C35741C}" sibTransId="{03F80780-32CC-489B-AD6E-B5D931655C4B}"/>
    <dgm:cxn modelId="{7F9353D9-CCCB-40DE-BBE3-242E98BE8978}" srcId="{FB8D6355-6760-41F1-981F-1C0C575215AB}" destId="{9B354793-D894-4E05-B449-2188D176F51B}" srcOrd="11" destOrd="0" parTransId="{09539B73-2BB9-483D-A55F-68E5AE9BB85E}" sibTransId="{289EBF55-7FAC-48E5-AC29-0039C81BAE54}"/>
    <dgm:cxn modelId="{8D624AD6-6145-4216-9A86-046AEF86291E}" type="presOf" srcId="{FB8D6355-6760-41F1-981F-1C0C575215AB}" destId="{F9C37C87-2BC3-4A13-9647-912C14D25E30}" srcOrd="0" destOrd="0" presId="urn:microsoft.com/office/officeart/2005/8/layout/vList2"/>
    <dgm:cxn modelId="{87E8771B-54F5-4B92-ACDB-E5EFEB379CF4}" type="presOf" srcId="{8DC7CDFE-270C-431E-BF22-02FF0D45BB7A}" destId="{36DCFFF3-7BB1-4A8D-9482-99E65737390A}" srcOrd="0" destOrd="0" presId="urn:microsoft.com/office/officeart/2005/8/layout/vList2"/>
    <dgm:cxn modelId="{4DD3FE1D-5508-40A7-AD0A-141D717340A7}" type="presOf" srcId="{2AB24737-2E17-48D1-9CA1-2B28C93C5418}" destId="{8D3AD24A-7B43-4050-A143-28C515687852}" srcOrd="0" destOrd="8" presId="urn:microsoft.com/office/officeart/2005/8/layout/vList2"/>
    <dgm:cxn modelId="{3704C15F-CA33-4BD0-8CBB-766E7C8463E2}" srcId="{FB8D6355-6760-41F1-981F-1C0C575215AB}" destId="{498851AC-3BF8-49AD-ABD3-7C6264A91E6A}" srcOrd="9" destOrd="0" parTransId="{658DE24C-AD96-4F02-993A-41D1060E6BF6}" sibTransId="{42D41962-E61A-4214-BB86-27D8F7F60B3E}"/>
    <dgm:cxn modelId="{5F37C5DF-F099-4870-9C12-F190A67641FE}" srcId="{24EFEFE3-C1A5-4BC7-8F32-35E4595ADCE4}" destId="{396E017D-AFF6-423C-A967-6185A126A8DC}" srcOrd="3" destOrd="0" parTransId="{EB14F169-C41E-4B09-8312-C18F61EB31B9}" sibTransId="{2D2D3AEE-5F95-43A6-8AB1-42A25A11EA3B}"/>
    <dgm:cxn modelId="{1D7DB658-E0B6-485E-B2E6-9AA3A490BAAD}" srcId="{FB8D6355-6760-41F1-981F-1C0C575215AB}" destId="{FD2B9F6E-2D64-4A23-BC0F-5655D53E3BD7}" srcOrd="2" destOrd="0" parTransId="{17D0BF62-E700-401B-911A-B00883126D1D}" sibTransId="{322AEC03-9976-4DEC-B52B-4246B8EEDF6D}"/>
    <dgm:cxn modelId="{D132E75E-D27F-4CD7-BAD6-EB4D92E7AA09}" type="presOf" srcId="{CC66D33E-CD78-4C12-B852-F49FD0FEC734}" destId="{8132145C-97DB-40A0-8A6F-5AAEE7C388F0}" srcOrd="0" destOrd="0" presId="urn:microsoft.com/office/officeart/2005/8/layout/vList2"/>
    <dgm:cxn modelId="{A2AC1B20-F735-4079-A5E8-B2256F5E3943}" type="presOf" srcId="{81914C50-1DE3-4F80-B17D-9142E152E458}" destId="{8D3AD24A-7B43-4050-A143-28C515687852}" srcOrd="0" destOrd="5" presId="urn:microsoft.com/office/officeart/2005/8/layout/vList2"/>
    <dgm:cxn modelId="{AC2EC498-4CEA-4508-9ACE-A5C4B72C030F}" type="presOf" srcId="{24EFEFE3-C1A5-4BC7-8F32-35E4595ADCE4}" destId="{FF843A0B-78FC-4359-8DFE-DF8CB57458ED}" srcOrd="0" destOrd="0" presId="urn:microsoft.com/office/officeart/2005/8/layout/vList2"/>
    <dgm:cxn modelId="{E5C370B6-3EE6-4463-B1F8-0A19773CEC31}" type="presOf" srcId="{BA050692-4DE8-4873-B407-1DF2E0BA4BFB}" destId="{079A0E1E-C31B-43B1-91CE-CAC771190951}" srcOrd="0" destOrd="2" presId="urn:microsoft.com/office/officeart/2005/8/layout/vList2"/>
    <dgm:cxn modelId="{3F438285-3087-438B-A252-7CC17BA2650F}" srcId="{FB8D6355-6760-41F1-981F-1C0C575215AB}" destId="{1BA5B90B-84CC-43B6-9BDB-CB19F30A0DDA}" srcOrd="14" destOrd="0" parTransId="{51D856FA-B21D-42F6-9557-13F3BFAE8876}" sibTransId="{DA97C9C9-317A-4A23-8F85-2C65E4D93944}"/>
    <dgm:cxn modelId="{EB57E541-27A5-47F4-9526-B70D16273FB8}" srcId="{95875427-F01B-4D6B-8598-AF17DB394C7A}" destId="{D6D60BBA-FA1A-47D6-80A5-82F800AC15D8}" srcOrd="4" destOrd="0" parTransId="{4519BFB4-4A65-4AD9-BD5A-0DBD43E41C29}" sibTransId="{93057ED2-1809-449A-8D74-D2475FDFC9AC}"/>
    <dgm:cxn modelId="{99D52F0D-1003-4619-844B-E53C630E7CB0}" type="presOf" srcId="{0DAACAE6-260C-41C8-AFB4-650CF4E7F51E}" destId="{8D3AD24A-7B43-4050-A143-28C515687852}" srcOrd="0" destOrd="10" presId="urn:microsoft.com/office/officeart/2005/8/layout/vList2"/>
    <dgm:cxn modelId="{DB08B6F2-C471-45A9-9B19-DF3C5DF616DB}" type="presParOf" srcId="{698B0B4F-68BF-4C0D-8926-F01C249CD65B}" destId="{05283B91-598C-4FEC-927E-33A8736585AC}" srcOrd="0" destOrd="0" presId="urn:microsoft.com/office/officeart/2005/8/layout/vList2"/>
    <dgm:cxn modelId="{5116265A-173D-4197-98B2-4D9069459886}" type="presParOf" srcId="{698B0B4F-68BF-4C0D-8926-F01C249CD65B}" destId="{4E436DBF-4EE6-49C3-AFC9-14C2FA6B78EF}" srcOrd="1" destOrd="0" presId="urn:microsoft.com/office/officeart/2005/8/layout/vList2"/>
    <dgm:cxn modelId="{C168A937-02FA-4A98-A523-B66C2DD00B09}" type="presParOf" srcId="{698B0B4F-68BF-4C0D-8926-F01C249CD65B}" destId="{8132145C-97DB-40A0-8A6F-5AAEE7C388F0}" srcOrd="2" destOrd="0" presId="urn:microsoft.com/office/officeart/2005/8/layout/vList2"/>
    <dgm:cxn modelId="{ECD5DF99-645A-4575-905E-6430C41C66E6}" type="presParOf" srcId="{698B0B4F-68BF-4C0D-8926-F01C249CD65B}" destId="{11DCC43C-AEC3-41DD-8BED-6C14C69A8BE8}" srcOrd="3" destOrd="0" presId="urn:microsoft.com/office/officeart/2005/8/layout/vList2"/>
    <dgm:cxn modelId="{40221B58-7377-464D-8BB3-9E546B0464A5}" type="presParOf" srcId="{698B0B4F-68BF-4C0D-8926-F01C249CD65B}" destId="{F9C37C87-2BC3-4A13-9647-912C14D25E30}" srcOrd="4" destOrd="0" presId="urn:microsoft.com/office/officeart/2005/8/layout/vList2"/>
    <dgm:cxn modelId="{D710211D-FA7A-4576-A13F-70EB13E0A4BC}" type="presParOf" srcId="{698B0B4F-68BF-4C0D-8926-F01C249CD65B}" destId="{8D3AD24A-7B43-4050-A143-28C515687852}" srcOrd="5" destOrd="0" presId="urn:microsoft.com/office/officeart/2005/8/layout/vList2"/>
    <dgm:cxn modelId="{40A792D3-920A-4AAB-8C57-C9BEFC22F6AD}" type="presParOf" srcId="{698B0B4F-68BF-4C0D-8926-F01C249CD65B}" destId="{FF843A0B-78FC-4359-8DFE-DF8CB57458ED}" srcOrd="6" destOrd="0" presId="urn:microsoft.com/office/officeart/2005/8/layout/vList2"/>
    <dgm:cxn modelId="{B30E0093-33F7-4661-ABDD-D592D30E8F16}" type="presParOf" srcId="{698B0B4F-68BF-4C0D-8926-F01C249CD65B}" destId="{079A0E1E-C31B-43B1-91CE-CAC771190951}" srcOrd="7" destOrd="0" presId="urn:microsoft.com/office/officeart/2005/8/layout/vList2"/>
    <dgm:cxn modelId="{7AEC7B19-BD13-4EEF-AB3C-57FF8594D790}" type="presParOf" srcId="{698B0B4F-68BF-4C0D-8926-F01C249CD65B}" destId="{23E1E521-3626-4BDE-BBDD-55A45D6EA2EA}" srcOrd="8" destOrd="0" presId="urn:microsoft.com/office/officeart/2005/8/layout/vList2"/>
    <dgm:cxn modelId="{698BB4B9-388F-47B7-89D5-3065AAAD3FDE}" type="presParOf" srcId="{698B0B4F-68BF-4C0D-8926-F01C249CD65B}" destId="{C259D9AF-A93B-4962-8093-C56E1B6BE902}" srcOrd="9" destOrd="0" presId="urn:microsoft.com/office/officeart/2005/8/layout/vList2"/>
    <dgm:cxn modelId="{FBF180F0-A187-4DA8-B507-0E6CB60EBF7B}" type="presParOf" srcId="{698B0B4F-68BF-4C0D-8926-F01C249CD65B}" destId="{36DCFFF3-7BB1-4A8D-9482-99E65737390A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F4F199-9CF8-4725-90F1-878FA04E0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15C02-68F4-4BD3-A2AC-5676B390E2B0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Ежегодные денежные выплаты лицам, награжденным нагрудным знаком «Почетный донор России» 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год-4 855,8  тыс. рублей, 2020 год-  5 040,5 тыс. рублей, 2021 год- 5 242,1 тыс.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D53796-0B7E-4D4D-9645-36B6A1AA44E7}" type="parTrans" cxnId="{FC2EDC24-A31F-47E3-A036-C4547B704837}">
      <dgm:prSet/>
      <dgm:spPr/>
      <dgm:t>
        <a:bodyPr/>
        <a:lstStyle/>
        <a:p>
          <a:endParaRPr lang="ru-RU"/>
        </a:p>
      </dgm:t>
    </dgm:pt>
    <dgm:pt modelId="{2B8FA2FD-75A6-45E1-A243-CA09ABBA6709}" type="sibTrans" cxnId="{FC2EDC24-A31F-47E3-A036-C4547B704837}">
      <dgm:prSet/>
      <dgm:spPr/>
      <dgm:t>
        <a:bodyPr/>
        <a:lstStyle/>
        <a:p>
          <a:endParaRPr lang="ru-RU"/>
        </a:p>
      </dgm:t>
    </dgm:pt>
    <dgm:pt modelId="{7F973C49-0A65-414A-8791-BB5D57783E66}" type="pres">
      <dgm:prSet presAssocID="{85F4F199-9CF8-4725-90F1-878FA04E0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CB3DE-37B7-437C-8412-2F8DCBD75BD2}" type="pres">
      <dgm:prSet presAssocID="{E1715C02-68F4-4BD3-A2AC-5676B390E2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EDC24-A31F-47E3-A036-C4547B704837}" srcId="{85F4F199-9CF8-4725-90F1-878FA04E05C2}" destId="{E1715C02-68F4-4BD3-A2AC-5676B390E2B0}" srcOrd="0" destOrd="0" parTransId="{F0D53796-0B7E-4D4D-9645-36B6A1AA44E7}" sibTransId="{2B8FA2FD-75A6-45E1-A243-CA09ABBA6709}"/>
    <dgm:cxn modelId="{3DAC2FA5-FE41-4852-8114-F03D754EF308}" type="presOf" srcId="{85F4F199-9CF8-4725-90F1-878FA04E05C2}" destId="{7F973C49-0A65-414A-8791-BB5D57783E66}" srcOrd="0" destOrd="0" presId="urn:microsoft.com/office/officeart/2005/8/layout/vList2"/>
    <dgm:cxn modelId="{D2628088-C57B-4B8A-B2C8-936C9A9661BF}" type="presOf" srcId="{E1715C02-68F4-4BD3-A2AC-5676B390E2B0}" destId="{0D8CB3DE-37B7-437C-8412-2F8DCBD75BD2}" srcOrd="0" destOrd="0" presId="urn:microsoft.com/office/officeart/2005/8/layout/vList2"/>
    <dgm:cxn modelId="{91904AD0-C1D4-41B5-9B20-32E53366EF3E}" type="presParOf" srcId="{7F973C49-0A65-414A-8791-BB5D57783E66}" destId="{0D8CB3DE-37B7-437C-8412-2F8DCBD75BD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8804023-30F2-4B50-A8EE-29ACC2C912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61C15-F77D-40AF-ABAA-BF55EC36ED8C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Пособия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год-53 838,3 тыс. рублей, 2020 год- 56117,4 тыс. рублей, 2021 год-58 270,5  тыс. рублей</a:t>
          </a:r>
        </a:p>
        <a:p>
          <a:pPr rtl="0"/>
          <a:endParaRPr lang="ru-RU" sz="1600" dirty="0"/>
        </a:p>
      </dgm:t>
    </dgm:pt>
    <dgm:pt modelId="{62D1A604-0FAF-43CC-B416-A0D093900450}" type="parTrans" cxnId="{CC3CDED0-1389-490C-871C-C8A894660101}">
      <dgm:prSet/>
      <dgm:spPr/>
      <dgm:t>
        <a:bodyPr/>
        <a:lstStyle/>
        <a:p>
          <a:endParaRPr lang="ru-RU"/>
        </a:p>
      </dgm:t>
    </dgm:pt>
    <dgm:pt modelId="{550F8205-0BC3-4319-B83E-E8FA1ED8A473}" type="sibTrans" cxnId="{CC3CDED0-1389-490C-871C-C8A894660101}">
      <dgm:prSet/>
      <dgm:spPr/>
      <dgm:t>
        <a:bodyPr/>
        <a:lstStyle/>
        <a:p>
          <a:endParaRPr lang="ru-RU"/>
        </a:p>
      </dgm:t>
    </dgm:pt>
    <dgm:pt modelId="{E6515C4E-93CB-4972-8D53-E4A9E531B94B}" type="pres">
      <dgm:prSet presAssocID="{58804023-30F2-4B50-A8EE-29ACC2C912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6E252-57EB-4BD2-AAA4-34F01F8B939B}" type="pres">
      <dgm:prSet presAssocID="{43C61C15-F77D-40AF-ABAA-BF55EC36ED8C}" presName="parentText" presStyleLbl="node1" presStyleIdx="0" presStyleCnt="1" custScaleY="356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4701C-7A9B-4C2D-8D0E-397882F56233}" type="presOf" srcId="{58804023-30F2-4B50-A8EE-29ACC2C91258}" destId="{E6515C4E-93CB-4972-8D53-E4A9E531B94B}" srcOrd="0" destOrd="0" presId="urn:microsoft.com/office/officeart/2005/8/layout/vList2"/>
    <dgm:cxn modelId="{7A0DE846-A607-4310-BCEA-E58FA32D6C3C}" type="presOf" srcId="{43C61C15-F77D-40AF-ABAA-BF55EC36ED8C}" destId="{6116E252-57EB-4BD2-AAA4-34F01F8B939B}" srcOrd="0" destOrd="0" presId="urn:microsoft.com/office/officeart/2005/8/layout/vList2"/>
    <dgm:cxn modelId="{CC3CDED0-1389-490C-871C-C8A894660101}" srcId="{58804023-30F2-4B50-A8EE-29ACC2C91258}" destId="{43C61C15-F77D-40AF-ABAA-BF55EC36ED8C}" srcOrd="0" destOrd="0" parTransId="{62D1A604-0FAF-43CC-B416-A0D093900450}" sibTransId="{550F8205-0BC3-4319-B83E-E8FA1ED8A473}"/>
    <dgm:cxn modelId="{450A60C1-DB7B-4A76-B55C-3E0B4AC984DD}" type="presParOf" srcId="{E6515C4E-93CB-4972-8D53-E4A9E531B94B}" destId="{6116E252-57EB-4BD2-AAA4-34F01F8B939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0787A9-FC92-4E61-A949-F30C84E05C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27782-8445-4A94-82C6-474CAA6C34DC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инвалидам компенсаций страховых премий по договорам обязательного страхования гражданской ответственности владельцев транспортных средств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год- 27,0 тыс. рублей, 2020 год- 27,0 тыс. рублей, 2021 год- 27,0 тыс. рублей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A594CE-1B2C-4C73-A561-08EFBAD99EA4}" type="parTrans" cxnId="{4ABAB0A4-887A-4A21-8EE4-DA3DD8237FFA}">
      <dgm:prSet/>
      <dgm:spPr/>
      <dgm:t>
        <a:bodyPr/>
        <a:lstStyle/>
        <a:p>
          <a:endParaRPr lang="ru-RU"/>
        </a:p>
      </dgm:t>
    </dgm:pt>
    <dgm:pt modelId="{8E7A8350-95FA-4354-B702-4E2718BF94BB}" type="sibTrans" cxnId="{4ABAB0A4-887A-4A21-8EE4-DA3DD8237FFA}">
      <dgm:prSet/>
      <dgm:spPr/>
      <dgm:t>
        <a:bodyPr/>
        <a:lstStyle/>
        <a:p>
          <a:endParaRPr lang="ru-RU"/>
        </a:p>
      </dgm:t>
    </dgm:pt>
    <dgm:pt modelId="{BAD4A685-E296-4014-BFA9-105E142A7CAE}" type="pres">
      <dgm:prSet presAssocID="{810787A9-FC92-4E61-A949-F30C84E05C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51A6A-901F-4279-8BE8-92035CA85D3D}" type="pres">
      <dgm:prSet presAssocID="{04027782-8445-4A94-82C6-474CAA6C34DC}" presName="parentText" presStyleLbl="node1" presStyleIdx="0" presStyleCnt="1" custScaleY="476986" custLinFactY="-14876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9D32B-A900-4C9F-B6B6-8C158100C336}" type="presOf" srcId="{810787A9-FC92-4E61-A949-F30C84E05CCF}" destId="{BAD4A685-E296-4014-BFA9-105E142A7CAE}" srcOrd="0" destOrd="0" presId="urn:microsoft.com/office/officeart/2005/8/layout/vList2"/>
    <dgm:cxn modelId="{5EE4DB38-761B-43AE-8518-62D83A3BA673}" type="presOf" srcId="{04027782-8445-4A94-82C6-474CAA6C34DC}" destId="{61651A6A-901F-4279-8BE8-92035CA85D3D}" srcOrd="0" destOrd="0" presId="urn:microsoft.com/office/officeart/2005/8/layout/vList2"/>
    <dgm:cxn modelId="{4ABAB0A4-887A-4A21-8EE4-DA3DD8237FFA}" srcId="{810787A9-FC92-4E61-A949-F30C84E05CCF}" destId="{04027782-8445-4A94-82C6-474CAA6C34DC}" srcOrd="0" destOrd="0" parTransId="{70A594CE-1B2C-4C73-A561-08EFBAD99EA4}" sibTransId="{8E7A8350-95FA-4354-B702-4E2718BF94BB}"/>
    <dgm:cxn modelId="{9ADF2F37-365B-4414-A603-342BDBA1EA69}" type="presParOf" srcId="{BAD4A685-E296-4014-BFA9-105E142A7CAE}" destId="{61651A6A-901F-4279-8BE8-92035CA85D3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2FE027E-8D59-4144-93F7-6973E11B475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6DE2735-72A2-41A2-89D3-229FAA444F9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2019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3 523,7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7B81AB4-C2C6-4790-AF1B-6E6A6F875042}" type="parTrans" cxnId="{E0D1E7FD-F7B5-47C0-AE04-2B2F3F392326}">
      <dgm:prSet/>
      <dgm:spPr/>
      <dgm:t>
        <a:bodyPr/>
        <a:lstStyle/>
        <a:p>
          <a:endParaRPr lang="ru-RU"/>
        </a:p>
      </dgm:t>
    </dgm:pt>
    <dgm:pt modelId="{FD0D97D0-992C-497E-BFCB-52AF468CE794}" type="sibTrans" cxnId="{E0D1E7FD-F7B5-47C0-AE04-2B2F3F392326}">
      <dgm:prSet/>
      <dgm:spPr/>
      <dgm:t>
        <a:bodyPr/>
        <a:lstStyle/>
        <a:p>
          <a:endParaRPr lang="ru-RU"/>
        </a:p>
      </dgm:t>
    </dgm:pt>
    <dgm:pt modelId="{6E93E9A7-2850-426C-B9D6-F5B75FE73398}" type="pres">
      <dgm:prSet presAssocID="{62FE027E-8D59-4144-93F7-6973E11B4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BD2A1-0D10-4652-9AF3-4C63F4DC35F1}" type="pres">
      <dgm:prSet presAssocID="{D6DE2735-72A2-41A2-89D3-229FAA444F94}" presName="parentText" presStyleLbl="node1" presStyleIdx="0" presStyleCnt="1" custLinFactNeighborX="-1451" custLinFactNeighborY="-42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EF46E-12FE-4812-92F7-46C646B6E283}" type="presOf" srcId="{62FE027E-8D59-4144-93F7-6973E11B4752}" destId="{6E93E9A7-2850-426C-B9D6-F5B75FE73398}" srcOrd="0" destOrd="0" presId="urn:microsoft.com/office/officeart/2005/8/layout/vList2"/>
    <dgm:cxn modelId="{E0D1E7FD-F7B5-47C0-AE04-2B2F3F392326}" srcId="{62FE027E-8D59-4144-93F7-6973E11B4752}" destId="{D6DE2735-72A2-41A2-89D3-229FAA444F94}" srcOrd="0" destOrd="0" parTransId="{57B81AB4-C2C6-4790-AF1B-6E6A6F875042}" sibTransId="{FD0D97D0-992C-497E-BFCB-52AF468CE794}"/>
    <dgm:cxn modelId="{77A94EB6-8862-4A85-912E-0FB3CB3E4BE2}" type="presOf" srcId="{D6DE2735-72A2-41A2-89D3-229FAA444F94}" destId="{F71BD2A1-0D10-4652-9AF3-4C63F4DC35F1}" srcOrd="0" destOrd="0" presId="urn:microsoft.com/office/officeart/2005/8/layout/vList2"/>
    <dgm:cxn modelId="{D6D0D165-CE89-44B0-B57A-D08AF7297E24}" type="presParOf" srcId="{6E93E9A7-2850-426C-B9D6-F5B75FE73398}" destId="{F71BD2A1-0D10-4652-9AF3-4C63F4DC35F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A17A4C0-D2C7-4D38-A53D-98BFBE4351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20055-7E74-4AEE-8AA6-EAAF2CA4A31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2020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3 376,4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9B0809C-874A-4618-94C5-AC3339E0E918}" type="parTrans" cxnId="{DCA8F3BD-2231-4E55-9532-F408D008785D}">
      <dgm:prSet/>
      <dgm:spPr/>
      <dgm:t>
        <a:bodyPr/>
        <a:lstStyle/>
        <a:p>
          <a:endParaRPr lang="ru-RU"/>
        </a:p>
      </dgm:t>
    </dgm:pt>
    <dgm:pt modelId="{5E4BA59A-79CD-4EB6-A640-BFC3F1D6FE35}" type="sibTrans" cxnId="{DCA8F3BD-2231-4E55-9532-F408D008785D}">
      <dgm:prSet/>
      <dgm:spPr/>
      <dgm:t>
        <a:bodyPr/>
        <a:lstStyle/>
        <a:p>
          <a:endParaRPr lang="ru-RU"/>
        </a:p>
      </dgm:t>
    </dgm:pt>
    <dgm:pt modelId="{1A667E5D-90D1-41FC-BCAE-6667744A3CB3}" type="pres">
      <dgm:prSet presAssocID="{6A17A4C0-D2C7-4D38-A53D-98BFBE4351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9E6B6-F99F-45F7-A38A-1AE9545FED1E}" type="pres">
      <dgm:prSet presAssocID="{A8620055-7E74-4AEE-8AA6-EAAF2CA4A310}" presName="parentText" presStyleLbl="node1" presStyleIdx="0" presStyleCnt="1" custLinFactNeighborX="540" custLinFactNeighborY="-65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8F3BD-2231-4E55-9532-F408D008785D}" srcId="{6A17A4C0-D2C7-4D38-A53D-98BFBE43510D}" destId="{A8620055-7E74-4AEE-8AA6-EAAF2CA4A310}" srcOrd="0" destOrd="0" parTransId="{A9B0809C-874A-4618-94C5-AC3339E0E918}" sibTransId="{5E4BA59A-79CD-4EB6-A640-BFC3F1D6FE35}"/>
    <dgm:cxn modelId="{A5D9B62A-906D-4B5D-A851-ED6E871A272B}" type="presOf" srcId="{A8620055-7E74-4AEE-8AA6-EAAF2CA4A310}" destId="{4D29E6B6-F99F-45F7-A38A-1AE9545FED1E}" srcOrd="0" destOrd="0" presId="urn:microsoft.com/office/officeart/2005/8/layout/vList2"/>
    <dgm:cxn modelId="{E855C53C-EFB3-4A94-A37B-9E383DB9A115}" type="presOf" srcId="{6A17A4C0-D2C7-4D38-A53D-98BFBE43510D}" destId="{1A667E5D-90D1-41FC-BCAE-6667744A3CB3}" srcOrd="0" destOrd="0" presId="urn:microsoft.com/office/officeart/2005/8/layout/vList2"/>
    <dgm:cxn modelId="{0A17A0EA-9112-4062-9569-04BB041444D4}" type="presParOf" srcId="{1A667E5D-90D1-41FC-BCAE-6667744A3CB3}" destId="{4D29E6B6-F99F-45F7-A38A-1AE9545FED1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17D8C76-0E04-476E-8595-C9F40515B6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237B7-A8C6-4073-8FFE-ED7E25473D7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2021 год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3 376,4 </a:t>
          </a:r>
        </a:p>
        <a:p>
          <a:pPr algn="ctr" rtl="0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9F244BE-30FF-44AA-94CC-14713457C2E3}" type="parTrans" cxnId="{44E19B62-5E35-41E3-B08C-0BE2333807EB}">
      <dgm:prSet/>
      <dgm:spPr/>
      <dgm:t>
        <a:bodyPr/>
        <a:lstStyle/>
        <a:p>
          <a:endParaRPr lang="ru-RU"/>
        </a:p>
      </dgm:t>
    </dgm:pt>
    <dgm:pt modelId="{4825996C-5FA0-412B-8A5E-CBCF4EB703B8}" type="sibTrans" cxnId="{44E19B62-5E35-41E3-B08C-0BE2333807EB}">
      <dgm:prSet/>
      <dgm:spPr/>
      <dgm:t>
        <a:bodyPr/>
        <a:lstStyle/>
        <a:p>
          <a:endParaRPr lang="ru-RU"/>
        </a:p>
      </dgm:t>
    </dgm:pt>
    <dgm:pt modelId="{ED4BD663-DA5C-4672-A772-26FABB879367}" type="pres">
      <dgm:prSet presAssocID="{517D8C76-0E04-476E-8595-C9F40515B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7792A-E018-4D37-B4FE-2FF1BE5AEF0F}" type="pres">
      <dgm:prSet presAssocID="{254237B7-A8C6-4073-8FFE-ED7E25473D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9EDC9-459D-4087-98D6-3DC87B17F117}" type="presOf" srcId="{254237B7-A8C6-4073-8FFE-ED7E25473D7C}" destId="{CA37792A-E018-4D37-B4FE-2FF1BE5AEF0F}" srcOrd="0" destOrd="0" presId="urn:microsoft.com/office/officeart/2005/8/layout/vList2"/>
    <dgm:cxn modelId="{44E19B62-5E35-41E3-B08C-0BE2333807EB}" srcId="{517D8C76-0E04-476E-8595-C9F40515B65E}" destId="{254237B7-A8C6-4073-8FFE-ED7E25473D7C}" srcOrd="0" destOrd="0" parTransId="{E9F244BE-30FF-44AA-94CC-14713457C2E3}" sibTransId="{4825996C-5FA0-412B-8A5E-CBCF4EB703B8}"/>
    <dgm:cxn modelId="{DD2F7465-3CA7-4E75-B3D8-C03B0007DCD4}" type="presOf" srcId="{517D8C76-0E04-476E-8595-C9F40515B65E}" destId="{ED4BD663-DA5C-4672-A772-26FABB879367}" srcOrd="0" destOrd="0" presId="urn:microsoft.com/office/officeart/2005/8/layout/vList2"/>
    <dgm:cxn modelId="{3D8FC072-D8D0-47C3-9DCC-A116C46F1C43}" type="presParOf" srcId="{ED4BD663-DA5C-4672-A772-26FABB879367}" destId="{CA37792A-E018-4D37-B4FE-2FF1BE5AEF0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C43AC72-103E-4359-A729-A0C340953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75661-7B55-4237-8214-53B2B4A9D88B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финансовое обеспечение деятельности муниципального казенного учреждения Белокалитвинского района </a:t>
          </a:r>
          <a:r>
            <a:rPr lang="ru-RU" sz="2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поисково</a:t>
          </a:r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спасательного подразделения предусмотрено:</a:t>
          </a:r>
        </a:p>
        <a:p>
          <a:pPr rtl="0"/>
          <a:endParaRPr lang="ru-RU" sz="24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2019 году – 18 966,4 тыс. рублей, </a:t>
          </a:r>
        </a:p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2020 году – 17 661,9 тыс. рублей,</a:t>
          </a:r>
        </a:p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2021 году -  17 861,2 тыс. рублей </a:t>
          </a:r>
        </a:p>
        <a:p>
          <a:pPr rtl="0"/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 поисково-спасательное подразделение 13 штатных единиц)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C65E5D-E0E3-41F5-AE73-C1AC801FF997}" type="parTrans" cxnId="{9180B36A-DAA4-485C-83E6-3AD643B554DD}">
      <dgm:prSet/>
      <dgm:spPr/>
      <dgm:t>
        <a:bodyPr/>
        <a:lstStyle/>
        <a:p>
          <a:endParaRPr lang="ru-RU"/>
        </a:p>
      </dgm:t>
    </dgm:pt>
    <dgm:pt modelId="{17F1975B-7E4D-41AF-96ED-63B598EC4DFE}" type="sibTrans" cxnId="{9180B36A-DAA4-485C-83E6-3AD643B554DD}">
      <dgm:prSet/>
      <dgm:spPr/>
      <dgm:t>
        <a:bodyPr/>
        <a:lstStyle/>
        <a:p>
          <a:endParaRPr lang="ru-RU"/>
        </a:p>
      </dgm:t>
    </dgm:pt>
    <dgm:pt modelId="{FD98CF20-9C0C-45A3-BEEA-74939EADDA44}" type="pres">
      <dgm:prSet presAssocID="{DC43AC72-103E-4359-A729-A0C340953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6EE5B-449E-4F07-A056-3FC02534A0FC}" type="pres">
      <dgm:prSet presAssocID="{62175661-7B55-4237-8214-53B2B4A9D88B}" presName="parentText" presStyleLbl="node1" presStyleIdx="0" presStyleCnt="1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10B41-9687-4C79-9E9E-544F132C9077}" type="presOf" srcId="{62175661-7B55-4237-8214-53B2B4A9D88B}" destId="{DEE6EE5B-449E-4F07-A056-3FC02534A0FC}" srcOrd="0" destOrd="0" presId="urn:microsoft.com/office/officeart/2005/8/layout/vList2"/>
    <dgm:cxn modelId="{9180B36A-DAA4-485C-83E6-3AD643B554DD}" srcId="{DC43AC72-103E-4359-A729-A0C3409538D9}" destId="{62175661-7B55-4237-8214-53B2B4A9D88B}" srcOrd="0" destOrd="0" parTransId="{4AC65E5D-E0E3-41F5-AE73-C1AC801FF997}" sibTransId="{17F1975B-7E4D-41AF-96ED-63B598EC4DFE}"/>
    <dgm:cxn modelId="{963ABC81-D45D-45AE-8AA1-897E82CD97BC}" type="presOf" srcId="{DC43AC72-103E-4359-A729-A0C3409538D9}" destId="{FD98CF20-9C0C-45A3-BEEA-74939EADDA44}" srcOrd="0" destOrd="0" presId="urn:microsoft.com/office/officeart/2005/8/layout/vList2"/>
    <dgm:cxn modelId="{8F96243B-3F80-4DB2-996D-635484EE795B}" type="presParOf" srcId="{FD98CF20-9C0C-45A3-BEEA-74939EADDA44}" destId="{DEE6EE5B-449E-4F07-A056-3FC02534A0F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332C491-779C-4B50-8E8F-35E636C15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6322FE-BC54-411C-878C-95543E7F93DD}">
      <dgm:prSet custT="1"/>
      <dgm:spPr>
        <a:solidFill>
          <a:schemeClr val="bg2"/>
        </a:solidFill>
        <a:ln>
          <a:solidFill>
            <a:srgbClr val="33CCFF"/>
          </a:solidFill>
        </a:ln>
      </dgm:spPr>
      <dgm:t>
        <a:bodyPr/>
        <a:lstStyle/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</a:p>
        <a:p>
          <a:pPr algn="ctr" rtl="0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сумме 470 868,5 тыс. рублей, 100%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A8924E-7200-4658-A6B1-318E320C546F}" type="parTrans" cxnId="{BC504EDC-A044-487F-9E1A-043208A6E784}">
      <dgm:prSet/>
      <dgm:spPr/>
      <dgm:t>
        <a:bodyPr/>
        <a:lstStyle/>
        <a:p>
          <a:endParaRPr lang="ru-RU"/>
        </a:p>
      </dgm:t>
    </dgm:pt>
    <dgm:pt modelId="{DAB9081B-A5D8-40DF-9333-40A725A11CF4}" type="sibTrans" cxnId="{BC504EDC-A044-487F-9E1A-043208A6E784}">
      <dgm:prSet/>
      <dgm:spPr/>
      <dgm:t>
        <a:bodyPr/>
        <a:lstStyle/>
        <a:p>
          <a:endParaRPr lang="ru-RU"/>
        </a:p>
      </dgm:t>
    </dgm:pt>
    <dgm:pt modelId="{8D5D9B10-F3C7-452C-B0C6-4B9AFB4B3F93}" type="pres">
      <dgm:prSet presAssocID="{F332C491-779C-4B50-8E8F-35E636C15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4F6893-6241-4C35-A30A-BD26E56FEF3B}" type="pres">
      <dgm:prSet presAssocID="{F76322FE-BC54-411C-878C-95543E7F93DD}" presName="parentText" presStyleLbl="node1" presStyleIdx="0" presStyleCnt="1" custScaleY="369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BBE5C-5040-4125-9BB8-E214D81218F8}" type="presOf" srcId="{F332C491-779C-4B50-8E8F-35E636C15432}" destId="{8D5D9B10-F3C7-452C-B0C6-4B9AFB4B3F93}" srcOrd="0" destOrd="0" presId="urn:microsoft.com/office/officeart/2005/8/layout/vList2"/>
    <dgm:cxn modelId="{73D4597C-26F3-47DC-9064-D97F2BEFF63C}" type="presOf" srcId="{F76322FE-BC54-411C-878C-95543E7F93DD}" destId="{234F6893-6241-4C35-A30A-BD26E56FEF3B}" srcOrd="0" destOrd="0" presId="urn:microsoft.com/office/officeart/2005/8/layout/vList2"/>
    <dgm:cxn modelId="{BC504EDC-A044-487F-9E1A-043208A6E784}" srcId="{F332C491-779C-4B50-8E8F-35E636C15432}" destId="{F76322FE-BC54-411C-878C-95543E7F93DD}" srcOrd="0" destOrd="0" parTransId="{1FA8924E-7200-4658-A6B1-318E320C546F}" sibTransId="{DAB9081B-A5D8-40DF-9333-40A725A11CF4}"/>
    <dgm:cxn modelId="{19A7DCE2-7823-43CB-8CAE-1C58EBAEF69F}" type="presParOf" srcId="{8D5D9B10-F3C7-452C-B0C6-4B9AFB4B3F93}" destId="{234F6893-6241-4C35-A30A-BD26E56FEF3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4ECF2-FCB1-42E6-B81A-AEAC71A71F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69AA74-7CDC-48F4-B33B-CAC09D884F70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ln w="762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– 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131 480,1 тыс. рублей или 3,9%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4BAD06-02F8-4EA1-90B2-B3CBE726753A}" type="parTrans" cxnId="{08CBA170-DB25-4668-9E6B-145EE6D40856}">
      <dgm:prSet/>
      <dgm:spPr/>
      <dgm:t>
        <a:bodyPr/>
        <a:lstStyle/>
        <a:p>
          <a:endParaRPr lang="ru-RU"/>
        </a:p>
      </dgm:t>
    </dgm:pt>
    <dgm:pt modelId="{1F0FB1BF-EE72-4AE1-B776-53796AFF4B02}" type="sibTrans" cxnId="{08CBA170-DB25-4668-9E6B-145EE6D40856}">
      <dgm:prSet/>
      <dgm:spPr/>
      <dgm:t>
        <a:bodyPr/>
        <a:lstStyle/>
        <a:p>
          <a:endParaRPr lang="ru-RU"/>
        </a:p>
      </dgm:t>
    </dgm:pt>
    <dgm:pt modelId="{091F8F79-FB17-4E5B-85AF-25B2DB5DF633}">
      <dgm:prSet phldrT="[Текст]" custT="1"/>
      <dgm:spPr>
        <a:gradFill flip="none" rotWithShape="0">
          <a:gsLst>
            <a:gs pos="0">
              <a:schemeClr val="bg1"/>
            </a:gs>
            <a:gs pos="50000">
              <a:schemeClr val="bg2">
                <a:lumMod val="90000"/>
              </a:schemeClr>
            </a:gs>
            <a:gs pos="100000">
              <a:schemeClr val="bg2"/>
            </a:gs>
          </a:gsLst>
          <a:lin ang="10800000" scaled="1"/>
          <a:tileRect/>
        </a:gradFill>
        <a:ln w="762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132 402,3 тыс. рублей или 3,8%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0A7C97-50C4-48F2-8BF8-38A513FDE168}" type="parTrans" cxnId="{AED60FF0-36B2-40CE-A464-3D68F1EF9AEE}">
      <dgm:prSet/>
      <dgm:spPr/>
      <dgm:t>
        <a:bodyPr/>
        <a:lstStyle/>
        <a:p>
          <a:endParaRPr lang="ru-RU"/>
        </a:p>
      </dgm:t>
    </dgm:pt>
    <dgm:pt modelId="{F6394051-4F73-4360-955E-9CC963CB840A}" type="sibTrans" cxnId="{AED60FF0-36B2-40CE-A464-3D68F1EF9AEE}">
      <dgm:prSet/>
      <dgm:spPr/>
      <dgm:t>
        <a:bodyPr/>
        <a:lstStyle/>
        <a:p>
          <a:endParaRPr lang="ru-RU"/>
        </a:p>
      </dgm:t>
    </dgm:pt>
    <dgm:pt modelId="{5CF72584-F17A-467D-BC8C-8D08E8CC0627}" type="pres">
      <dgm:prSet presAssocID="{5924ECF2-FCB1-42E6-B81A-AEAC71A71F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D82251-1503-4951-BF8C-D218411D88C4}" type="pres">
      <dgm:prSet presAssocID="{9D69AA74-7CDC-48F4-B33B-CAC09D884F7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A86F3-1219-4B13-9283-5A1F63F7B357}" type="pres">
      <dgm:prSet presAssocID="{1F0FB1BF-EE72-4AE1-B776-53796AFF4B02}" presName="sibTrans" presStyleCnt="0"/>
      <dgm:spPr/>
    </dgm:pt>
    <dgm:pt modelId="{8AE58A50-5770-4A72-916C-A8AE277E9D5B}" type="pres">
      <dgm:prSet presAssocID="{091F8F79-FB17-4E5B-85AF-25B2DB5DF6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F8D98-5C04-429D-B1F4-D58E7DF55995}" type="presOf" srcId="{9D69AA74-7CDC-48F4-B33B-CAC09D884F70}" destId="{22D82251-1503-4951-BF8C-D218411D88C4}" srcOrd="0" destOrd="0" presId="urn:microsoft.com/office/officeart/2005/8/layout/default"/>
    <dgm:cxn modelId="{AED60FF0-36B2-40CE-A464-3D68F1EF9AEE}" srcId="{5924ECF2-FCB1-42E6-B81A-AEAC71A71FE0}" destId="{091F8F79-FB17-4E5B-85AF-25B2DB5DF633}" srcOrd="1" destOrd="0" parTransId="{F40A7C97-50C4-48F2-8BF8-38A513FDE168}" sibTransId="{F6394051-4F73-4360-955E-9CC963CB840A}"/>
    <dgm:cxn modelId="{4133A809-8593-4CB8-B31B-B313C3A4183D}" type="presOf" srcId="{091F8F79-FB17-4E5B-85AF-25B2DB5DF633}" destId="{8AE58A50-5770-4A72-916C-A8AE277E9D5B}" srcOrd="0" destOrd="0" presId="urn:microsoft.com/office/officeart/2005/8/layout/default"/>
    <dgm:cxn modelId="{7E5F2680-CF8A-42DE-A653-B25DA6FCE1BA}" type="presOf" srcId="{5924ECF2-FCB1-42E6-B81A-AEAC71A71FE0}" destId="{5CF72584-F17A-467D-BC8C-8D08E8CC0627}" srcOrd="0" destOrd="0" presId="urn:microsoft.com/office/officeart/2005/8/layout/default"/>
    <dgm:cxn modelId="{08CBA170-DB25-4668-9E6B-145EE6D40856}" srcId="{5924ECF2-FCB1-42E6-B81A-AEAC71A71FE0}" destId="{9D69AA74-7CDC-48F4-B33B-CAC09D884F70}" srcOrd="0" destOrd="0" parTransId="{BA4BAD06-02F8-4EA1-90B2-B3CBE726753A}" sibTransId="{1F0FB1BF-EE72-4AE1-B776-53796AFF4B02}"/>
    <dgm:cxn modelId="{F0B350B9-E2D1-47EF-AAF1-8380629F4CF0}" type="presParOf" srcId="{5CF72584-F17A-467D-BC8C-8D08E8CC0627}" destId="{22D82251-1503-4951-BF8C-D218411D88C4}" srcOrd="0" destOrd="0" presId="urn:microsoft.com/office/officeart/2005/8/layout/default"/>
    <dgm:cxn modelId="{6CDE0152-7FC0-420D-A469-4CA76CC4C0A6}" type="presParOf" srcId="{5CF72584-F17A-467D-BC8C-8D08E8CC0627}" destId="{BFFA86F3-1219-4B13-9283-5A1F63F7B357}" srcOrd="1" destOrd="0" presId="urn:microsoft.com/office/officeart/2005/8/layout/default"/>
    <dgm:cxn modelId="{F303F6F8-94C3-4820-9F5B-EEF1321D4D7C}" type="presParOf" srcId="{5CF72584-F17A-467D-BC8C-8D08E8CC0627}" destId="{8AE58A50-5770-4A72-916C-A8AE277E9D5B}" srcOrd="2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017C9-2DF7-49B2-A745-5E23A49CA2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2FB78-A8AD-47A2-80EF-E6C8D6E6188F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Поддержка детей из многодетных семей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год- 12 709,5 тыс. рублей, 2020 год-13 736,4 тыс. рублей, 2021 год-14 778,2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A4E950-4BEC-49DD-98B1-CD7F314C0AAD}" type="sibTrans" cxnId="{0501647E-C41D-4543-AB21-C94EAF9F0FF2}">
      <dgm:prSet/>
      <dgm:spPr/>
      <dgm:t>
        <a:bodyPr/>
        <a:lstStyle/>
        <a:p>
          <a:endParaRPr lang="ru-RU"/>
        </a:p>
      </dgm:t>
    </dgm:pt>
    <dgm:pt modelId="{14B5F881-7C43-4451-9E78-9712C2C56CDA}" type="parTrans" cxnId="{0501647E-C41D-4543-AB21-C94EAF9F0FF2}">
      <dgm:prSet/>
      <dgm:spPr/>
      <dgm:t>
        <a:bodyPr/>
        <a:lstStyle/>
        <a:p>
          <a:endParaRPr lang="ru-RU"/>
        </a:p>
      </dgm:t>
    </dgm:pt>
    <dgm:pt modelId="{60B7BF46-D751-4AE9-87E5-2F199085F81E}" type="pres">
      <dgm:prSet presAssocID="{526017C9-2DF7-49B2-A745-5E23A49CA2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9034A-8A7A-4356-A356-28E1782D71A0}" type="pres">
      <dgm:prSet presAssocID="{C9C2FB78-A8AD-47A2-80EF-E6C8D6E618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1647E-C41D-4543-AB21-C94EAF9F0FF2}" srcId="{526017C9-2DF7-49B2-A745-5E23A49CA2E2}" destId="{C9C2FB78-A8AD-47A2-80EF-E6C8D6E6188F}" srcOrd="0" destOrd="0" parTransId="{14B5F881-7C43-4451-9E78-9712C2C56CDA}" sibTransId="{24A4E950-4BEC-49DD-98B1-CD7F314C0AAD}"/>
    <dgm:cxn modelId="{1FA4BCD1-5C42-4BF5-B9FB-6D84065B37F3}" type="presOf" srcId="{526017C9-2DF7-49B2-A745-5E23A49CA2E2}" destId="{60B7BF46-D751-4AE9-87E5-2F199085F81E}" srcOrd="0" destOrd="0" presId="urn:microsoft.com/office/officeart/2005/8/layout/vList2"/>
    <dgm:cxn modelId="{6EC80EF4-9EFE-40BE-BA7D-04A747A95E17}" type="presOf" srcId="{C9C2FB78-A8AD-47A2-80EF-E6C8D6E6188F}" destId="{F6C9034A-8A7A-4356-A356-28E1782D71A0}" srcOrd="0" destOrd="0" presId="urn:microsoft.com/office/officeart/2005/8/layout/vList2"/>
    <dgm:cxn modelId="{9753894D-0B60-45EB-9580-E6A2B5E1B42E}" type="presParOf" srcId="{60B7BF46-D751-4AE9-87E5-2F199085F81E}" destId="{F6C9034A-8A7A-4356-A356-28E1782D71A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D93BC-2C40-4DB3-9D8A-1A62D142EA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ACB0F8-91EC-4292-8BB1-30A77D89443E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Поддержка детей первого-второго года жизни из малоимущих семей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год-10 957,3 тыс. рублей, 2020 год-11 374,3 тыс. рублей, 2021 год-11 830,3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92359-06AE-4FE2-B030-941558CB07A7}" type="parTrans" cxnId="{4ACD2046-C62C-44C3-A60B-E5FDF7AE477C}">
      <dgm:prSet/>
      <dgm:spPr/>
      <dgm:t>
        <a:bodyPr/>
        <a:lstStyle/>
        <a:p>
          <a:endParaRPr lang="ru-RU"/>
        </a:p>
      </dgm:t>
    </dgm:pt>
    <dgm:pt modelId="{903E05AE-1E49-4B48-9837-090682F16880}" type="sibTrans" cxnId="{4ACD2046-C62C-44C3-A60B-E5FDF7AE477C}">
      <dgm:prSet/>
      <dgm:spPr/>
      <dgm:t>
        <a:bodyPr/>
        <a:lstStyle/>
        <a:p>
          <a:endParaRPr lang="ru-RU"/>
        </a:p>
      </dgm:t>
    </dgm:pt>
    <dgm:pt modelId="{11666E53-F62D-4671-BEAC-616EE7146CBF}" type="pres">
      <dgm:prSet presAssocID="{6C2D93BC-2C40-4DB3-9D8A-1A62D142E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214D7-C60A-4545-A659-1A617A51F6AF}" type="pres">
      <dgm:prSet presAssocID="{89ACB0F8-91EC-4292-8BB1-30A77D8944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19BD1-55AF-43CE-AACC-8483D971CFF1}" type="presOf" srcId="{6C2D93BC-2C40-4DB3-9D8A-1A62D142EAB6}" destId="{11666E53-F62D-4671-BEAC-616EE7146CBF}" srcOrd="0" destOrd="0" presId="urn:microsoft.com/office/officeart/2005/8/layout/vList2"/>
    <dgm:cxn modelId="{4ACD2046-C62C-44C3-A60B-E5FDF7AE477C}" srcId="{6C2D93BC-2C40-4DB3-9D8A-1A62D142EAB6}" destId="{89ACB0F8-91EC-4292-8BB1-30A77D89443E}" srcOrd="0" destOrd="0" parTransId="{AC792359-06AE-4FE2-B030-941558CB07A7}" sibTransId="{903E05AE-1E49-4B48-9837-090682F16880}"/>
    <dgm:cxn modelId="{410ACD78-0BF4-48CF-AA1D-2DA29C88D0FE}" type="presOf" srcId="{89ACB0F8-91EC-4292-8BB1-30A77D89443E}" destId="{290214D7-C60A-4545-A659-1A617A51F6AF}" srcOrd="0" destOrd="0" presId="urn:microsoft.com/office/officeart/2005/8/layout/vList2"/>
    <dgm:cxn modelId="{14F26029-DA92-4958-910E-25ADB94E640F}" type="presParOf" srcId="{11666E53-F62D-4671-BEAC-616EE7146CBF}" destId="{290214D7-C60A-4545-A659-1A617A51F6A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465274-C3E4-4728-81BC-BA87998A31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2D3E2-E331-40A7-B030-4B49B53E1B0A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Выплата ежемесячных пособий на ребенка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год-50 516,1 тыс. рублей, 2020 год-52 646,2  тыс. рублей, 2021 год-54 404,4 тыс. рублей</a:t>
          </a:r>
        </a:p>
        <a:p>
          <a:pPr rtl="0"/>
          <a:endParaRPr lang="ru-RU" sz="500" b="1" dirty="0">
            <a:solidFill>
              <a:srgbClr val="000099"/>
            </a:solidFill>
          </a:endParaRPr>
        </a:p>
      </dgm:t>
    </dgm:pt>
    <dgm:pt modelId="{8D5C61E9-574F-44DC-9436-948C0D2DC7FC}" type="parTrans" cxnId="{907AAD05-422B-40BB-AA22-558A96A254C6}">
      <dgm:prSet/>
      <dgm:spPr/>
      <dgm:t>
        <a:bodyPr/>
        <a:lstStyle/>
        <a:p>
          <a:endParaRPr lang="ru-RU"/>
        </a:p>
      </dgm:t>
    </dgm:pt>
    <dgm:pt modelId="{34E625F0-6DF7-4447-8FA8-022A260D478A}" type="sibTrans" cxnId="{907AAD05-422B-40BB-AA22-558A96A254C6}">
      <dgm:prSet/>
      <dgm:spPr/>
      <dgm:t>
        <a:bodyPr/>
        <a:lstStyle/>
        <a:p>
          <a:endParaRPr lang="ru-RU"/>
        </a:p>
      </dgm:t>
    </dgm:pt>
    <dgm:pt modelId="{2308F7FF-BF51-4079-92C0-D0B645617AA5}" type="pres">
      <dgm:prSet presAssocID="{3D465274-C3E4-4728-81BC-BA87998A31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809F1-7124-4CF5-BA04-4758334DB68F}" type="pres">
      <dgm:prSet presAssocID="{9FD2D3E2-E331-40A7-B030-4B49B53E1B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AAD05-422B-40BB-AA22-558A96A254C6}" srcId="{3D465274-C3E4-4728-81BC-BA87998A31B5}" destId="{9FD2D3E2-E331-40A7-B030-4B49B53E1B0A}" srcOrd="0" destOrd="0" parTransId="{8D5C61E9-574F-44DC-9436-948C0D2DC7FC}" sibTransId="{34E625F0-6DF7-4447-8FA8-022A260D478A}"/>
    <dgm:cxn modelId="{B4CB7F05-4FB9-496A-AC73-71C8818BCCFB}" type="presOf" srcId="{9FD2D3E2-E331-40A7-B030-4B49B53E1B0A}" destId="{B6D809F1-7124-4CF5-BA04-4758334DB68F}" srcOrd="0" destOrd="0" presId="urn:microsoft.com/office/officeart/2005/8/layout/vList2"/>
    <dgm:cxn modelId="{DF626482-96EE-4695-96CE-DEA8F221A9B7}" type="presOf" srcId="{3D465274-C3E4-4728-81BC-BA87998A31B5}" destId="{2308F7FF-BF51-4079-92C0-D0B645617AA5}" srcOrd="0" destOrd="0" presId="urn:microsoft.com/office/officeart/2005/8/layout/vList2"/>
    <dgm:cxn modelId="{D6214A27-0889-4422-8DA5-4D6FF5B1FF2C}" type="presParOf" srcId="{2308F7FF-BF51-4079-92C0-D0B645617AA5}" destId="{B6D809F1-7124-4CF5-BA04-4758334DB68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77362F-7754-4249-A077-7231542247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EF6E4-E808-4C49-9FE9-DD569CA52CA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Выплата компенсаций родительской платы за присмотр и уход за детьми в образовательной организации, реализующей образовательную программу дошкольного образования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год-7 993,1 тыс. рублей, 2020 год-7 993,1 тыс. рублей, 2021 год-7 993,1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02C4D0-A9D8-4903-9494-878FAD6B9DEC}" type="parTrans" cxnId="{378177AD-FE6B-4908-9D68-249C50F69E25}">
      <dgm:prSet/>
      <dgm:spPr/>
      <dgm:t>
        <a:bodyPr/>
        <a:lstStyle/>
        <a:p>
          <a:endParaRPr lang="ru-RU"/>
        </a:p>
      </dgm:t>
    </dgm:pt>
    <dgm:pt modelId="{8EB0AD30-03E4-4585-A202-4EE8326EF91F}" type="sibTrans" cxnId="{378177AD-FE6B-4908-9D68-249C50F69E25}">
      <dgm:prSet/>
      <dgm:spPr/>
      <dgm:t>
        <a:bodyPr/>
        <a:lstStyle/>
        <a:p>
          <a:endParaRPr lang="ru-RU"/>
        </a:p>
      </dgm:t>
    </dgm:pt>
    <dgm:pt modelId="{99DCD920-6C71-4E40-A049-2020766C39F2}" type="pres">
      <dgm:prSet presAssocID="{CD77362F-7754-4249-A077-7231542247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C2D79-2A95-4873-9A6B-045B2D10BB4B}" type="pres">
      <dgm:prSet presAssocID="{2DCEF6E4-E808-4C49-9FE9-DD569CA52C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C44CC-62D0-4E04-A045-44690EA5CD80}" type="presOf" srcId="{CD77362F-7754-4249-A077-72315422472D}" destId="{99DCD920-6C71-4E40-A049-2020766C39F2}" srcOrd="0" destOrd="0" presId="urn:microsoft.com/office/officeart/2005/8/layout/vList2"/>
    <dgm:cxn modelId="{378177AD-FE6B-4908-9D68-249C50F69E25}" srcId="{CD77362F-7754-4249-A077-72315422472D}" destId="{2DCEF6E4-E808-4C49-9FE9-DD569CA52CAD}" srcOrd="0" destOrd="0" parTransId="{1B02C4D0-A9D8-4903-9494-878FAD6B9DEC}" sibTransId="{8EB0AD30-03E4-4585-A202-4EE8326EF91F}"/>
    <dgm:cxn modelId="{D938DE90-00C1-4FEE-8093-0D428AAC95E7}" type="presOf" srcId="{2DCEF6E4-E808-4C49-9FE9-DD569CA52CAD}" destId="{7AAC2D79-2A95-4873-9A6B-045B2D10BB4B}" srcOrd="0" destOrd="0" presId="urn:microsoft.com/office/officeart/2005/8/layout/vList2"/>
    <dgm:cxn modelId="{F9B36F1E-5DEA-4B0A-846B-364B6B66C0BA}" type="presParOf" srcId="{99DCD920-6C71-4E40-A049-2020766C39F2}" destId="{7AAC2D79-2A95-4873-9A6B-045B2D10BB4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663BBC-99C9-4D84-80FC-0302E948E7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59631C-4B00-4E31-A143-779C8BB58294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Назначение и выплата единовременного пособия при всех формах устройства детей, лишенных родительского попечения, в семью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год-592,3 тыс. рублей, 2020 год-615,0 тыс. рублей, 2021 год-639,5 тыс. рублей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5BD2F3-16A8-4A89-BB95-EC47DA3FEF87}" type="parTrans" cxnId="{6DC280B9-F4EA-46A4-A08C-C90C26E1ADDE}">
      <dgm:prSet/>
      <dgm:spPr/>
      <dgm:t>
        <a:bodyPr/>
        <a:lstStyle/>
        <a:p>
          <a:endParaRPr lang="ru-RU"/>
        </a:p>
      </dgm:t>
    </dgm:pt>
    <dgm:pt modelId="{56586E5E-A436-41D6-B855-DB26BED67051}" type="sibTrans" cxnId="{6DC280B9-F4EA-46A4-A08C-C90C26E1ADDE}">
      <dgm:prSet/>
      <dgm:spPr/>
      <dgm:t>
        <a:bodyPr/>
        <a:lstStyle/>
        <a:p>
          <a:endParaRPr lang="ru-RU"/>
        </a:p>
      </dgm:t>
    </dgm:pt>
    <dgm:pt modelId="{FC8C92DC-3F68-4178-8A8B-4DD9BAF03F44}" type="pres">
      <dgm:prSet presAssocID="{00663BBC-99C9-4D84-80FC-0302E948E7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0AB98-CFB9-4BCF-A901-CCB3A8C7E12E}" type="pres">
      <dgm:prSet presAssocID="{1459631C-4B00-4E31-A143-779C8BB582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D9AD1-104C-465F-8927-97055C82F387}" type="presOf" srcId="{00663BBC-99C9-4D84-80FC-0302E948E763}" destId="{FC8C92DC-3F68-4178-8A8B-4DD9BAF03F44}" srcOrd="0" destOrd="0" presId="urn:microsoft.com/office/officeart/2005/8/layout/vList2"/>
    <dgm:cxn modelId="{05429B0E-4AA7-46E3-A59B-30CD354B1CD1}" type="presOf" srcId="{1459631C-4B00-4E31-A143-779C8BB58294}" destId="{B4B0AB98-CFB9-4BCF-A901-CCB3A8C7E12E}" srcOrd="0" destOrd="0" presId="urn:microsoft.com/office/officeart/2005/8/layout/vList2"/>
    <dgm:cxn modelId="{6DC280B9-F4EA-46A4-A08C-C90C26E1ADDE}" srcId="{00663BBC-99C9-4D84-80FC-0302E948E763}" destId="{1459631C-4B00-4E31-A143-779C8BB58294}" srcOrd="0" destOrd="0" parTransId="{765BD2F3-16A8-4A89-BB95-EC47DA3FEF87}" sibTransId="{56586E5E-A436-41D6-B855-DB26BED67051}"/>
    <dgm:cxn modelId="{0C5F1093-2C3E-48A2-B50B-1085FBB03679}" type="presParOf" srcId="{FC8C92DC-3F68-4178-8A8B-4DD9BAF03F44}" destId="{B4B0AB98-CFB9-4BCF-A901-CCB3A8C7E12E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A89C0A-F197-47A9-B0B8-732F2FC18B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B52785-4092-4BC4-BDEF-9F36989BD519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Поддержка малоимущих семей, имеющих детей в виде предоставления регионального материнского капитала</a:t>
          </a:r>
        </a:p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год-10 673,2 тыс. рублей, 2020 год-10 673,2 тыс. рублей, 2021 год-10 673,2 тыс. рублей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77C9F6-0DD2-47F8-9CAE-644DD08796C8}" type="parTrans" cxnId="{BC0D66D8-233E-46C5-8588-504E752ED734}">
      <dgm:prSet/>
      <dgm:spPr/>
      <dgm:t>
        <a:bodyPr/>
        <a:lstStyle/>
        <a:p>
          <a:endParaRPr lang="ru-RU"/>
        </a:p>
      </dgm:t>
    </dgm:pt>
    <dgm:pt modelId="{9AB11615-E73C-40AF-880A-78FFC452FCF6}" type="sibTrans" cxnId="{BC0D66D8-233E-46C5-8588-504E752ED734}">
      <dgm:prSet/>
      <dgm:spPr/>
      <dgm:t>
        <a:bodyPr/>
        <a:lstStyle/>
        <a:p>
          <a:endParaRPr lang="ru-RU"/>
        </a:p>
      </dgm:t>
    </dgm:pt>
    <dgm:pt modelId="{A6725A33-7DFA-4D5D-9CFA-871087EBA46E}" type="pres">
      <dgm:prSet presAssocID="{B1A89C0A-F197-47A9-B0B8-732F2FC18B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A6A4D-E305-49AB-B1C8-0BA2B35ADF06}" type="pres">
      <dgm:prSet presAssocID="{6FB52785-4092-4BC4-BDEF-9F36989BD519}" presName="parentText" presStyleLbl="node1" presStyleIdx="0" presStyleCnt="1" custScaleY="710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C4C64-EB1A-4ABE-9AB1-74B394520D2D}" type="presOf" srcId="{6FB52785-4092-4BC4-BDEF-9F36989BD519}" destId="{4C1A6A4D-E305-49AB-B1C8-0BA2B35ADF06}" srcOrd="0" destOrd="0" presId="urn:microsoft.com/office/officeart/2005/8/layout/vList2"/>
    <dgm:cxn modelId="{BC0D66D8-233E-46C5-8588-504E752ED734}" srcId="{B1A89C0A-F197-47A9-B0B8-732F2FC18B8B}" destId="{6FB52785-4092-4BC4-BDEF-9F36989BD519}" srcOrd="0" destOrd="0" parTransId="{3177C9F6-0DD2-47F8-9CAE-644DD08796C8}" sibTransId="{9AB11615-E73C-40AF-880A-78FFC452FCF6}"/>
    <dgm:cxn modelId="{7AE22CAC-F6D2-48A9-9020-54020BA29A80}" type="presOf" srcId="{B1A89C0A-F197-47A9-B0B8-732F2FC18B8B}" destId="{A6725A33-7DFA-4D5D-9CFA-871087EBA46E}" srcOrd="0" destOrd="0" presId="urn:microsoft.com/office/officeart/2005/8/layout/vList2"/>
    <dgm:cxn modelId="{C52B6F5E-FFC0-4E3E-B8E7-92C45900DF0D}" type="presParOf" srcId="{A6725A33-7DFA-4D5D-9CFA-871087EBA46E}" destId="{4C1A6A4D-E305-49AB-B1C8-0BA2B35ADF06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202188-BED7-48CE-9DE4-682B1B9C6E30}">
      <dsp:nvSpPr>
        <dsp:cNvPr id="0" name=""/>
        <dsp:cNvSpPr/>
      </dsp:nvSpPr>
      <dsp:spPr>
        <a:xfrm>
          <a:off x="-12" y="0"/>
          <a:ext cx="8229625" cy="571660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AEE90-B9DD-4AE6-8786-004008120807}">
      <dsp:nvSpPr>
        <dsp:cNvPr id="0" name=""/>
        <dsp:cNvSpPr/>
      </dsp:nvSpPr>
      <dsp:spPr>
        <a:xfrm>
          <a:off x="0" y="0"/>
          <a:ext cx="3942628" cy="2250490"/>
        </a:xfrm>
        <a:prstGeom prst="roundRect">
          <a:avLst/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Белокалитвинского района на 2019-2024 годы (Распоряжение Администрации Белокалитвинского района от 06.11.2018 № 145)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942628" cy="2250490"/>
      </dsp:txXfrm>
    </dsp:sp>
    <dsp:sp modelId="{17DE297F-BE91-4A53-BA47-B9B5E12A4EC2}">
      <dsp:nvSpPr>
        <dsp:cNvPr id="0" name=""/>
        <dsp:cNvSpPr/>
      </dsp:nvSpPr>
      <dsp:spPr>
        <a:xfrm>
          <a:off x="4254180" y="0"/>
          <a:ext cx="3975419" cy="230111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налоговой политики Белокалитвинского района на 2019-20201годы (Постановления Администрации Белокалитвинского района от 06.11.2018 № 1878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4180" y="0"/>
        <a:ext cx="3975419" cy="2301116"/>
      </dsp:txXfrm>
    </dsp:sp>
    <dsp:sp modelId="{FFA600C5-D413-4F46-B842-BCF2A232A601}">
      <dsp:nvSpPr>
        <dsp:cNvPr id="0" name=""/>
        <dsp:cNvSpPr/>
      </dsp:nvSpPr>
      <dsp:spPr>
        <a:xfrm>
          <a:off x="0" y="3384367"/>
          <a:ext cx="3964374" cy="230941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Указ Президента  Российской Федерации от 07.05.2018 г. № 204 «О национальных целях и  стратегических задачах развития Российской Федерации на период до 2024 года»</a:t>
          </a:r>
          <a:endParaRPr lang="ru-RU" sz="1800" b="1" i="1" u="none" kern="1200" dirty="0">
            <a:solidFill>
              <a:schemeClr val="tx1"/>
            </a:solidFill>
          </a:endParaRPr>
        </a:p>
      </dsp:txBody>
      <dsp:txXfrm>
        <a:off x="0" y="3384367"/>
        <a:ext cx="3964374" cy="2309417"/>
      </dsp:txXfrm>
    </dsp:sp>
    <dsp:sp modelId="{E97EB7EB-BA76-4DF4-8260-8A7E51536FC8}">
      <dsp:nvSpPr>
        <dsp:cNvPr id="0" name=""/>
        <dsp:cNvSpPr/>
      </dsp:nvSpPr>
      <dsp:spPr>
        <a:xfrm>
          <a:off x="4263716" y="3407211"/>
          <a:ext cx="3965883" cy="230939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 областного закона «Об областном бюджете на 2019 год и на плановый период 2020 и 2021 годов»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63716" y="3407211"/>
        <a:ext cx="3965883" cy="23093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83B91-598C-4FEC-927E-33A8736585AC}">
      <dsp:nvSpPr>
        <dsp:cNvPr id="0" name=""/>
        <dsp:cNvSpPr/>
      </dsp:nvSpPr>
      <dsp:spPr>
        <a:xfrm>
          <a:off x="0" y="67735"/>
          <a:ext cx="8786842" cy="595294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сформированы с учетом изменений, внесенных в бюджетное и налоговое законодательство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0" y="67735"/>
        <a:ext cx="8786842" cy="595294"/>
      </dsp:txXfrm>
    </dsp:sp>
    <dsp:sp modelId="{8132145C-97DB-40A0-8A6F-5AAEE7C388F0}">
      <dsp:nvSpPr>
        <dsp:cNvPr id="0" name=""/>
        <dsp:cNvSpPr/>
      </dsp:nvSpPr>
      <dsp:spPr>
        <a:xfrm>
          <a:off x="0" y="714380"/>
          <a:ext cx="8786842" cy="596921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сформированы на основе вновь принятых муниципальных программ Белокалитвинского района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14380"/>
        <a:ext cx="8786842" cy="596921"/>
      </dsp:txXfrm>
    </dsp:sp>
    <dsp:sp modelId="{F9C37C87-2BC3-4A13-9647-912C14D25E30}">
      <dsp:nvSpPr>
        <dsp:cNvPr id="0" name=""/>
        <dsp:cNvSpPr/>
      </dsp:nvSpPr>
      <dsp:spPr>
        <a:xfrm>
          <a:off x="0" y="2214576"/>
          <a:ext cx="8786842" cy="721617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реализации Указа Президента Российской Федерации от 07.05.2018 года № 204 «О национальных целях и стратегических задачах развития Российской Федерации на период до 2024 года»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0" y="2214576"/>
        <a:ext cx="8786842" cy="721617"/>
      </dsp:txXfrm>
    </dsp:sp>
    <dsp:sp modelId="{8D3AD24A-7B43-4050-A143-28C515687852}">
      <dsp:nvSpPr>
        <dsp:cNvPr id="0" name=""/>
        <dsp:cNvSpPr/>
      </dsp:nvSpPr>
      <dsp:spPr>
        <a:xfrm>
          <a:off x="0" y="1919375"/>
          <a:ext cx="8786842" cy="16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8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919375"/>
        <a:ext cx="8786842" cy="164201"/>
      </dsp:txXfrm>
    </dsp:sp>
    <dsp:sp modelId="{FF843A0B-78FC-4359-8DFE-DF8CB57458ED}">
      <dsp:nvSpPr>
        <dsp:cNvPr id="0" name=""/>
        <dsp:cNvSpPr/>
      </dsp:nvSpPr>
      <dsp:spPr>
        <a:xfrm>
          <a:off x="0" y="1357318"/>
          <a:ext cx="8786842" cy="791373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Уточнение объема безвозмездных поступлений в соответствии с проектом областного закона «Об областном бюджете на 2019 год и на плановый период 2020 и 2021 годов»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57318"/>
        <a:ext cx="8786842" cy="791373"/>
      </dsp:txXfrm>
    </dsp:sp>
    <dsp:sp modelId="{079A0E1E-C31B-43B1-91CE-CAC771190951}">
      <dsp:nvSpPr>
        <dsp:cNvPr id="0" name=""/>
        <dsp:cNvSpPr/>
      </dsp:nvSpPr>
      <dsp:spPr>
        <a:xfrm>
          <a:off x="0" y="4203227"/>
          <a:ext cx="8786842" cy="19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82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b="1" i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03227"/>
        <a:ext cx="8786842" cy="196794"/>
      </dsp:txXfrm>
    </dsp:sp>
    <dsp:sp modelId="{23E1E521-3626-4BDE-BBDD-55A45D6EA2EA}">
      <dsp:nvSpPr>
        <dsp:cNvPr id="0" name=""/>
        <dsp:cNvSpPr/>
      </dsp:nvSpPr>
      <dsp:spPr>
        <a:xfrm>
          <a:off x="0" y="3000399"/>
          <a:ext cx="8786842" cy="1228106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Параметры бюджета района сформированы с учетом бюджетного эффекта, предварительно спрогнозированного в соответствии с Планом мероприятий по росту доходного потенциала Белокалитвинского района, оптимизации расходов бюджета района и сокращению муниципального долга Белокалитвинского района до 2020 года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00399"/>
        <a:ext cx="8786842" cy="1228106"/>
      </dsp:txXfrm>
    </dsp:sp>
    <dsp:sp modelId="{36DCFFF3-7BB1-4A8D-9482-99E65737390A}">
      <dsp:nvSpPr>
        <dsp:cNvPr id="0" name=""/>
        <dsp:cNvSpPr/>
      </dsp:nvSpPr>
      <dsp:spPr>
        <a:xfrm>
          <a:off x="0" y="4286275"/>
          <a:ext cx="8786842" cy="696946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условий в соответствии с заключенными соглашениями о предоставлении дотации на выравнивание бюджетной обеспеченности из областного бюджета</a:t>
          </a:r>
          <a:endParaRPr lang="ru-RU" sz="18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286275"/>
        <a:ext cx="8786842" cy="69694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0.15254</cdr:x>
      <cdr:y>0.25</cdr:y>
    </cdr:from>
    <cdr:to>
      <cdr:x>0.26271</cdr:x>
      <cdr:y>0.3125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15212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0.4322</cdr:x>
      <cdr:y>0.25</cdr:y>
    </cdr:from>
    <cdr:to>
      <cdr:x>0.54237</cdr:x>
      <cdr:y>0.32813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2408" y="1152128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</cdr:x>
      <cdr:y>0.92593</cdr:y>
    </cdr:from>
    <cdr:to>
      <cdr:x>0.85833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3717032"/>
          <a:ext cx="115212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</a:t>
          </a:r>
          <a:endParaRPr lang="ru-RU" sz="1600" b="1" dirty="0">
            <a:ln>
              <a:noFill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0.13333</cdr:x>
      <cdr:y>0.92593</cdr:y>
    </cdr:from>
    <cdr:to>
      <cdr:x>0.26667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128" y="3717032"/>
          <a:ext cx="115212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</a:t>
          </a:r>
          <a:endParaRPr lang="ru-RU" sz="1600" b="1" dirty="0">
            <a:ln>
              <a:noFill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0.425</cdr:x>
      <cdr:y>0.92593</cdr:y>
    </cdr:from>
    <cdr:to>
      <cdr:x>0.55833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72408" y="3600400"/>
          <a:ext cx="115212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5000" cap="flat" cmpd="thickThin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Lucida Sans Unicode"/>
            </a:defRPr>
          </a:lvl1pPr>
          <a:lvl2pPr marL="457200" indent="0">
            <a:defRPr sz="1100">
              <a:solidFill>
                <a:sysClr val="window" lastClr="FFFFFF"/>
              </a:solidFill>
              <a:latin typeface="Lucida Sans Unicode"/>
            </a:defRPr>
          </a:lvl2pPr>
          <a:lvl3pPr marL="914400" indent="0">
            <a:defRPr sz="1100">
              <a:solidFill>
                <a:sysClr val="window" lastClr="FFFFFF"/>
              </a:solidFill>
              <a:latin typeface="Lucida Sans Unicode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Lucida Sans Unicode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Lucida Sans Unicode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Lucida Sans Unicode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Lucida Sans Unicode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Lucida Sans Unicode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r>
            <a:rPr lang="ru-RU" sz="1600" b="1" dirty="0" smtClean="0">
              <a:ln>
                <a:noFill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2020 год</a:t>
          </a:r>
          <a:endParaRPr lang="ru-RU" sz="1600" b="1" dirty="0">
            <a:ln>
              <a:noFill/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0.36885</cdr:x>
      <cdr:y>0.08333</cdr:y>
    </cdr:from>
    <cdr:to>
      <cdr:x>0.52459</cdr:x>
      <cdr:y>0.13333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360040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2 961 594,4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0.54098</cdr:x>
      <cdr:y>0.05</cdr:y>
    </cdr:from>
    <cdr:to>
      <cdr:x>0.69672</cdr:x>
      <cdr:y>0.1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52528" y="216024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3 510 611,1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0.44262</cdr:x>
      <cdr:y>0.6</cdr:y>
    </cdr:from>
    <cdr:to>
      <cdr:x>0.59836</cdr:x>
      <cdr:y>0.65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88432" y="2592288"/>
          <a:ext cx="13681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770 970,4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0.27049</cdr:x>
      <cdr:y>0.56667</cdr:y>
    </cdr:from>
    <cdr:to>
      <cdr:x>0.42623</cdr:x>
      <cdr:y>0.61667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76264" y="2448272"/>
          <a:ext cx="13681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561 865,5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0.01653</cdr:x>
      <cdr:y>0.01316</cdr:y>
    </cdr:from>
    <cdr:to>
      <cdr:x>0.14876</cdr:x>
      <cdr:y>0.05263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72008"/>
          <a:ext cx="115212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0.71795</cdr:x>
      <cdr:y>0.5569</cdr:y>
    </cdr:from>
    <cdr:to>
      <cdr:x>0.96581</cdr:x>
      <cdr:y>0.97231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8672" y="2896096"/>
          <a:ext cx="2088232" cy="216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0.57025</cdr:x>
      <cdr:y>0.72306</cdr:y>
    </cdr:from>
    <cdr:to>
      <cdr:x>0.98905</cdr:x>
      <cdr:y>0.98615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8552" y="3760192"/>
          <a:ext cx="3649021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Всего расходов бюджета</a:t>
          </a:r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Белокалитвинского района</a:t>
          </a:r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на 2019 год – </a:t>
          </a:r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3 510 611,1тыс. рублей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0.27193</cdr:x>
      <cdr:y>0.47382</cdr:y>
    </cdr:from>
    <cdr:to>
      <cdr:x>0.44736</cdr:x>
      <cdr:y>0.63998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464048"/>
          <a:ext cx="1440123" cy="86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3 244 375,1 тыс. рублей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AB1E-5D12-4E93-BEB2-FC1FF4224FDF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921A-B7ED-4BB6-90D5-30343C339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14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418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921A-B7ED-4BB6-90D5-30343C33969E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10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F2B1E7-536F-41A8-A711-96E5C736EF96}" type="datetimeFigureOut">
              <a:rPr lang="ru-RU" smtClean="0"/>
              <a:pPr/>
              <a:t>19.02.2019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BEEE3A-A2F2-4CFD-9C2E-3EC3D591CD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openxmlformats.org/officeDocument/2006/relationships/diagramData" Target="../diagrams/data8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openxmlformats.org/officeDocument/2006/relationships/diagramColors" Target="../diagrams/colors8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20" Type="http://schemas.openxmlformats.org/officeDocument/2006/relationships/diagramQuickStyle" Target="../diagrams/quickStyle8.xml"/><Relationship Id="rId29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28" Type="http://schemas.microsoft.com/office/2007/relationships/diagramDrawing" Target="../diagrams/drawing6.xml"/><Relationship Id="rId10" Type="http://schemas.openxmlformats.org/officeDocument/2006/relationships/diagramData" Target="../diagrams/data6.xml"/><Relationship Id="rId19" Type="http://schemas.openxmlformats.org/officeDocument/2006/relationships/diagramLayout" Target="../diagrams/layout8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Relationship Id="rId22" Type="http://schemas.openxmlformats.org/officeDocument/2006/relationships/image" Target="../media/image4.png"/><Relationship Id="rId27" Type="http://schemas.microsoft.com/office/2007/relationships/diagramDrawing" Target="../diagrams/drawing7.xml"/><Relationship Id="rId30" Type="http://schemas.microsoft.com/office/2007/relationships/diagramDrawing" Target="../diagrams/drawing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1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17" Type="http://schemas.openxmlformats.org/officeDocument/2006/relationships/diagramColors" Target="../diagrams/colors12.xml"/><Relationship Id="rId2" Type="http://schemas.openxmlformats.org/officeDocument/2006/relationships/diagramData" Target="../diagrams/data9.xml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24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Layout" Target="../diagrams/layout12.xml"/><Relationship Id="rId23" Type="http://schemas.microsoft.com/office/2007/relationships/diagramDrawing" Target="../diagrams/drawing9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Relationship Id="rId14" Type="http://schemas.openxmlformats.org/officeDocument/2006/relationships/diagramData" Target="../diagrams/data12.xml"/><Relationship Id="rId22" Type="http://schemas.microsoft.com/office/2007/relationships/diagramDrawing" Target="../diagrams/drawing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18" Type="http://schemas.microsoft.com/office/2007/relationships/diagramDrawing" Target="../diagrams/drawing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17" Type="http://schemas.microsoft.com/office/2007/relationships/diagramDrawing" Target="../diagrams/drawing13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5" Type="http://schemas.openxmlformats.org/officeDocument/2006/relationships/diagramColors" Target="../diagrams/colors13.xml"/><Relationship Id="rId10" Type="http://schemas.openxmlformats.org/officeDocument/2006/relationships/diagramData" Target="../diagrams/data15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Relationship Id="rId1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diagramColors" Target="../diagrams/colors18.xml"/><Relationship Id="rId18" Type="http://schemas.openxmlformats.org/officeDocument/2006/relationships/image" Target="../media/image4.png"/><Relationship Id="rId3" Type="http://schemas.openxmlformats.org/officeDocument/2006/relationships/diagramLayout" Target="../diagrams/layout16.xml"/><Relationship Id="rId21" Type="http://schemas.microsoft.com/office/2007/relationships/diagramDrawing" Target="../diagrams/drawing19.xml"/><Relationship Id="rId7" Type="http://schemas.openxmlformats.org/officeDocument/2006/relationships/diagramLayout" Target="../diagrams/layout17.xml"/><Relationship Id="rId12" Type="http://schemas.openxmlformats.org/officeDocument/2006/relationships/diagramQuickStyle" Target="../diagrams/quickStyle18.xml"/><Relationship Id="rId17" Type="http://schemas.openxmlformats.org/officeDocument/2006/relationships/diagramColors" Target="../diagrams/colors19.xml"/><Relationship Id="rId2" Type="http://schemas.openxmlformats.org/officeDocument/2006/relationships/diagramData" Target="../diagrams/data16.xml"/><Relationship Id="rId16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11" Type="http://schemas.openxmlformats.org/officeDocument/2006/relationships/diagramLayout" Target="../diagrams/layout18.xml"/><Relationship Id="rId24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Layout" Target="../diagrams/layout19.xml"/><Relationship Id="rId23" Type="http://schemas.microsoft.com/office/2007/relationships/diagramDrawing" Target="../diagrams/drawing16.xml"/><Relationship Id="rId10" Type="http://schemas.openxmlformats.org/officeDocument/2006/relationships/diagramData" Target="../diagrams/data18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Relationship Id="rId14" Type="http://schemas.openxmlformats.org/officeDocument/2006/relationships/diagramData" Target="../diagrams/data19.xml"/><Relationship Id="rId22" Type="http://schemas.microsoft.com/office/2007/relationships/diagramDrawing" Target="../diagrams/drawing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13" Type="http://schemas.openxmlformats.org/officeDocument/2006/relationships/diagramColors" Target="../diagrams/colors22.xml"/><Relationship Id="rId18" Type="http://schemas.microsoft.com/office/2007/relationships/diagramDrawing" Target="../diagrams/drawing21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12" Type="http://schemas.openxmlformats.org/officeDocument/2006/relationships/diagramQuickStyle" Target="../diagrams/quickStyle22.xml"/><Relationship Id="rId17" Type="http://schemas.microsoft.com/office/2007/relationships/diagramDrawing" Target="../diagrams/drawing20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11" Type="http://schemas.openxmlformats.org/officeDocument/2006/relationships/diagramLayout" Target="../diagrams/layout22.xml"/><Relationship Id="rId5" Type="http://schemas.openxmlformats.org/officeDocument/2006/relationships/diagramColors" Target="../diagrams/colors20.xml"/><Relationship Id="rId10" Type="http://schemas.openxmlformats.org/officeDocument/2006/relationships/diagramData" Target="../diagrams/data22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Relationship Id="rId1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13" Type="http://schemas.openxmlformats.org/officeDocument/2006/relationships/diagramColors" Target="../diagrams/colors25.xml"/><Relationship Id="rId18" Type="http://schemas.microsoft.com/office/2007/relationships/diagramDrawing" Target="../diagrams/drawing25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12" Type="http://schemas.openxmlformats.org/officeDocument/2006/relationships/diagramQuickStyle" Target="../diagrams/quickStyle25.xml"/><Relationship Id="rId17" Type="http://schemas.openxmlformats.org/officeDocument/2006/relationships/image" Target="../media/image4.png"/><Relationship Id="rId2" Type="http://schemas.openxmlformats.org/officeDocument/2006/relationships/diagramData" Target="../diagrams/data23.xml"/><Relationship Id="rId16" Type="http://schemas.openxmlformats.org/officeDocument/2006/relationships/image" Target="../media/image68.jpeg"/><Relationship Id="rId20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11" Type="http://schemas.openxmlformats.org/officeDocument/2006/relationships/diagramLayout" Target="../diagrams/layout25.xml"/><Relationship Id="rId5" Type="http://schemas.openxmlformats.org/officeDocument/2006/relationships/diagramColors" Target="../diagrams/colors23.xml"/><Relationship Id="rId15" Type="http://schemas.openxmlformats.org/officeDocument/2006/relationships/image" Target="../media/image67.jpeg"/><Relationship Id="rId10" Type="http://schemas.openxmlformats.org/officeDocument/2006/relationships/diagramData" Target="../diagrams/data25.xml"/><Relationship Id="rId19" Type="http://schemas.microsoft.com/office/2007/relationships/diagramDrawing" Target="../diagrams/drawing23.xml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Relationship Id="rId1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2.jpeg"/><Relationship Id="rId7" Type="http://schemas.openxmlformats.org/officeDocument/2006/relationships/diagramColors" Target="../diagrams/colors26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microsoft.com/office/2007/relationships/diagramDrawing" Target="../diagrams/drawing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microsoft.com/office/2007/relationships/diagramDrawing" Target="../diagrams/drawing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2"/>
            </a:gs>
            <a:gs pos="7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928694" cy="1083478"/>
          </a:xfrm>
          <a:prstGeom prst="bevel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3500438"/>
            <a:ext cx="8501122" cy="249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Белокалитвинского района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 и на плановый период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2020 и 2021 годов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(утвержден решением Собрания </a:t>
            </a:r>
            <a:r>
              <a:rPr lang="ru-RU" sz="240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депутатов </a:t>
            </a:r>
          </a:p>
          <a:p>
            <a:pPr algn="ctr"/>
            <a:r>
              <a:rPr lang="ru-RU" sz="240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 </a:t>
            </a:r>
            <a:r>
              <a:rPr lang="ru-RU" sz="240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от 27.12.2018 года № 285)</a:t>
            </a:r>
            <a:endParaRPr lang="ru-RU" sz="240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86058"/>
            <a:ext cx="7000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>
                  <a:solidFill>
                    <a:srgbClr val="000099"/>
                  </a:solidFill>
                </a:ln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b="1" cap="all" dirty="0">
              <a:ln>
                <a:solidFill>
                  <a:srgbClr val="000099"/>
                </a:solidFill>
              </a:ln>
              <a:solidFill>
                <a:srgbClr val="33CC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85728"/>
            <a:ext cx="428628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52"/>
            <a:ext cx="242889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928670"/>
            <a:ext cx="53578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Белокалитвинского района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643314"/>
          <a:ext cx="8643997" cy="3045354"/>
        </p:xfrm>
        <a:graphic>
          <a:graphicData uri="http://schemas.openxmlformats.org/drawingml/2006/table">
            <a:tbl>
              <a:tblPr/>
              <a:tblGrid>
                <a:gridCol w="1606406"/>
                <a:gridCol w="2394121"/>
                <a:gridCol w="2293436"/>
                <a:gridCol w="2350034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бюджетные назначения на 2019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 на 2020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2021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3 469 184,0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3 165 388,6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3 617 341,0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2 983 265,7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640 782,2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3 000 800,2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3 510 611,1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3 165 388,6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3 617 341,0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иц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-41 427,1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57176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3357562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28604"/>
            <a:ext cx="6858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2019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14282" y="2000240"/>
            <a:ext cx="2428892" cy="785818"/>
          </a:xfrm>
          <a:prstGeom prst="foldedCorner">
            <a:avLst>
              <a:gd name="adj" fmla="val 113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доходы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377 761,2</a:t>
            </a:r>
          </a:p>
          <a:p>
            <a:endParaRPr lang="ru-RU" sz="13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785918" y="2928934"/>
            <a:ext cx="2143140" cy="7143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 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25 527,6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14282" y="3786190"/>
            <a:ext cx="2214578" cy="71438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16 165,3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357422" y="4643446"/>
            <a:ext cx="1500198" cy="71438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30 190,4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14282" y="5357826"/>
            <a:ext cx="2000264" cy="7143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2 983 265,7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071670" y="6143644"/>
            <a:ext cx="1857388" cy="50006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доходы 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36 273,8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5214942" y="2000240"/>
            <a:ext cx="2071702" cy="7143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1 222 123,6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7215206" y="2786058"/>
            <a:ext cx="1714512" cy="57150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1 331 439,9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5286380" y="3429000"/>
            <a:ext cx="1928826" cy="642942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 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47 137,7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6786578" y="4143380"/>
            <a:ext cx="2143140" cy="64294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хозяйство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511 504,4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5286380" y="4857760"/>
            <a:ext cx="1857388" cy="57150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  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91 225,0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7143768" y="5500702"/>
            <a:ext cx="1785950" cy="57150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algn="ctr"/>
            <a:r>
              <a:rPr lang="ru-RU" sz="13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4 734,9</a:t>
            </a:r>
            <a:endParaRPr lang="ru-RU" sz="13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5286380" y="6143644"/>
            <a:ext cx="1857388" cy="500066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algn="ctr"/>
            <a:r>
              <a:rPr lang="ru-RU" sz="1300" b="1" u="sng" smtClean="0">
                <a:latin typeface="Times New Roman" pitchFamily="18" charset="0"/>
                <a:cs typeface="Times New Roman" pitchFamily="18" charset="0"/>
              </a:rPr>
              <a:t>302 445,6</a:t>
            </a:r>
            <a:endParaRPr lang="ru-RU" sz="1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1643050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15272" y="1643050"/>
            <a:ext cx="12144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357290" y="1285860"/>
            <a:ext cx="264320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3 469 184,0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4942" y="1285860"/>
            <a:ext cx="264320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3 510 611,1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hody-byudzheta-nizhegorodskoy-oblasti-vyrastut-v-sleduyushchem-godu-94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81439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2047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D2047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консолидированного и районного бюджетов Белокалитвинского района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D2047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14488"/>
            <a:ext cx="15716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251520" y="2060848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405" y="785794"/>
            <a:ext cx="85388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Крупнейшие налогоплательщики Белокалитвинского района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2564904"/>
            <a:ext cx="4714908" cy="571504"/>
          </a:xfrm>
          <a:prstGeom prst="roundRect">
            <a:avLst/>
          </a:prstGeom>
          <a:solidFill>
            <a:srgbClr val="A6F0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«Шахтоуправление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Садкинское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3284984"/>
            <a:ext cx="4714908" cy="571504"/>
          </a:xfrm>
          <a:prstGeom prst="roundRect">
            <a:avLst/>
          </a:prstGeom>
          <a:solidFill>
            <a:srgbClr val="5DE7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«Алунекст»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4005064"/>
            <a:ext cx="4714908" cy="571504"/>
          </a:xfrm>
          <a:prstGeom prst="roundRect">
            <a:avLst/>
          </a:prstGeom>
          <a:solidFill>
            <a:srgbClr val="C9F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«БК-Алпроф»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4797152"/>
            <a:ext cx="4714908" cy="571504"/>
          </a:xfrm>
          <a:prstGeom prst="roundRect">
            <a:avLst/>
          </a:prstGeom>
          <a:solidFill>
            <a:srgbClr val="9BD6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 «Феррум»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589240"/>
            <a:ext cx="4714908" cy="571504"/>
          </a:xfrm>
          <a:prstGeom prst="roundRect">
            <a:avLst/>
          </a:prstGeom>
          <a:solidFill>
            <a:srgbClr val="74A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«СБП-Регион»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1857364"/>
            <a:ext cx="4714908" cy="500066"/>
          </a:xfrm>
          <a:prstGeom prst="roundRect">
            <a:avLst/>
          </a:prstGeom>
          <a:solidFill>
            <a:srgbClr val="E2F8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«Алюминий металлург Русс»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Bud6\Рабочий стол\БЮДЖЕТ для граждан 2018\30645147.6ygcqxqf8b.W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2285984" cy="148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Bud6\Рабочий стол\БЮДЖЕТ для граждан 2018\c2RlbGFub3VuYXMucnUvdXBsb2Fkcy85LzEvOTEyMTQwOTg0Njc3Ml9vcmlnLmpwZWc_X19pZD01MjU4OA=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357562"/>
            <a:ext cx="228598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Bud6\Рабочий стол\БЮДЖЕТ для граждан 2018\IMG_2786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60"/>
            <a:ext cx="219918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Bud6\Рабочий стол\БЮДЖЕТ для граждан 2018\DSC08016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6124"/>
            <a:ext cx="214310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Bud6\Рабочий стол\БЮДЖЕТ для граждан 2018\img_0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85926"/>
            <a:ext cx="214310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Bud6\Рабочий стол\БЮДЖЕТ для граждан 2018\3528_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785926"/>
            <a:ext cx="228598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738205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Собственные доходы консолидированного и районного бюджета Белокалитвинского района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Мои документы_c_D\Бюджет для граждан\2018-2020 Бюджет для граждан 1 чтение\бюдже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51520" y="1397000"/>
          <a:ext cx="864096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/>
        </p:nvGraphicFramePr>
        <p:xfrm>
          <a:off x="179512" y="1844824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0466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Белокалитвинского района в 2019 году</a:t>
            </a:r>
            <a:endParaRPr lang="ru-RU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79512" y="548680"/>
          <a:ext cx="864096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Bud6\Рабочий стол\БЮДЖЕТ для граждан 2018\D0B2D0BD_DXORT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08" y="2285992"/>
            <a:ext cx="171451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84296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2047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налога на совокупный доход в бюджет Белокалитвинского района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2047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07504" y="1916832"/>
          <a:ext cx="8856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8"/>
            <a:ext cx="84296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поступлений в бюджет Белокалитвинского района по подакцизным товарам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(акцизы на нефтепродукты)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3" name="Picture 3" descr="C:\Documents and Settings\Bud6\Рабочий стол\БЮДЖЕТ для граждан 2018\1369214827e9ab7c1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2714620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51520" y="2708920"/>
          <a:ext cx="86409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214282" y="2786058"/>
            <a:ext cx="8715436" cy="571504"/>
          </a:xfrm>
          <a:prstGeom prst="snip1Rect">
            <a:avLst/>
          </a:prstGeom>
          <a:solidFill>
            <a:srgbClr val="33CCFF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Индексация социальных выплат исходя из уровня инфляции с 1 января 2019 года на 4,3 процента, с 1 января 2020 года на 3,8 процента, с 1 января 2021 года на 4,0 процента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14282" y="3429000"/>
            <a:ext cx="8715436" cy="1143008"/>
          </a:xfrm>
          <a:prstGeom prst="snip1Rect">
            <a:avLst/>
          </a:prstGeom>
          <a:solidFill>
            <a:srgbClr val="FC56A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средства на индексацию с 1 октября 2020 года на 3,8 процента и с 1 октября 2021 года  на 4,0 процента зарезервированы в составе условно-утвержденных расходов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14282" y="4714884"/>
            <a:ext cx="8715436" cy="928694"/>
          </a:xfrm>
          <a:prstGeom prst="snip1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11 280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14282" y="5715016"/>
            <a:ext cx="8715436" cy="1000132"/>
          </a:xfrm>
          <a:prstGeom prst="snip1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2917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9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  <a:r>
              <a:rPr lang="ru-RU" sz="19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900" b="1" cap="all" spc="0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 района на 2019-2021 годы</a:t>
            </a:r>
            <a:endParaRPr lang="ru-RU" sz="1900" b="1" cap="all" spc="0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3"/>
            <a:ext cx="571504" cy="571504"/>
          </a:xfrm>
          <a:prstGeom prst="rect">
            <a:avLst/>
          </a:prstGeom>
        </p:spPr>
      </p:pic>
      <p:sp>
        <p:nvSpPr>
          <p:cNvPr id="20" name="Прямоугольник с одним вырезанным углом 19"/>
          <p:cNvSpPr/>
          <p:nvPr/>
        </p:nvSpPr>
        <p:spPr>
          <a:xfrm>
            <a:off x="214282" y="1571612"/>
            <a:ext cx="8715436" cy="1143008"/>
          </a:xfrm>
          <a:prstGeom prst="snip1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2019 и 2021 годы – утвержденные ассигнования в решении Собрания депутатов от 28.12.2017 № 188 «О бюджете Белокалитвинского района на 2018 год и плановый период 2019 и 2020 годов», на 2021 год – бюджетные ассигнования 2020 года, установленные данным решением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71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86124"/>
            <a:ext cx="928690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Белокалитвинского района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3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2143140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аппарата управления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357430"/>
            <a:ext cx="2143140" cy="11430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714488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муниципальных учреждений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0029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571876"/>
            <a:ext cx="221457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в муниципальную собственность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4612" y="1142984"/>
            <a:ext cx="4714908" cy="500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органов местного самоуправления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271 работников органов местного самоуправления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86710" y="1142984"/>
            <a:ext cx="1143008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132 402,3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1714488"/>
            <a:ext cx="464347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 муниципальный учреждений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86710" y="1714488"/>
            <a:ext cx="1143008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1 736 103,0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2357430"/>
            <a:ext cx="4643470" cy="11430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ветераны труда, труженики тыла, граждане, пострадавшие от политических репрессий, малоимущие семьи и одиноко проживающие граждане, многодетные семьи, дети сироты и дети, оставшиеся без попечения родителей, молодые семьи, граждане, работающие и проживающие в сельской местности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786710" y="2357430"/>
            <a:ext cx="1143008" cy="11430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951 505,1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57488" y="3571876"/>
            <a:ext cx="4572032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786710" y="3571876"/>
            <a:ext cx="1143008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118 177,2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282" y="4214818"/>
            <a:ext cx="721523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юридическим лицам (за исключением государственных и муниципальных учреждений), индивидуальным  предпринимателям, физически лицам)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786710" y="4214818"/>
            <a:ext cx="1143008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15 318,9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7500958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428860" y="12144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428860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00958" y="17859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2428860" y="264318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500958" y="27860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7500958" y="3643314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7500958" y="428625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82" y="6357958"/>
            <a:ext cx="721523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расходные обязательства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82" y="4714884"/>
            <a:ext cx="2214578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86710" y="6357958"/>
            <a:ext cx="1143008" cy="3571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15 097,8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86050" y="4714884"/>
            <a:ext cx="4643470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86710" y="4714884"/>
            <a:ext cx="1143008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91 225,0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14282" y="5214950"/>
            <a:ext cx="721523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 на исполнение полномочий муниципальных образований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14282" y="5857892"/>
            <a:ext cx="721523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Резервный фонд Администрации Белокалитвинского района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86710" y="5857892"/>
            <a:ext cx="1143008" cy="428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5 000,0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786710" y="5214950"/>
            <a:ext cx="1143008" cy="5000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445 781,8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50029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7500958" y="4786322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7500958" y="5357826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7500958" y="5929330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7500958" y="6357958"/>
            <a:ext cx="285752" cy="285752"/>
          </a:xfrm>
          <a:prstGeom prst="rightArrow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7" name="Рисунок 4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3324" y="142853"/>
            <a:ext cx="556393" cy="64294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42844" y="428604"/>
            <a:ext cx="8072494" cy="400110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2019 год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3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76022E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76022E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муниципальных учреждений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76022E"/>
                </a:solidFill>
                <a:effectLst/>
                <a:latin typeface="Times New Roman" pitchFamily="18" charset="0"/>
                <a:cs typeface="Times New Roman" pitchFamily="18" charset="0"/>
              </a:rPr>
              <a:t> на 2019 год</a:t>
            </a:r>
            <a:endParaRPr lang="ru-RU" sz="2400" b="1" cap="none" spc="0" dirty="0">
              <a:ln/>
              <a:solidFill>
                <a:srgbClr val="76022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714488"/>
            <a:ext cx="3786214" cy="128588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 муниципальных учреждений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(более 3,5 тысяч работников)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1 736 103,0 тыс. рублей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072074"/>
            <a:ext cx="2928958" cy="150019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bg1"/>
              </a:gs>
              <a:gs pos="7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109 бюджетных учреждений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1 683 699,0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429000"/>
            <a:ext cx="3357586" cy="1000132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chemeClr val="bg1"/>
              </a:gs>
              <a:gs pos="7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казенного учреждения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22 223,0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429000"/>
            <a:ext cx="3143272" cy="100013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999">
                <a:schemeClr val="accent5">
                  <a:lumMod val="20000"/>
                  <a:lumOff val="80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автономного учреждения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30 181,0 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1026" name="Picture 2" descr="C:\Documents and Settings\Bud6\Рабочий стол\картинки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2220698" cy="1500198"/>
          </a:xfrm>
          <a:prstGeom prst="cube">
            <a:avLst>
              <a:gd name="adj" fmla="val 11457"/>
            </a:avLst>
          </a:prstGeom>
          <a:noFill/>
        </p:spPr>
      </p:pic>
      <p:pic>
        <p:nvPicPr>
          <p:cNvPr id="1027" name="Picture 3" descr="\\Kolesnikova1\документы колесникова\ФОТО\Белая Калитва\File12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388" y="4810945"/>
            <a:ext cx="2535177" cy="1689061"/>
          </a:xfrm>
          <a:prstGeom prst="cube">
            <a:avLst>
              <a:gd name="adj" fmla="val 1282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\\Kolesnikova1\документы колесникова\ФОТО\Белая Калитва\File13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4839324"/>
            <a:ext cx="2607600" cy="1633009"/>
          </a:xfrm>
          <a:prstGeom prst="cube">
            <a:avLst>
              <a:gd name="adj" fmla="val 14657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Documents and Settings\Bud6\Рабочий стол\БЮДЖЕТ для граждан 2018\2010_1225_kolobok_1_b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25017" y="857231"/>
            <a:ext cx="2137669" cy="1601857"/>
          </a:xfrm>
          <a:prstGeom prst="cube">
            <a:avLst>
              <a:gd name="adj" fmla="val 10253"/>
            </a:avLst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Documents and Settings\Bud6\Рабочий стол\БЮДЖЕТ для граждан 2018\1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127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714356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и бюджета Белокалитвинского района</a:t>
            </a:r>
            <a:endParaRPr lang="ru-RU" sz="28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179512" y="2348880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191683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332656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Структура расходов </a:t>
            </a:r>
          </a:p>
          <a:p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 разделам бюджетной классификации (%)</a:t>
            </a:r>
            <a:endParaRPr lang="ru-RU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56886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188640"/>
            <a:ext cx="571504" cy="57147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179512" y="1052736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56886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в 2019 году 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188640"/>
            <a:ext cx="571504" cy="57147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251520" y="692696"/>
          <a:ext cx="849694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66247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социальную сферу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2019 году 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188640"/>
            <a:ext cx="571504" cy="5714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63888" y="1124744"/>
            <a:ext cx="1872208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77,5%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34,8%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276872"/>
            <a:ext cx="1728192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3,4%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276872"/>
            <a:ext cx="1584176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37,9%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0" idx="2"/>
            <a:endCxn id="11" idx="0"/>
          </p:cNvCxnSpPr>
          <p:nvPr/>
        </p:nvCxnSpPr>
        <p:spPr>
          <a:xfrm>
            <a:off x="4499992" y="1916832"/>
            <a:ext cx="36004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  <a:endCxn id="15" idx="0"/>
          </p:cNvCxnSpPr>
          <p:nvPr/>
        </p:nvCxnSpPr>
        <p:spPr>
          <a:xfrm flipH="1">
            <a:off x="971600" y="1916832"/>
            <a:ext cx="35283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  <a:endCxn id="14" idx="0"/>
          </p:cNvCxnSpPr>
          <p:nvPr/>
        </p:nvCxnSpPr>
        <p:spPr>
          <a:xfrm flipH="1">
            <a:off x="2699792" y="1916832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2" idx="0"/>
          </p:cNvCxnSpPr>
          <p:nvPr/>
        </p:nvCxnSpPr>
        <p:spPr>
          <a:xfrm>
            <a:off x="4499992" y="1916832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3" idx="0"/>
          </p:cNvCxnSpPr>
          <p:nvPr/>
        </p:nvCxnSpPr>
        <p:spPr>
          <a:xfrm>
            <a:off x="4499992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95536" y="3212976"/>
            <a:ext cx="66247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социальную сферу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2017-2019 году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3933056"/>
            <a:ext cx="2304256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2 722 891,8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24128" y="4869160"/>
            <a:ext cx="2160240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2 492 846,8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11960" y="5805264"/>
            <a:ext cx="2304256" cy="7920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– 2 165 514,8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Рисунок 39" descr="ca7ac23c51b4e1d4f2f0e4f60425ef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149080"/>
            <a:ext cx="1728191" cy="1296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" name="Рисунок 40" descr="kruzh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45224"/>
            <a:ext cx="1656184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2" name="Рисунок 41" descr="8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77072"/>
            <a:ext cx="1656184" cy="1303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3" name="Рисунок 42" descr="77b0e3be6fc10e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445224"/>
            <a:ext cx="170451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на обеспечение деятельности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аппарата управления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1" name="Picture 1" descr="C:\Documents and Settings\Bud6\Рабочий стол\БЮДЖЕТ для граждан 2018\1-zameni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4437112"/>
            <a:ext cx="3503836" cy="2206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6322" name="Picture 2" descr="C:\Documents and Settings\Bud6\Рабочий стол\БЮДЖЕТ для граждан 2018\1_1024x10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4048" y="1844824"/>
            <a:ext cx="3528392" cy="2227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323528" y="1844824"/>
          <a:ext cx="43204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ool-glo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087114" cy="6572272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285720" y="2285992"/>
          <a:ext cx="821537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7166"/>
            <a:ext cx="7786742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 на образование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214290"/>
            <a:ext cx="571504" cy="660403"/>
          </a:xfrm>
          <a:prstGeom prst="rect">
            <a:avLst/>
          </a:prstGeom>
        </p:spPr>
      </p:pic>
      <p:pic>
        <p:nvPicPr>
          <p:cNvPr id="12" name="Рисунок 11" descr="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0920" y="4714884"/>
            <a:ext cx="1783080" cy="14630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334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6406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072494" cy="78581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</a:t>
            </a:r>
            <a:r>
              <a:rPr lang="ru-RU" sz="1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сфере образование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71504" cy="660403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22" y="1397000"/>
          <a:ext cx="6429420" cy="4657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429156"/>
                <a:gridCol w="2000264"/>
              </a:tblGrid>
              <a:tr h="7461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      </a:t>
                      </a:r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дошкольного образования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398 857,9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общего образования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743 709,6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133 042,7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7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27 067,2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28 762,5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868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43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Белокалитвинского района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0" dirty="0" smtClean="0">
                <a:ln w="3175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400" b="1" cap="none" spc="0" dirty="0">
              <a:ln w="3175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214314"/>
          </a:xfrm>
        </p:spPr>
        <p:txBody>
          <a:bodyPr>
            <a:noAutofit/>
          </a:bodyPr>
          <a:lstStyle/>
          <a:p>
            <a:pPr lvl="0" algn="r"/>
            <a:r>
              <a:rPr lang="ru-RU" sz="14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571480"/>
            <a:ext cx="5357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571504" cy="6604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357167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образовательные учреждения Белокалитвинского района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lider_photo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3732200" cy="1928826"/>
          </a:xfrm>
          <a:prstGeom prst="rect">
            <a:avLst/>
          </a:prstGeom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643182"/>
            <a:ext cx="4500594" cy="2571768"/>
          </a:xfrm>
          <a:prstGeom prst="rect">
            <a:avLst/>
          </a:prstGeom>
        </p:spPr>
      </p:pic>
      <p:pic>
        <p:nvPicPr>
          <p:cNvPr id="17" name="Рисунок 16" descr="dsc_0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214818"/>
            <a:ext cx="3786214" cy="2286016"/>
          </a:xfrm>
          <a:prstGeom prst="rect">
            <a:avLst/>
          </a:prstGeom>
        </p:spPr>
      </p:pic>
      <p:sp>
        <p:nvSpPr>
          <p:cNvPr id="18" name="Блок-схема: перфолента 17"/>
          <p:cNvSpPr/>
          <p:nvPr/>
        </p:nvSpPr>
        <p:spPr>
          <a:xfrm>
            <a:off x="4500562" y="4643446"/>
            <a:ext cx="4429156" cy="1857388"/>
          </a:xfrm>
          <a:prstGeom prst="flowChartPunchedTape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учреждения дополнительного образования Белокалитвинского района и прочие бюджетные учреждения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Ромб 18"/>
          <p:cNvSpPr/>
          <p:nvPr/>
        </p:nvSpPr>
        <p:spPr>
          <a:xfrm>
            <a:off x="3714744" y="4857760"/>
            <a:ext cx="1000132" cy="642942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3714744" y="5857892"/>
            <a:ext cx="1000132" cy="642942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14282" y="2857496"/>
            <a:ext cx="3714776" cy="1714512"/>
          </a:xfrm>
          <a:prstGeom prst="flowChartPunchedTape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дошкольные образовательные учреждения Белокалитвинского района: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3714744" y="3286124"/>
            <a:ext cx="1000132" cy="714380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4429124" y="1428736"/>
            <a:ext cx="4500594" cy="1571636"/>
          </a:xfrm>
          <a:prstGeom prst="flowChartPunchedTape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 общеобразовательные учреждения Белокалитвинского района: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3714744" y="1857364"/>
            <a:ext cx="1000132" cy="714380"/>
          </a:xfrm>
          <a:prstGeom prst="diamond">
            <a:avLst/>
          </a:prstGeom>
          <a:solidFill>
            <a:srgbClr val="D6BB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38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5429288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128585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Численность детей, обучающихся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образовательных организациях</a:t>
            </a:r>
            <a:endParaRPr lang="ru-RU" sz="36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214290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3966" y="142852"/>
            <a:ext cx="299491" cy="34607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8208912" cy="3571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r>
              <a:rPr lang="ru-RU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Белокалитвинскому</a:t>
            </a:r>
            <a:r>
              <a:rPr lang="ru-RU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району в 2019 году</a:t>
            </a:r>
          </a:p>
          <a:p>
            <a:endParaRPr lang="ru-RU" sz="33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76672"/>
            <a:ext cx="8318158" cy="451998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помощь в сфере образования 2019 год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43240" y="142852"/>
            <a:ext cx="5429288" cy="285728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otkrytie-sportivnogo-zala-v-3-shkole-davydov-viktor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1678"/>
            <a:ext cx="4500562" cy="21057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shkol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14818"/>
            <a:ext cx="4500562" cy="26431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 descr="oQuzWU7LIh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2143116"/>
            <a:ext cx="4714876" cy="20717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3d-1+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4214818"/>
            <a:ext cx="4714876" cy="26431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4143380"/>
            <a:ext cx="4429124" cy="6286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Замена оконных и дверных блоков в  школах  7 338,7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9124" y="4143380"/>
            <a:ext cx="4714876" cy="6429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Устройство ограждений  территорий          4 школ   3 182,2 тыс. рублей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9124" y="1428736"/>
            <a:ext cx="4714876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проекта «Всеобуч по плаванию»  680,7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1428736"/>
            <a:ext cx="4429124" cy="7858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ПСД на капитальный ремонт МБОУ Богураевская СОШ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6 601,9 тыс. рублей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0"/>
            <a:ext cx="5429288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fon-dlya-prezentacii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142852"/>
            <a:ext cx="500066" cy="5778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5184576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разделу «Культура»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2019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7496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214290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86050" y="0"/>
            <a:ext cx="5429288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fon-dlya-prezentacii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142852"/>
            <a:ext cx="500066" cy="5778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50206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Расходы на повышение заработной платы работникам учреждений культуры в 2019 году</a:t>
            </a:r>
            <a:endParaRPr lang="ru-RU" sz="32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570124" cy="508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214290"/>
            <a:ext cx="735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43240" y="142852"/>
            <a:ext cx="5429288" cy="285728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otkrytie-sportivnogo-zala-v-3-shkole-davydov-viktor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1678"/>
            <a:ext cx="4429123" cy="21057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shkol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50936"/>
            <a:ext cx="4500562" cy="26070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 descr="oQuzWU7LIh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2200630"/>
            <a:ext cx="4714876" cy="1956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3d-1+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857760"/>
            <a:ext cx="4714876" cy="20002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0" y="4143380"/>
            <a:ext cx="4429124" cy="628648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Музыкальные школы: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учреждения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9124" y="4143380"/>
            <a:ext cx="4714876" cy="642942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Клубы: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 учреждений, из них 12 в поселениях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500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Центр культурного развития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9124" y="1428736"/>
            <a:ext cx="4714876" cy="785818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Историко-краеведческий музей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1428736"/>
            <a:ext cx="4429124" cy="785818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rgbClr val="6600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Центральная районная библиотека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14313" y="428604"/>
            <a:ext cx="8786812" cy="928709"/>
          </a:xfrm>
          <a:prstGeom prst="plaque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Муниципальные бюджетные учреждения, подведомственные отделу культуры  Белокалитвинского района:</a:t>
            </a:r>
            <a:endParaRPr lang="ru-RU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5247" y="142852"/>
            <a:ext cx="509241" cy="5498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chemeClr val="bg2"/>
            </a:gs>
            <a:gs pos="7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8424936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Ежегодные мероприятия в сфере культуры, запланированные в Белокалитвинском районе на 2019  год</a:t>
            </a:r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0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188640"/>
            <a:ext cx="571504" cy="66040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00192" y="4869160"/>
            <a:ext cx="1800200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опоры-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день побе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916832"/>
            <a:ext cx="3384376" cy="1872208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  <p:pic>
        <p:nvPicPr>
          <p:cNvPr id="32" name="Рисунок 31" descr="маслениц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12776"/>
            <a:ext cx="2664296" cy="187220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34" name="Рисунок 33" descr="матушка казанск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3" y="3933056"/>
            <a:ext cx="2448271" cy="1872208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36" name="Рисунок 35" descr="троиц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933056"/>
            <a:ext cx="2664296" cy="1728192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1027" name="Picture 3" descr="C:\Documents and Settings\Kolesnikova\Рабочий стол\картинки\75 освобожде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12776"/>
            <a:ext cx="2448272" cy="23246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8" name="Picture 4" descr="C:\Documents and Settings\Kolesnikova\Рабочий стол\картинки\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509120"/>
            <a:ext cx="3384376" cy="2132856"/>
          </a:xfrm>
          <a:prstGeom prst="rect">
            <a:avLst/>
          </a:prstGeom>
          <a:noFill/>
          <a:ln w="28575">
            <a:solidFill>
              <a:srgbClr val="66FF33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79512" y="3212976"/>
            <a:ext cx="2520280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города 12,0 тыс. рублей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6165304"/>
            <a:ext cx="3384376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работника культуры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3212976"/>
            <a:ext cx="2664296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Масленица-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5517232"/>
            <a:ext cx="2592288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Троица-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3933056"/>
            <a:ext cx="3384376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Слет работников культуры 145,0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5517232"/>
            <a:ext cx="2448272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Матушка Казанская-50,0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1556792"/>
            <a:ext cx="3456384" cy="57606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Победы-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140,0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7920880" cy="954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 здравоохранение в 2019-2021 годах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52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6" name="Picture 2" descr="C:\Documents and Settings\Bud6\Рабочий стол\БЮДЖЕТ для граждан 2018\1glavnay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861048"/>
            <a:ext cx="427547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308304" y="1340768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628800"/>
          <a:ext cx="8712967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291"/>
                <a:gridCol w="1289372"/>
                <a:gridCol w="1224136"/>
                <a:gridCol w="1512168"/>
              </a:tblGrid>
              <a:tr h="377065">
                <a:tc>
                  <a:txBody>
                    <a:bodyPr/>
                    <a:lstStyle/>
                    <a:p>
                      <a:pPr algn="just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3430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Здравоохранение, 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47 137,7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41 697,3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38 964,6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33 239,9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28 027,1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29 040,7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5 887,3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Скорая медицинская помощь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7 888,9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8 168,2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8 365,3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в 2019-2021 годах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предоставление субсидий для муниципальных учреждений здравоохранения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6"/>
            <a:ext cx="8072494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модульных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фельдшерско-акушерских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пунктов и врачебных амбулаторий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(приобретение и оснащение модуля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врачебной амбулатории)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2160" y="1844824"/>
            <a:ext cx="2500330" cy="78581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2 400,0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32040" y="2636912"/>
            <a:ext cx="2571768" cy="7858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1 200,0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643314"/>
            <a:ext cx="8072494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автомобилей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3645024"/>
            <a:ext cx="2571768" cy="78581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2 743,4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572008"/>
            <a:ext cx="8072494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здравоохранения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5940152" y="4581128"/>
            <a:ext cx="2500330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7 787,0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500702"/>
            <a:ext cx="8072494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медицинского оборудования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560" y="5517232"/>
            <a:ext cx="2714644" cy="7858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586,3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-z63-989072f1-5218-4bf4-9b32-6261a4e00d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0114" name="Picture 2" descr="C:\Documents and Settings\Bud6\Рабочий стол\БЮДЖЕТ для граждан 2018\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1700808"/>
            <a:ext cx="4824536" cy="3017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724128" y="1628800"/>
            <a:ext cx="2786082" cy="157163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Доплаты к стипендиям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 студентам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241,0 тыс. рублей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39552" y="4941168"/>
            <a:ext cx="2786082" cy="157163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Найм жилого помещения для иногородних врачей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 человек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906,0 тыс. рублей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41682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Поддержка в сфере здравоохранения  в 2019 году</a:t>
            </a:r>
            <a:endParaRPr lang="ru-RU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0043"/>
            <a:ext cx="79296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Белокалитвинского района</a:t>
            </a:r>
          </a:p>
          <a:p>
            <a:pPr algn="ctr"/>
            <a:r>
              <a:rPr lang="ru-RU" sz="2400" b="1" dirty="0" smtClean="0">
                <a:ln w="3175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2019-2021 годы</a:t>
            </a:r>
            <a:endParaRPr lang="ru-RU" sz="2400" b="1" cap="none" spc="0" dirty="0">
              <a:ln w="3175" cmpd="sng">
                <a:noFill/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1714488"/>
            <a:ext cx="60007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Утверждены постановлением Администрации Белокалитвинского района от  06.11.2018 года № 1878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071810"/>
            <a:ext cx="2643206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 Белокалитвинского района на период до 2030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2857496"/>
            <a:ext cx="3857652" cy="185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консолидированного бюджета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Устойчивость бюджетной системы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3500438"/>
            <a:ext cx="100013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929198"/>
            <a:ext cx="7929618" cy="1643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целей социально-экономического развития Белокалитвинского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821537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социальную политику в 2019-2021 годах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251520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1)</a:t>
            </a:r>
            <a:endParaRPr lang="ru-RU" sz="2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251520" y="3933056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251520" y="5877272"/>
          <a:ext cx="86409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251520" y="3140968"/>
          <a:ext cx="871296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3438" y="4143380"/>
            <a:ext cx="4214842" cy="85725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285720" y="2000240"/>
          <a:ext cx="8678768" cy="9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251520" y="472514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423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0099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2)</a:t>
            </a:r>
            <a:endParaRPr lang="ru-RU" sz="2400" b="1" cap="none" spc="0" dirty="0">
              <a:ln w="1905"/>
              <a:solidFill>
                <a:srgbClr val="0099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79512" y="1556792"/>
          <a:ext cx="871296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179512" y="2564904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179512" y="5085184"/>
          <a:ext cx="86409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179512" y="3717032"/>
          <a:ext cx="871296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8244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 и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3)</a:t>
            </a:r>
            <a:endParaRPr lang="ru-RU" sz="24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79512" y="1628800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251520" y="4941168"/>
          <a:ext cx="87129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251520" y="3068960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33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иным категориям граждан, проживающим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4)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79512" y="2348880"/>
          <a:ext cx="8712968" cy="85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179512" y="3356992"/>
          <a:ext cx="871296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628" y="4500570"/>
            <a:ext cx="3357586" cy="71438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179512" y="5517232"/>
          <a:ext cx="8678768" cy="95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79512" y="4221088"/>
          <a:ext cx="87129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43306" y="5857892"/>
            <a:ext cx="5143536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330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1481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иным категориям граждан проживающих на территории Белокалитвинского района 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(часть 5)</a:t>
            </a:r>
            <a:endParaRPr lang="ru-RU" sz="24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23528" y="2204864"/>
          <a:ext cx="8534752" cy="99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323528" y="3501008"/>
          <a:ext cx="84969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323528" y="5445224"/>
          <a:ext cx="849694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8208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тружеников тыла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28596" y="1571612"/>
            <a:ext cx="8286808" cy="78581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163-ЗС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тружеников тыла»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786050" y="2928934"/>
            <a:ext cx="3643338" cy="1143008"/>
          </a:xfrm>
          <a:prstGeom prst="round2DiagRect">
            <a:avLst>
              <a:gd name="adj1" fmla="val 16667"/>
              <a:gd name="adj2" fmla="val 2237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год-1 128,5 тыс. рублей,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год-1 134,9 тыс. рублей,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год-1 141,9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14810" y="2500306"/>
            <a:ext cx="714380" cy="35719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14282" y="5643578"/>
            <a:ext cx="8715436" cy="107157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42910" y="4572008"/>
            <a:ext cx="7858180" cy="100013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428728" y="4143380"/>
            <a:ext cx="6072230" cy="35719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4" name="Picture 2" descr="C:\Documents and Settings\Bud6\Рабочий стол\БЮДЖЕТ для граждан 2018\6.jpg_thumbna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1"/>
            <a:ext cx="2786050" cy="16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5" name="Picture 3" descr="C:\Documents and Settings\Bud6\Рабочий стол\БЮДЖЕТ для граждан 2018\3.jpg_thumbnai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357431"/>
            <a:ext cx="2714612" cy="172750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softEdge rad="112500"/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5"/>
            <a:ext cx="81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ветеранов труда Ростовской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14282" y="164305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02.10.2004 № 175-ЗС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социальной поддержке ветеранов труда»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857884" y="1643050"/>
            <a:ext cx="3000396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закон от 20.09.2007 № 763-ЗС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ветеранах труда Ростовской области»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5000636"/>
            <a:ext cx="8643998" cy="100013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6072206"/>
            <a:ext cx="8643998" cy="642942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в размере 50 %: - расходов на оплату жилых помещений и коммунальных услуг; - затрат на абонентскую плату за пользование услуг связи (телефон, радио, ТВ антенной )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14282" y="4000504"/>
            <a:ext cx="8643998" cy="92869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2643182"/>
            <a:ext cx="3000396" cy="8572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год-68 009,3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год-69 887,2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год-71 835,3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857884" y="2643182"/>
            <a:ext cx="3000396" cy="85725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год-22 368,4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год-23 311,0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год-23 974,5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71538" y="3571876"/>
            <a:ext cx="6929486" cy="35719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Komp1\почта_ившин\картинки\dsc_1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25717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CC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 социальной поддержки граждан, пострадавших от политических репрессий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929066"/>
            <a:ext cx="3286148" cy="7858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42844" y="1643050"/>
            <a:ext cx="5143536" cy="78581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Областной закон от 22.10.2004 № 164-ЗС «О социальной поддержке граждан, пострадавших от политических репрессий»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2844" y="2500306"/>
            <a:ext cx="5143536" cy="857256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год-2 453,9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год-2 532,5 тыс. рублей,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год-2 613,9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142976" y="3429000"/>
            <a:ext cx="6786610" cy="42862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14282" y="3929066"/>
            <a:ext cx="8715436" cy="100013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14282" y="5000636"/>
            <a:ext cx="8715436" cy="785818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бесплатный проезд на железнодорожном водном транспорте пригородного сообщения и автомобильном транспорте пригородного межмуниципального сообщения</a:t>
            </a:r>
          </a:p>
          <a:p>
            <a:pPr algn="ctr"/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214282" y="5857892"/>
            <a:ext cx="8715436" cy="84773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chemeClr val="accent6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2001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Компенсация расходов: -на оплату жилых помещений и коммунальных услуг; </a:t>
            </a:r>
          </a:p>
          <a:p>
            <a:pPr algn="ctr">
              <a:buFontTx/>
              <a:buChar char="-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установку телефона; </a:t>
            </a:r>
          </a:p>
          <a:p>
            <a:pPr algn="ctr">
              <a:buFontTx/>
              <a:buChar char="-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стоимости проезда по территории РФ туда и обратно один раз в год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Bud6\Рабочий стол\карти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49288"/>
            <a:ext cx="3500462" cy="187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D2047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44" y="1428736"/>
            <a:ext cx="4143404" cy="5143536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FFCCCC"/>
              </a:gs>
              <a:gs pos="53000">
                <a:schemeClr val="accent3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chemeClr val="bg1">
                  <a:lumMod val="95000"/>
                </a:schemeClr>
              </a:gs>
            </a:gsLst>
            <a:lin ang="8100000" scaled="1"/>
            <a:tileRect/>
          </a:gradFill>
          <a:ln>
            <a:solidFill>
              <a:schemeClr val="bg2">
                <a:lumMod val="90000"/>
              </a:schemeClr>
            </a:solidFill>
          </a:ln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финансовое обеспечение выполнения муниципального задания муниципального бюджетного учреждения социального обслуживания Белокалитвинского района «Центр социального обслуживания граждан пожилого возраста и инвалидов» предусмотрено:</a:t>
            </a:r>
          </a:p>
          <a:p>
            <a:pPr algn="ct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году- 233 371,3 тыс. рублей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году- 243 276,2 тыс. рублей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году- 256 908,8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170" name="Picture 2" descr="C:\Documents and Settings\Bud6\Рабочий стол\БЮДЖЕТ для граждан 2018\moskva_-mosgorduma_-pozhilye-lyud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6016" y="4077072"/>
            <a:ext cx="3888432" cy="2428891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135171" name="Picture 3" descr="C:\Documents and Settings\Bud6\Рабочий стол\БЮДЖЕТ для граждан 2018\80769366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56131" y="1500174"/>
            <a:ext cx="3846579" cy="2357454"/>
          </a:xfrm>
          <a:prstGeom prst="rect">
            <a:avLst/>
          </a:prstGeom>
          <a:ln w="889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742955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приоритеты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571744"/>
            <a:ext cx="6643734" cy="3571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реализации бюджетной политики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3714776" cy="928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rgbClr val="FFCCFF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социального благополучия населения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1428736"/>
            <a:ext cx="3857652" cy="928694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rgbClr val="C4D6EB"/>
              </a:gs>
              <a:gs pos="100000">
                <a:srgbClr val="FFCC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Экономический рост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3214686"/>
            <a:ext cx="1643074" cy="33575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с учетом их оптимизации и повышения эффективности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3214686"/>
            <a:ext cx="1714512" cy="335758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налоговых и неналоговых поступлений в консолидированный бюджет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3214686"/>
            <a:ext cx="1656184" cy="3357586"/>
          </a:xfrm>
          <a:prstGeom prst="roundRect">
            <a:avLst/>
          </a:prstGeom>
          <a:solidFill>
            <a:srgbClr val="C1F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Инвестиро-вание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человеческий капитал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20" y="3214686"/>
            <a:ext cx="1606976" cy="33575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межбюджетных отношений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72132" y="3214686"/>
            <a:ext cx="1714512" cy="3357586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akz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357562"/>
            <a:ext cx="1357322" cy="1357322"/>
          </a:xfrm>
          <a:prstGeom prst="bevel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unap.ru/userfiles/images/2%D0%9A%20%D0%9E%D1%86%D0%B5%D0%BD%D0%BA%D0%B0%20%D0%90%D0%BA%D1%82%D0%B8%D0%B2%D0%BE%D0%B2%20-%20%D0%9E%D1%86%D0%B5%D0%BD%D0%BA%D0%B0%20c%20%D1%86%D0%B5%D0%BB%D1%8C%D1%8E%20%D0%BF%D1%80%D0%B8%D0%BD%D1%8F%D1%82%D0%B8%D1%8F%20%D1%80%D0%B5%D1%88%D0%B5%D0%BD%D0%B8%D0%B9%20%D0%BE%20%D0%BD%D0%B0%D0%B8%D0%BB%D1%83%D1%87%D1%88%D0%B5%D0%BC%20%D1%81%D0%BF%D0%BE%D1%81%D0%BE%D0%B1%D0%B5%20%D0%B8%D1%81%D0%BF%D0%BE%D0%BB%D1%8C%D0%B7%D0%BE%D0%B2%D0%B0%D0%BD%D0%B8%D1%8F%20%D0%B0%D0%BA%D1%82%D0%B8%D0%B2%D0%BE%D0%B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429000"/>
            <a:ext cx="1385071" cy="1143008"/>
          </a:xfrm>
          <a:prstGeom prst="bevel">
            <a:avLst/>
          </a:prstGeom>
          <a:noFill/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citifox.ru/wp-content/uploads/2016/09/orig_blog_187787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1"/>
            <a:ext cx="1346430" cy="1168306"/>
          </a:xfrm>
          <a:prstGeom prst="bevel">
            <a:avLst/>
          </a:prstGeom>
          <a:noFill/>
        </p:spPr>
      </p:pic>
      <p:sp>
        <p:nvSpPr>
          <p:cNvPr id="9224" name="AutoShape 8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6" name="AutoShape 10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8" name="AutoShape 12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0" name="AutoShape 14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32" name="AutoShape 16" descr="https://ak-balt.ru/templates/AK-balt/images/cat-img/cat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2" descr="33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27" name="Рисунок 26" descr="bigstock-Business-accounting-61999193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562" y="3428999"/>
            <a:ext cx="1442155" cy="1214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8" name="Рисунок 27" descr="chem-otlichaetsya-penya-ot-shtrafa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429000"/>
            <a:ext cx="1428760" cy="12144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7848872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на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физическую культуру и спорт в 2019-2021 годах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79512" y="1268760"/>
          <a:ext cx="235745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6215074" y="1714488"/>
          <a:ext cx="242889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3143240" y="4071942"/>
          <a:ext cx="236486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93186" name="Picture 2" descr="C:\Documents and Settings\Bud6\Рабочий стол\БЮДЖЕТ для граждан 2018\DSC_0817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 rot="21145538">
            <a:off x="2690786" y="1480915"/>
            <a:ext cx="3411796" cy="252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187" name="Picture 3" descr="C:\Documents and Settings\Bud6\Рабочий стол\БЮДЖЕТ для граждан 2018\DSC_0742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 rot="21174959">
            <a:off x="264610" y="4277311"/>
            <a:ext cx="2670888" cy="2241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3188" name="Picture 4" descr="C:\Documents and Settings\Bud6\Рабочий стол\БЮДЖЕТ для граждан 2018\IMG_4834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 rot="453886">
            <a:off x="5727912" y="3987037"/>
            <a:ext cx="3157135" cy="248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0004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обеспечение жильем жителей Белокалитвинского района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2019-2021 годах предусмотрено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1 138 191,5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203886" y="1437700"/>
            <a:ext cx="4714908" cy="1214447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детей-сирот и детей, оставшихся без попечения родителей                 2019-2021 годы-69 580 тыс. рублей, в том числе               2019 год-22 540,0 тыс. рублей 2020-2021 годы-23 520,0 тыс. рублей ежегодно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971600" y="1288099"/>
            <a:ext cx="1500198" cy="214314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 человек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203886" y="2649427"/>
            <a:ext cx="4714908" cy="1351077"/>
          </a:xfrm>
          <a:prstGeom prst="flowChartDocumen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и ветхого жилищного фонда 2019-2021 годы- 1 048 709,5 тыс. рублей, в том числе 2019 год- 197 585,7 тыс. рублей, 2020 год-268 556,3 тыс. рублей,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год-582 567,5 тыс. рублей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203886" y="4000504"/>
            <a:ext cx="4714908" cy="857256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год-10 863,2 тыс. рублей, 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2020-2021 годы- по 4 365 тыс. рублей ежегодно</a:t>
            </a:r>
          </a:p>
          <a:p>
            <a:pPr algn="just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203886" y="5982655"/>
            <a:ext cx="8786874" cy="78581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ветеранов боевых действий, инвалидов и семей, имеющих детей инвалидов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2019-2021 годы-7,9 тыс. рублей, в том числе 2019 год-2,0 тыс. рублей, 2020 год-1,0 тыс.рублей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214282" y="4857760"/>
            <a:ext cx="4714908" cy="1071569"/>
          </a:xfrm>
          <a:prstGeom prst="flowChartDocumen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граждан, проживающих в сельской местности 2019-2021 годы-300,9 тыс. рублей, 2019 год-109,4 тыс.рублей,2020-2021 годы- ежегодно по 100,0 тыс. рублей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3"/>
            <a:ext cx="500066" cy="505622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3393273" y="2393150"/>
            <a:ext cx="121444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518 семей</a:t>
            </a:r>
          </a:p>
          <a:p>
            <a:pPr algn="ctr"/>
            <a:endParaRPr lang="ru-RU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636109" y="3718759"/>
            <a:ext cx="121444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семьи</a:t>
            </a:r>
          </a:p>
          <a:p>
            <a:pPr algn="ctr"/>
            <a:endParaRPr lang="ru-RU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851920" y="4527233"/>
            <a:ext cx="105556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семей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600400" cy="2044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6" name="Рисунок 15" descr="1-glavnaya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12776"/>
            <a:ext cx="3600400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7000892" y="5686891"/>
            <a:ext cx="1214446" cy="357190"/>
          </a:xfrm>
          <a:prstGeom prst="wedgeRoundRectCallout">
            <a:avLst>
              <a:gd name="adj1" fmla="val -20833"/>
              <a:gd name="adj2" fmla="val 818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человека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215370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0000">
                <a:srgbClr val="00B0F0"/>
              </a:gs>
              <a:gs pos="64999">
                <a:srgbClr val="FFFF00"/>
              </a:gs>
              <a:gs pos="89999">
                <a:srgbClr val="FF7C8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по разделу «жилищно-коммунальное хозяйство» в 2019-2021 годах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8596" y="1714488"/>
            <a:ext cx="4071966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75000"/>
            </a:schemeClr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год-511 504,4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год-432 661,1 тыс. рублей,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год-645 241,5 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28596" y="2571744"/>
            <a:ext cx="4071966" cy="179336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переселению граждан из многоквартирного аварийного жилищного фонда, признанного непригодным для проживания, аварийным и подлежащим сносу или реконструкции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  1 048 709,5 тыс. рублей, из них на 2019- 197 585,7 тыс. рублей,  2020 год-268 556,3 тыс. рублей,  на 2021 год- 582 567,5 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644008" y="3933056"/>
            <a:ext cx="4104456" cy="12961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водопроводно-канализационного хозяйства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2019-2020 год в сумме 9 190,7 тыс. рублей,   из них в 2019 году-3 730,2 тыс.рублей,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2020 году-5 460,5 тыс.рублей.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44008" y="5301208"/>
            <a:ext cx="4104456" cy="139361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формированию городской среды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 198 710,1 тыс. рублей,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на 2019 год-147 879,1  тыс.рублей,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 год-50 529,4 тыс.рублей,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2021году – 301,6 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6" y="4436542"/>
            <a:ext cx="4054561" cy="2304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700808"/>
            <a:ext cx="4000528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11728"/>
            <a:ext cx="8501122" cy="144655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0000">
                <a:srgbClr val="00B0F0"/>
              </a:gs>
              <a:gs pos="64999">
                <a:srgbClr val="FFFF00"/>
              </a:gs>
              <a:gs pos="89999">
                <a:srgbClr val="FF7C80"/>
              </a:gs>
              <a:gs pos="100000">
                <a:srgbClr val="FF8200"/>
              </a:gs>
            </a:gsLst>
            <a:lin ang="27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по формированию современной городской среды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Белокалитвинского района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2019-2021 198 710,1 тыс. рублей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50001" y="3954532"/>
            <a:ext cx="8643998" cy="5824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объектов культуры и туристических объектов на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сумме 35 848,7 тыс. рублей; на 2020 год в сумме 50 227,8 тыс. рублей.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14282" y="2132856"/>
            <a:ext cx="3929090" cy="165618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90000"/>
            </a:schemeClr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дворовых территорий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год-0,0 тыс. рублей,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год-150,8 тыс. рублей,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год-150,8 тыс. рублей.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572000" y="4725144"/>
            <a:ext cx="4286280" cy="191856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effectLst>
            <a:innerShdw blurRad="317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общественных территорий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год-112 030,4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год-150,8 тыс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год-150,8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4430296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1" y="4714885"/>
            <a:ext cx="4177983" cy="19544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7704856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Расходы на осуществление капитальных вложений в объекты муниципальной собственности Белокалитвинского района на 2019 год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251520" y="3789040"/>
            <a:ext cx="2952328" cy="93610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Водоснабжение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х.Нижнепопов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х.Погорелов (ПИР)  3 730,2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уб 6"/>
          <p:cNvSpPr/>
          <p:nvPr/>
        </p:nvSpPr>
        <p:spPr>
          <a:xfrm>
            <a:off x="251520" y="2060848"/>
            <a:ext cx="3240360" cy="129614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 на территории Белокалитвинского городского поселения  112 030,4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5580112" y="1988840"/>
            <a:ext cx="3168352" cy="1368152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объектов культуры и туристических объектов (сквер им.Сафарова) 35  848,7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323528" y="5229200"/>
            <a:ext cx="3024336" cy="129614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Газификация х.Рудаков,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с.Литвиновка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х.Ленин,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х.Грушевка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х.Семимаячный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87 652,0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5724128" y="3717032"/>
            <a:ext cx="2952328" cy="93610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МБДОУ ДС № 35 – 37 920,9 тыс.рублей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580112" y="5157192"/>
            <a:ext cx="3168352" cy="1296144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Проектно-сметная документация на капитальный ремонт  МБОУ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Богураевская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6 601,9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64704"/>
            <a:ext cx="83458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Дорожное хозяйство (часть 1)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357158" y="1500174"/>
            <a:ext cx="3929090" cy="2500330"/>
          </a:xfrm>
          <a:prstGeom prst="beve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доходов дорожного фонда Белокалитвинского района: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-акцизы на автомобильный бензин,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-субсидии из областного бюджета,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-прочие налоговые доходы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4500562" y="4143380"/>
            <a:ext cx="4143404" cy="2500330"/>
          </a:xfrm>
          <a:prstGeom prst="beve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</a:p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района: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год- 91 225,0 тыс. рублей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год- 45 814,6 тыс. рублей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год- 49 284,6 тыс. 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5" name="Picture 3" descr="C:\Documents and Settings\Bud6\Рабочий стол\БЮДЖЕТ для граждан 2018\1334824292_idut-dorozhnye-rab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167190" cy="2500330"/>
          </a:xfrm>
          <a:prstGeom prst="bevel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786578" y="3214686"/>
            <a:ext cx="2071702" cy="1285884"/>
          </a:xfrm>
          <a:prstGeom prst="wedgeRoundRect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Протяженность дорог местного значения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839 500 км.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pic>
        <p:nvPicPr>
          <p:cNvPr id="57345" name="Picture 1" descr="C:\Documents and Settings\Bud6\Рабочий стол\65_big.jpg"/>
          <p:cNvPicPr>
            <a:picLocks noChangeAspect="1" noChangeArrowheads="1"/>
          </p:cNvPicPr>
          <p:nvPr/>
        </p:nvPicPr>
        <p:blipFill>
          <a:blip r:embed="rId4" cstate="print"/>
          <a:srcRect r="714" b="5247"/>
          <a:stretch>
            <a:fillRect/>
          </a:stretch>
        </p:blipFill>
        <p:spPr bwMode="auto">
          <a:xfrm>
            <a:off x="357159" y="4143380"/>
            <a:ext cx="3929089" cy="2528889"/>
          </a:xfrm>
          <a:prstGeom prst="bevel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85795"/>
            <a:ext cx="80943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Дорожное хозяйство (часть 2)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14282" y="1500174"/>
            <a:ext cx="4357718" cy="5143536"/>
          </a:xfrm>
          <a:prstGeom prst="bevel">
            <a:avLst/>
          </a:prstGeom>
          <a:gradFill>
            <a:gsLst>
              <a:gs pos="0">
                <a:schemeClr val="bg1"/>
              </a:gs>
              <a:gs pos="25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13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расходов </a:t>
            </a:r>
          </a:p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дорожного фонда </a:t>
            </a:r>
          </a:p>
          <a:p>
            <a:pPr algn="ctr"/>
            <a:r>
              <a:rPr lang="ru-RU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района: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дорожной деятельности в отношении автомобильных дорог местного значения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-субсидии из областного и районного бюджетов бюджетам поселений на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0" name="Picture 2" descr="C:\Documents and Settings\Bud6\Рабочий стол\БЮДЖЕТ для граждан 2018\26341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4143403" cy="2500330"/>
          </a:xfrm>
          <a:prstGeom prst="bevel">
            <a:avLst/>
          </a:prstGeom>
          <a:noFill/>
        </p:spPr>
      </p:pic>
      <p:pic>
        <p:nvPicPr>
          <p:cNvPr id="12" name="Picture 3" descr="C:\Documents and Settings\Bud6\Рабочий стол\БЮДЖЕТ для граждан 2018\1355895095_na-ulicah-gorod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4117117" cy="2572806"/>
          </a:xfrm>
          <a:prstGeom prst="bevel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33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77048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поддержка экономики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28800"/>
            <a:ext cx="8358246" cy="642942"/>
          </a:xfrm>
          <a:prstGeom prst="round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3857628"/>
            <a:ext cx="8358246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215074" y="2643182"/>
            <a:ext cx="2571768" cy="92869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1 813,6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228184" y="5157192"/>
            <a:ext cx="2571768" cy="92869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198,9 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57158" y="2643182"/>
            <a:ext cx="2571768" cy="92869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4 734,9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143240" y="5143512"/>
            <a:ext cx="2571768" cy="928694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57158" y="5143512"/>
            <a:ext cx="2571768" cy="928694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1 335,9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214678" y="2643182"/>
            <a:ext cx="2571768" cy="928694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1 813,6 тыс. 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C:\Documents and Settings\Bud6\Рабочий стол\2018-2020 Бюджет для граждан 1 чтение\асф3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5" y="980728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90" name="Picture 6" descr="C:\Documents and Settings\Bud6\Рабочий стол\БЮДЖЕТ для граждан 2018\b17e67ea5708d74d0c47895a76a5ce4b-800x6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3861048"/>
            <a:ext cx="3538617" cy="278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323528" y="1052736"/>
          <a:ext cx="50006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33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068960"/>
            <a:ext cx="3999388" cy="3384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финансовое обеспечение деятельности МКУ Белокалитвинского района «Служба-112»  (6 штатных единиц);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обеспечение функционирования и поддержания в постоянной готовности системы-112.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6556.jpg"/>
          <p:cNvPicPr>
            <a:picLocks noChangeAspect="1"/>
          </p:cNvPicPr>
          <p:nvPr/>
        </p:nvPicPr>
        <p:blipFill>
          <a:blip r:embed="rId2" cstate="print">
            <a:lum contrast="29000"/>
          </a:blip>
          <a:stretch>
            <a:fillRect/>
          </a:stretch>
        </p:blipFill>
        <p:spPr>
          <a:xfrm>
            <a:off x="4788024" y="2996952"/>
            <a:ext cx="4000528" cy="350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848872" cy="21602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мероприятий в Белокалитвинском районе системы-112 составят </a:t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2019 год -  1 576,1 тыс. рублей, </a:t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 – 1 591,1 тыс. рублей,</a:t>
            </a:r>
            <a:b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2021 год – 1 606,6 тыс. рублей</a:t>
            </a:r>
            <a:endParaRPr lang="ru-RU" sz="2400" dirty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Белокалитвинского района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1714488"/>
            <a:ext cx="8143932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росту доходного потенциала Белокалитвинского района, оптимизации расходов местного бюджета и сокращению муниципального долга Белокалитвинского района до 2020 года, утвержденный распоряжением Администрации Белокалитвинского района от 28.09.2018 № 120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5429264"/>
            <a:ext cx="822960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качественным и своевременным принятием местных бюджетов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3857628"/>
            <a:ext cx="8215370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с 1 января 2019 года неэффективных льгот (понижение ставок по налогам), утвержденный постановлением Администрации Белокалитвинского района от  06.08.2018 № 1313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64896" cy="1152128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effectLst/>
                <a:latin typeface="Arial Black" pitchFamily="34" charset="0"/>
                <a:cs typeface="Times New Roman" pitchFamily="18" charset="0"/>
              </a:rPr>
              <a:t>Объемы межбюджетных трансфертов </a:t>
            </a:r>
            <a:b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66FF66"/>
                </a:solidFill>
                <a:effectLst/>
                <a:latin typeface="Arial Black" pitchFamily="34" charset="0"/>
                <a:cs typeface="Times New Roman" pitchFamily="18" charset="0"/>
              </a:rPr>
              <a:t>бюджетам поселений в 2019 году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66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397000"/>
          <a:ext cx="8712968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740352" y="2060848"/>
          <a:ext cx="977900" cy="222885"/>
        </p:xfrm>
        <a:graphic>
          <a:graphicData uri="http://schemas.openxmlformats.org/drawingml/2006/table">
            <a:tbl>
              <a:tblPr/>
              <a:tblGrid>
                <a:gridCol w="9779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бюджетам поселений на 2018 - 2021 годы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564904"/>
          <a:ext cx="8606794" cy="352758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97533"/>
                <a:gridCol w="1484725"/>
                <a:gridCol w="1728192"/>
                <a:gridCol w="1728192"/>
                <a:gridCol w="1368152"/>
              </a:tblGrid>
              <a:tr h="534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трансферты, всего,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303 180,4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470 868,5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399 916,4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682 782,6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72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1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 счет субсидий областного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275 253,5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441 610,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385 244,4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668 660,3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57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 счет средств бюджета района на софинансирование областных субсидий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21 917,0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15 386,1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14 672,0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14 122,3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57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за счет средств бюджета района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6 009,9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13 872,0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                                                                                                возникающих при выполнении полномочий органов местного самоуправления по вопросам местного значения в 2019 году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2492896"/>
          <a:ext cx="8712968" cy="411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  <a:gridCol w="1080120"/>
              </a:tblGrid>
              <a:tr h="9361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многоквартирного аварийного жилищного фонда, признанного непригодным для проживания, аварийным и подлежащим сносу или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реконструкции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197 585,7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возмещение предприятиям жилищно-коммунального хозяйства части платы граждан за коммунальные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67 328,1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ремонт и содержание автомобильных дорог общего пользования местного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13 127,5</a:t>
                      </a:r>
                    </a:p>
                  </a:txBody>
                  <a:tcPr marL="9525" marR="9525" marT="9525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по формированию современной городской среды в части благоустройства общественных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территорий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112 030,4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капитальный ремонт объектов культуры и туристических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объектов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848,7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муниципальных учреждений культуры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31 076,1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452320" y="21328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бюджетам поселений за счет средств областного бюджета и бюджета района для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                                                                                                возникающих при выполнении полномочий органов местного самоуправления по вопросам местного значения в 2019 году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3528" y="2132856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2019 год в рамках муниципальных программ белокалитвинского района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915816" y="1916832"/>
          <a:ext cx="272604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796136" y="2564904"/>
            <a:ext cx="2786082" cy="11412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25 086,7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5,3 %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4168" y="3861048"/>
            <a:ext cx="2643206" cy="207170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населения Белокалитвинского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197 585,7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42,0 %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31840" y="4653136"/>
            <a:ext cx="2928958" cy="2000264"/>
          </a:xfrm>
          <a:prstGeom prst="ellipse">
            <a:avLst/>
          </a:prstGeom>
          <a:gradFill flip="none" rotWithShape="1">
            <a:gsLst>
              <a:gs pos="0">
                <a:srgbClr val="F331EA">
                  <a:tint val="66000"/>
                  <a:satMod val="160000"/>
                </a:srgbClr>
              </a:gs>
              <a:gs pos="50000">
                <a:srgbClr val="F331EA">
                  <a:tint val="44500"/>
                  <a:satMod val="160000"/>
                </a:srgbClr>
              </a:gs>
              <a:gs pos="100000">
                <a:srgbClr val="F331EA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 Белокалитвинского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147 879,1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31,4 %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2564904"/>
            <a:ext cx="2643206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и туризма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31 988,9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6,8 %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5536" y="3861048"/>
            <a:ext cx="2714644" cy="2214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Белокалитвинского района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67 328,1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14,3 %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4283968" y="314096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915816" y="3212976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3968" y="3212976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283968" y="32129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843808" y="32129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987824" y="3068960"/>
            <a:ext cx="2786082" cy="1368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финансовой поддержки поселениям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1 000,0 тыс. рублей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0,2 %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расходов по муниципальным программам </a:t>
            </a:r>
            <a:r>
              <a:rPr lang="ru-RU" sz="20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в 2019 году</a:t>
            </a:r>
            <a:endParaRPr lang="ru-RU" sz="2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/>
        </p:nvGraphicFramePr>
        <p:xfrm>
          <a:off x="395536" y="1397000"/>
          <a:ext cx="820891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92971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запланированных на реализацию муниципальных программ Белокалитвинского района в 2019 году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785926"/>
            <a:ext cx="1500198" cy="1214446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Развитие образования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38,6%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2636912"/>
            <a:ext cx="1928826" cy="158417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Обеспечение качественными жилищно-коммунальными услугами населения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2,3%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5643578"/>
            <a:ext cx="1571636" cy="928694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Развитие культуры и туризма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4,9%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3429000"/>
            <a:ext cx="1714512" cy="1071570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Управление муниципальными финансами района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0,4%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4357694"/>
            <a:ext cx="1500198" cy="1285884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Обеспечение доступным и комфортным жильем населения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7,1%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4500570"/>
            <a:ext cx="1714512" cy="57150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 Муниципальная политика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1.9%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3000372"/>
            <a:ext cx="1500198" cy="1357322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Социальная поддержка граждан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30,1%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5949280"/>
            <a:ext cx="1714512" cy="648072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 Развитие здравоохранения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1,4%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3717032"/>
            <a:ext cx="1785950" cy="856686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 Развитие сельского хозяйства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2,8%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064" y="1772816"/>
            <a:ext cx="1872208" cy="86751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 Управление муниципальным имуществом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0,3%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2996952"/>
            <a:ext cx="1785950" cy="721790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Информационное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общество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1,1%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4581128"/>
            <a:ext cx="1785950" cy="705260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Поддержка казачьих обществ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0,4%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5429264"/>
            <a:ext cx="1785950" cy="1143008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Экономическое развитие и инновационная экономика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92" y="5286388"/>
            <a:ext cx="1643074" cy="129538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Защита населения и территории от чрезвычайных ситуаций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0,7%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72330" y="3357562"/>
            <a:ext cx="1857388" cy="714380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Доступная среда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480" y="5072074"/>
            <a:ext cx="1714512" cy="85725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itchFamily="18" charset="0"/>
              </a:rPr>
              <a:t>Развитие транспортной системы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 2,8%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47864" y="1772816"/>
            <a:ext cx="1785380" cy="122413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Обеспечение общественного порядка и противодействия преступности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4071942"/>
            <a:ext cx="1928826" cy="121444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Cambria" pitchFamily="18" charset="0"/>
              </a:rPr>
              <a:t>Энерго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эффективность и развитие энергетики</a:t>
            </a:r>
            <a:endParaRPr lang="ru-RU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3504" y="4221088"/>
            <a:ext cx="1857388" cy="1208176"/>
          </a:xfrm>
          <a:prstGeom prst="roundRect">
            <a:avLst/>
          </a:prstGeom>
          <a:solidFill>
            <a:srgbClr val="33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Развитие физической культуры, спорта и молодежной политики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5286388"/>
            <a:ext cx="2071702" cy="128588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Охрана окружающей среды и рациональное природопользование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0,1%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643042" y="1785926"/>
            <a:ext cx="1714512" cy="1643074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 Белокалитвинского района 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4,5 %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7020272" y="1772816"/>
            <a:ext cx="1872208" cy="158417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Территориальное планирование и развитие территории, в том числе для жилищного строительства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16561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муниципальных программ,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связанных с социальным развитием,</a:t>
            </a:r>
            <a:r>
              <a:rPr lang="ru-RU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в общем объеме расходов, запланированных на реализацию муниципальных программ Белокалитвинского района в 2019 году, часть </a:t>
            </a:r>
            <a:r>
              <a:rPr lang="en-US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>
              <a:solidFill>
                <a:srgbClr val="000099"/>
              </a:solidFill>
              <a:effectLst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51520" y="2708920"/>
          <a:ext cx="8568953" cy="381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2"/>
                <a:gridCol w="1800201"/>
              </a:tblGrid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"Развитие образования"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0" marR="8930" marT="8930" marB="0"/>
                </a:tc>
              </a:tr>
              <a:tr h="526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"Социальная поддержка граждан"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0" marR="8930" marT="8930" marB="0"/>
                </a:tc>
              </a:tr>
              <a:tr h="526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"Обеспечение доступным и комфортным жильем населения Белокалитвинского района"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0" marR="8930" marT="8930" marB="0"/>
                </a:tc>
              </a:tr>
              <a:tr h="526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"Развитие культуры и туризма"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0" marR="8930" marT="8930" marB="0"/>
                </a:tc>
              </a:tr>
              <a:tr h="526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"Развитие здравоохранения"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0" marR="8930" marT="8930" marB="0"/>
                </a:tc>
              </a:tr>
              <a:tr h="5540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"Поддержка казачьих обществ Белокалитвинского района"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0" marR="8930" marT="8930" marB="0"/>
                </a:tc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"Доступная среда"</a:t>
                      </a: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</a:p>
                  </a:txBody>
                  <a:tcPr marL="8930" marR="8930" marT="8930" marB="0"/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, спорта и молодежной политики"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0" marR="8930" marT="893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</a:p>
                  </a:txBody>
                  <a:tcPr marL="8930" marR="8930" marT="893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172400" cy="108012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муниципальных программ,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связанных с развитием инфраструктуры и обеспечением условий жизнедеятельности,</a:t>
            </a:r>
            <a:r>
              <a:rPr lang="ru-RU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в общем объеме расходов, запланированных на реализацию муниципальных программ Белокалитвинского района в 2019 году, часть </a:t>
            </a:r>
            <a:r>
              <a:rPr lang="en-US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endParaRPr lang="ru-RU" sz="1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700808"/>
          <a:ext cx="8712968" cy="4983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48872"/>
                <a:gridCol w="864096"/>
              </a:tblGrid>
              <a:tr h="46359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Белокалитвинского района "Формирование современной городской среды на территории Белокалитвинского района"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FFCCCC"/>
                    </a:solidFill>
                  </a:tcPr>
                </a:tc>
              </a:tr>
              <a:tr h="3154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"Развитие транспортной системы"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080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Белокалитвинского района "Обеспечение качественными жилищно-коммунальными услугами населения Белокалитвинского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944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"Муниципальная политика"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853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Муниципальная программа Белокалитвинского района "Информационное общество"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149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7412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 "Управление муниципальным имуществом в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Белокалитвинском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 "Обеспечение общественного порядка и противодействие преступности"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Белокалитвинского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 "Охрана окружающей среды и рациональное природопользование"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596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"Территориальное планирование и развитие территории, в том числе для жилищного строительства"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596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</a:t>
                      </a:r>
                      <a:r>
                        <a:rPr lang="ru-RU" sz="14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Энергоэффективность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 развитие </a:t>
                      </a: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энергетики"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750206" cy="163281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Доля муниципальных программ,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связанных с обеспечением высоких темпов экономического роста,</a:t>
            </a:r>
            <a:r>
              <a:rPr lang="ru-RU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в общем объеме расходов, запланированных на реализацию муниципальных программ Белокалитвинского района в 2019 году, часть </a:t>
            </a:r>
            <a:r>
              <a:rPr lang="en-US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0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708920"/>
          <a:ext cx="8568952" cy="29523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20068"/>
                <a:gridCol w="1448884"/>
              </a:tblGrid>
              <a:tr h="1105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"Развитие сельского хозяйства и регулирование рынков сельскохозяйственной продукции, сырья и продовольствия"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99FFCC"/>
                    </a:solidFill>
                  </a:tcPr>
                </a:tc>
              </a:tr>
              <a:tr h="11053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"Управление муниципальными финансами района и создание условий для эффективного управления муниципальными финансами поселений"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66">
                        <a:alpha val="20000"/>
                      </a:srgbClr>
                    </a:solidFill>
                  </a:tcPr>
                </a:tc>
              </a:tr>
              <a:tr h="7416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программа Белокалитвинского района "Экономическое развитие и инновационная экономика"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СОЦИАЛЬНО-ЭКОНОМИЧЕСКОГО РАЗВИТИЯ РОСТОВСКОЙ ОБЛАСТИ и 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26" name="AutoShape 2" descr="http://lentaregion.ru/wp-content/uploads/2015/10/vrp-vyrastet-kranojarskij-kra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2928934"/>
          <a:ext cx="7977804" cy="2319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5942"/>
                <a:gridCol w="1080120"/>
                <a:gridCol w="864096"/>
                <a:gridCol w="1080120"/>
                <a:gridCol w="1097526"/>
              </a:tblGrid>
              <a:tr h="4286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оценка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281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89,95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88,60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87,50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7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(декабрь к декабрю), процентов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836712"/>
            <a:ext cx="835824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1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800" cap="none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Бюджет Белокалитвинского района</a:t>
            </a:r>
          </a:p>
          <a:p>
            <a:pPr algn="ctr"/>
            <a:r>
              <a:rPr lang="ru-RU" sz="2800" cap="none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на 2019 год  и на плановый период 2020 и 2021 годов утвержден решением Собрания депутатов Белокалитвинского района </a:t>
            </a:r>
          </a:p>
          <a:p>
            <a:pPr algn="ctr"/>
            <a:r>
              <a:rPr lang="ru-RU" sz="2800" cap="none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от 27.12.2018 № 285</a:t>
            </a:r>
            <a:endParaRPr lang="ru-RU" sz="2800" cap="none" spc="50" dirty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435769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Благодарим за внимание!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2636912"/>
          <a:ext cx="8640959" cy="36878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6968"/>
                <a:gridCol w="3211463"/>
                <a:gridCol w="1903414"/>
                <a:gridCol w="727910"/>
                <a:gridCol w="679812"/>
                <a:gridCol w="671610"/>
                <a:gridCol w="769782"/>
              </a:tblGrid>
              <a:tr h="27671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 anchor="ctr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16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97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В действующих </a:t>
                      </a:r>
                      <a:r>
                        <a:rPr lang="ru-RU" sz="14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ценах</a:t>
                      </a: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6 104,3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kern="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534,2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6 988,5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7 456,7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7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4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400" kern="100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3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97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действующих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2 252,4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2 450,4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2 67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7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28976" marB="28976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в действующих ценах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процентов к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953" marR="23953" marT="39407" marB="39407">
                    <a:gradFill flip="none" rotWithShape="1">
                      <a:gsLst>
                        <a:gs pos="0">
                          <a:schemeClr val="bg2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786050" y="0"/>
            <a:ext cx="5429288" cy="42860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42860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ПРОГНОЗА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СОЦИАЛЬНО-ЭКОНОМИЧЕСКОГО РАЗВИТИЯ РОСТОВСКОЙ ОБЛАСТИ и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14356"/>
            <a:ext cx="87868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на 2019 год и на плановый период 2020 и 2021 годов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06" y="2071677"/>
          <a:ext cx="9001188" cy="4219047"/>
        </p:xfrm>
        <a:graphic>
          <a:graphicData uri="http://schemas.openxmlformats.org/drawingml/2006/table">
            <a:tbl>
              <a:tblPr/>
              <a:tblGrid>
                <a:gridCol w="1071570"/>
                <a:gridCol w="857256"/>
                <a:gridCol w="928694"/>
                <a:gridCol w="857256"/>
                <a:gridCol w="857256"/>
                <a:gridCol w="928694"/>
                <a:gridCol w="857256"/>
                <a:gridCol w="857256"/>
                <a:gridCol w="928694"/>
                <a:gridCol w="857256"/>
              </a:tblGrid>
              <a:tr h="285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бюджета на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бюджета на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бюджета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2021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Бюджеты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Бюджеты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Бюджеты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поселений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4 232 345,6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469 184,0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763 161,6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3 820 393,2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3 165 388,6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655 004,6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4 560 317,3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3 617 341,0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942 976,3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6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641 163,8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485 918,3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155 245,5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690 257,5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524 606,4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165 651,1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793 573,9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616 540,8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177 033,1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6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Безвозмезд-ные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3 591 181,8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2 983 265,7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607 916,1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3 130 135,7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2 640 782,2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489 353,5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3 766 743,4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3 000 800,2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765 943,2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4 281 581,5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3 510 611,1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770 970,4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3 820 393,2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3 165 388,6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655 004,6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4 560 317,3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3 617 341,0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942 976,3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 </a:t>
                      </a:r>
                      <a:r>
                        <a:rPr lang="en-US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en-US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цит</a:t>
                      </a:r>
                      <a:r>
                        <a:rPr lang="en-US" sz="115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-49 235,9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-41 427,1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-7 808,8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57" marR="58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58082" y="1714488"/>
            <a:ext cx="157160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5429288" cy="42860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42852"/>
            <a:ext cx="571504" cy="6604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9251</TotalTime>
  <Words>5438</Words>
  <Application>Microsoft Office PowerPoint</Application>
  <PresentationFormat>Экран (4:3)</PresentationFormat>
  <Paragraphs>1030</Paragraphs>
  <Slides>70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Открытая</vt:lpstr>
      <vt:lpstr>Слайд 1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ПОКАЗАТЕЛИ ПРОГНОЗА  СОЦИАЛЬНО-ЭКОНОМИЧЕСКОГО РАЗВИТИЯ РОСТОВСКОЙ ОБЛАСТИ и  БЕЛОКАЛИТВИНСКОГО РАЙОНА </vt:lpstr>
      <vt:lpstr>Слайд 8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Слайд 20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Слайд 23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Слайд 28</vt:lpstr>
      <vt:lpstr> Основные направления расходов  в сфере образование </vt:lpstr>
      <vt:lpstr>Финансовое управление Администрации Белокалитвинского района </vt:lpstr>
      <vt:lpstr>Финансовое управление Администрации Белокалитвинского района</vt:lpstr>
      <vt:lpstr>Финансовая помощь в сфере образования 2019 год</vt:lpstr>
      <vt:lpstr>Структура расходов по разделу «Культура»  на 2019 год</vt:lpstr>
      <vt:lpstr>Расходы на повышение заработной платы работникам учреждений культуры в 2019 году</vt:lpstr>
      <vt:lpstr>Муниципальные бюджетные учреждения, подведомственные отделу культуры  Белокалитвинского района:</vt:lpstr>
      <vt:lpstr>Слайд 36</vt:lpstr>
      <vt:lpstr>Финансовое управление Администрации Белокалитвинского района</vt:lpstr>
      <vt:lpstr>Расходы бюджета района в 2019-2021 годах  на предоставление субсидий для муниципальных учреждений здравоохранения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Расходы на реализацию мероприятий в Белокалитвинском районе системы-112 составят   на 2019 год -  1 576,1 тыс. рублей,  на 2020 год – 1 591,1 тыс. рублей, на 2021 год – 1 606,6 тыс. рублей</vt:lpstr>
      <vt:lpstr>Объемы межбюджетных трансфертов  бюджетам поселений в 2019 году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 Доля муниципальных программ в общем объеме расходов, запланированных на реализацию муниципальных программ Белокалитвинского района в 2019 году</vt:lpstr>
      <vt:lpstr>Доля муниципальных программ, связанных с социальным развитием, в общем объеме расходов, запланированных на реализацию муниципальных программ Белокалитвинского района в 2019 году, часть I</vt:lpstr>
      <vt:lpstr>Доля муниципальных программ, связанных с развитием инфраструктуры и обеспечением условий жизнедеятельности, в общем объеме расходов, запланированных на реализацию муниципальных программ Белокалитвинского района в 2019 году, часть II</vt:lpstr>
      <vt:lpstr>Доля муниципальных программ, связанных с обеспечением высоких темпов экономического роста, в общем объеме расходов, запланированных на реализацию муниципальных программ Белокалитвинского района в 2019 году, часть III</vt:lpstr>
      <vt:lpstr>Слайд 70</vt:lpstr>
    </vt:vector>
  </TitlesOfParts>
  <Company>финуправление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Bud6</dc:creator>
  <cp:lastModifiedBy>Prog3</cp:lastModifiedBy>
  <cp:revision>1325</cp:revision>
  <dcterms:created xsi:type="dcterms:W3CDTF">2017-11-23T13:02:15Z</dcterms:created>
  <dcterms:modified xsi:type="dcterms:W3CDTF">2019-02-19T14:58:32Z</dcterms:modified>
</cp:coreProperties>
</file>