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45"/>
  </p:notesMasterIdLst>
  <p:sldIdLst>
    <p:sldId id="256" r:id="rId2"/>
    <p:sldId id="290" r:id="rId3"/>
    <p:sldId id="317" r:id="rId4"/>
    <p:sldId id="257" r:id="rId5"/>
    <p:sldId id="288" r:id="rId6"/>
    <p:sldId id="311" r:id="rId7"/>
    <p:sldId id="312" r:id="rId8"/>
    <p:sldId id="308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289" r:id="rId18"/>
    <p:sldId id="298" r:id="rId19"/>
    <p:sldId id="258" r:id="rId20"/>
    <p:sldId id="278" r:id="rId21"/>
    <p:sldId id="261" r:id="rId22"/>
    <p:sldId id="318" r:id="rId23"/>
    <p:sldId id="319" r:id="rId24"/>
    <p:sldId id="272" r:id="rId25"/>
    <p:sldId id="262" r:id="rId26"/>
    <p:sldId id="291" r:id="rId27"/>
    <p:sldId id="263" r:id="rId28"/>
    <p:sldId id="292" r:id="rId29"/>
    <p:sldId id="293" r:id="rId30"/>
    <p:sldId id="294" r:id="rId31"/>
    <p:sldId id="285" r:id="rId32"/>
    <p:sldId id="296" r:id="rId33"/>
    <p:sldId id="297" r:id="rId34"/>
    <p:sldId id="299" r:id="rId35"/>
    <p:sldId id="314" r:id="rId36"/>
    <p:sldId id="313" r:id="rId37"/>
    <p:sldId id="315" r:id="rId38"/>
    <p:sldId id="295" r:id="rId39"/>
    <p:sldId id="316" r:id="rId40"/>
    <p:sldId id="330" r:id="rId41"/>
    <p:sldId id="331" r:id="rId42"/>
    <p:sldId id="329" r:id="rId43"/>
    <p:sldId id="27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BE0"/>
    <a:srgbClr val="CCECFF"/>
    <a:srgbClr val="EC4D22"/>
    <a:srgbClr val="EA7CBD"/>
    <a:srgbClr val="E92525"/>
    <a:srgbClr val="CF77B6"/>
    <a:srgbClr val="F4910C"/>
    <a:srgbClr val="F8837A"/>
    <a:srgbClr val="FB6B6B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32" autoAdjust="0"/>
    <p:restoredTop sz="93325" autoAdjust="0"/>
  </p:normalViewPr>
  <p:slideViewPr>
    <p:cSldViewPr>
      <p:cViewPr>
        <p:scale>
          <a:sx n="80" d="100"/>
          <a:sy n="80" d="100"/>
        </p:scale>
        <p:origin x="-11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5%20&#1041;&#1102;&#1076;&#1078;&#1077;&#1090;%20&#1076;&#1083;&#1103;%20&#1075;&#1088;&#1072;&#1078;&#1076;&#1072;&#1085;.%20&#1054;&#1090;&#1095;&#1077;&#1090;\&#1044;&#1080;&#1072;&#1075;&#1088;&#1072;&#1084;.&#1075;&#1086;&#1076;%202015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&#1052;&#1086;&#1080;%20&#1076;&#1086;&#1082;&#1091;&#1084;&#1077;&#1085;&#1090;&#1099;_c_D\&#1040;&#1085;&#1072;&#1083;&#1080;&#1090;&#1080;&#1095;&#1077;&#1089;&#1082;&#1072;&#1103;\2016\2016\&#1044;&#1080;&#1072;&#1075;&#1088;&#1072;&#1084;.%20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9537764387174559"/>
          <c:h val="0.8568091953038691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50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3.660235108839946E-2"/>
                  <c:y val="0.1908483374312248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971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795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,0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1.9096813451073627E-2"/>
                  <c:y val="0.2535929963127223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026</a:t>
                    </a:r>
                    <a:r>
                      <a: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670,5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pPr>
              <a:solidFill>
                <a:srgbClr val="92D050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2971795</c:v>
                </c:pt>
                <c:pt idx="1">
                  <c:v>3026670.5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  <a:ln w="63500" cap="flat" cmpd="thickThin" algn="ctr">
              <a:solidFill>
                <a:schemeClr val="l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9.5482814183619428E-3"/>
                  <c:y val="-7.8430823601872784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928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114,9</a:t>
                    </a:r>
                    <a:endParaRPr lang="en-US" sz="1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0184967173905952"/>
                  <c:y val="-0.12548931776299718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939</a:t>
                    </a:r>
                    <a:r>
                      <a: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633,1</a:t>
                    </a:r>
                    <a:endParaRPr lang="en-US" sz="1800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spPr>
              <a:solidFill>
                <a:srgbClr val="FFFF00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2928114.9</c:v>
                </c:pt>
                <c:pt idx="1">
                  <c:v>2939633.1</c:v>
                </c:pt>
              </c:numCache>
            </c:numRef>
          </c:val>
        </c:ser>
        <c:dLbls>
          <c:showVal val="1"/>
        </c:dLbls>
        <c:gapWidth val="75"/>
        <c:shape val="cylinder"/>
        <c:axId val="81429248"/>
        <c:axId val="81431936"/>
        <c:axId val="81389312"/>
      </c:bar3DChart>
      <c:catAx>
        <c:axId val="81429248"/>
        <c:scaling>
          <c:orientation val="minMax"/>
        </c:scaling>
        <c:delete val="1"/>
        <c:axPos val="b"/>
        <c:majorTickMark val="none"/>
        <c:tickLblPos val="nextTo"/>
        <c:crossAx val="81431936"/>
        <c:crosses val="autoZero"/>
        <c:auto val="1"/>
        <c:lblAlgn val="ctr"/>
        <c:lblOffset val="100"/>
      </c:catAx>
      <c:valAx>
        <c:axId val="814319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81429248"/>
        <c:crosses val="autoZero"/>
        <c:crossBetween val="between"/>
      </c:valAx>
      <c:serAx>
        <c:axId val="81389312"/>
        <c:scaling>
          <c:orientation val="minMax"/>
        </c:scaling>
        <c:delete val="1"/>
        <c:axPos val="b"/>
        <c:majorTickMark val="none"/>
        <c:tickLblPos val="nextTo"/>
        <c:crossAx val="81431936"/>
        <c:crosses val="autoZero"/>
      </c:serAx>
    </c:plotArea>
    <c:legend>
      <c:legendPos val="b"/>
      <c:layout>
        <c:manualLayout>
          <c:xMode val="edge"/>
          <c:yMode val="edge"/>
          <c:x val="7.0021649320603382E-2"/>
          <c:y val="3.1207645296703389E-4"/>
          <c:w val="0.13366716835482581"/>
          <c:h val="0.35132644843821792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2737744380453645"/>
          <c:y val="0.10352530901818414"/>
          <c:w val="0.53469904684446179"/>
          <c:h val="0.80890368625187759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h="82550" prst="artDeco"/>
            </a:sp3d>
          </c:spPr>
          <c:explosion val="2"/>
          <c:dLbls>
            <c:dLbl>
              <c:idx val="0"/>
              <c:layout>
                <c:manualLayout>
                  <c:x val="0.12473732603278569"/>
                  <c:y val="-0.203744756114939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266570965176697"/>
                  <c:y val="0.15465278326307086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60293752679196"/>
                  <c:y val="0.16377122455475138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6937692244056882"/>
                  <c:y val="0.12924733265986796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6778752942415137"/>
                  <c:y val="9.7533915466190627E-2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9392595266565887"/>
                  <c:y val="7.7770920111260453E-2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9490648196196186"/>
                  <c:y val="-2.4093473377339255E-3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8215674330107021"/>
                  <c:y val="-0.12985695768696751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2024832855778523E-2"/>
                  <c:y val="-0.17574692442882295"/>
                </c:manualLayout>
              </c:layout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 </c:separator>
            <c:extLst>
              <c:ext xmlns:c15="http://schemas.microsoft.com/office/drawing/2012/chart" uri="{CE6537A1-D6FC-4f65-9D91-7224C49458BB}"/>
            </c:extLst>
          </c:dLbls>
          <c:cat>
            <c:strRef>
              <c:f>неналог16!$A$1:$A$9</c:f>
              <c:strCache>
                <c:ptCount val="9"/>
                <c:pt idx="0">
                  <c:v>Аренда земли </c:v>
                </c:pt>
                <c:pt idx="1">
                  <c:v>Аренда имущества</c:v>
                </c:pt>
                <c:pt idx="2">
                  <c:v>Платежи МУП</c:v>
                </c:pt>
                <c:pt idx="3">
                  <c:v>Прочие доходы</c:v>
                </c:pt>
                <c:pt idx="4">
                  <c:v>Негативка</c:v>
                </c:pt>
                <c:pt idx="5">
                  <c:v>Компенсация затрат государства </c:v>
                </c:pt>
                <c:pt idx="6">
                  <c:v>Продажа имущества</c:v>
                </c:pt>
                <c:pt idx="7">
                  <c:v>Продажа земли</c:v>
                </c:pt>
                <c:pt idx="8">
                  <c:v>Штрафы</c:v>
                </c:pt>
              </c:strCache>
            </c:strRef>
          </c:cat>
          <c:val>
            <c:numRef>
              <c:f>неналог16!$B$1:$B$9</c:f>
              <c:numCache>
                <c:formatCode>0.0</c:formatCode>
                <c:ptCount val="9"/>
                <c:pt idx="0">
                  <c:v>48.44974660832888</c:v>
                </c:pt>
                <c:pt idx="1">
                  <c:v>16.506207758686635</c:v>
                </c:pt>
                <c:pt idx="2">
                  <c:v>0.29296304123966438</c:v>
                </c:pt>
                <c:pt idx="3">
                  <c:v>0.9189101684930957</c:v>
                </c:pt>
                <c:pt idx="4">
                  <c:v>7.9041563428859076</c:v>
                </c:pt>
                <c:pt idx="5">
                  <c:v>0.98501234356942757</c:v>
                </c:pt>
                <c:pt idx="6">
                  <c:v>1.6381647877760439</c:v>
                </c:pt>
                <c:pt idx="7">
                  <c:v>7.9913932270002714</c:v>
                </c:pt>
                <c:pt idx="8">
                  <c:v>15.31344572202012</c:v>
                </c:pt>
              </c:numCache>
            </c:numRef>
          </c:val>
        </c:ser>
        <c:dLbls>
          <c:showVal val="1"/>
        </c:dLbls>
        <c:firstSliceAng val="0"/>
        <c:holeSize val="30"/>
      </c:doughnut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50"/>
      <c:perspective val="10"/>
    </c:view3D>
    <c:plotArea>
      <c:layout>
        <c:manualLayout>
          <c:layoutTarget val="inner"/>
          <c:xMode val="edge"/>
          <c:yMode val="edge"/>
          <c:x val="7.5511593195186119E-2"/>
          <c:y val="5.2792620376562613E-2"/>
          <c:w val="0.85269503604010766"/>
          <c:h val="0.8462692799466065"/>
        </c:manualLayout>
      </c:layout>
      <c:pie3DChart>
        <c:varyColors val="1"/>
        <c:ser>
          <c:idx val="0"/>
          <c:order val="0"/>
          <c:tx>
            <c:strRef>
              <c:f>'стр.все дох.'!$B$1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8061568520794774E-2"/>
                  <c:y val="-4.7932218520069292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619468039907301E-2"/>
                  <c:y val="-3.8281256279733646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799408933230391E-2"/>
                  <c:y val="-7.4739595593765681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79940893322944E-3"/>
                  <c:y val="-4.3750007176838523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418784064405905E-2"/>
                  <c:y val="-2.7343754485524101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699113399845461E-2"/>
                  <c:y val="-3.2812505382629004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2595862532613019E-3"/>
                  <c:y val="-9.1145848285080697E-3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2760418759911253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9.3215330572519767E-2"/>
                  <c:y val="2.0052086622717621E-2"/>
                </c:manualLayout>
              </c:layout>
              <c:dLblPos val="bestFit"/>
              <c:showVal val="1"/>
              <c:showCatName val="1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'стр.все дох.'!$A$2:$A$11</c:f>
              <c:strCache>
                <c:ptCount val="10"/>
                <c:pt idx="0">
                  <c:v>НДФЛ</c:v>
                </c:pt>
                <c:pt idx="1">
                  <c:v>Акцизы </c:v>
                </c:pt>
                <c:pt idx="2">
                  <c:v>ЕНВД </c:v>
                </c:pt>
                <c:pt idx="3">
                  <c:v>ЕСХН</c:v>
                </c:pt>
                <c:pt idx="4">
                  <c:v>Патент</c:v>
                </c:pt>
                <c:pt idx="5">
                  <c:v>Государственная пошлина </c:v>
                </c:pt>
                <c:pt idx="6">
                  <c:v>Доходы от использ. имущества </c:v>
                </c:pt>
                <c:pt idx="7">
                  <c:v>Негативка</c:v>
                </c:pt>
                <c:pt idx="8">
                  <c:v>Доходы от продажи активов </c:v>
                </c:pt>
                <c:pt idx="9">
                  <c:v>Штрафы</c:v>
                </c:pt>
              </c:strCache>
            </c:strRef>
          </c:cat>
          <c:val>
            <c:numRef>
              <c:f>'стр.все дох.'!$B$2:$B$11</c:f>
              <c:numCache>
                <c:formatCode>0.0</c:formatCode>
                <c:ptCount val="10"/>
                <c:pt idx="0">
                  <c:v>68.008414153213351</c:v>
                </c:pt>
                <c:pt idx="1">
                  <c:v>9.893378958376017</c:v>
                </c:pt>
                <c:pt idx="2">
                  <c:v>6.5306688192294784</c:v>
                </c:pt>
                <c:pt idx="3">
                  <c:v>1.23919112469391</c:v>
                </c:pt>
                <c:pt idx="4">
                  <c:v>0.27941548921174741</c:v>
                </c:pt>
                <c:pt idx="5">
                  <c:v>3.2901651601710404</c:v>
                </c:pt>
                <c:pt idx="6">
                  <c:v>7.1195918129399045</c:v>
                </c:pt>
                <c:pt idx="7">
                  <c:v>0.85038970853077334</c:v>
                </c:pt>
                <c:pt idx="8">
                  <c:v>1.0360216420612836</c:v>
                </c:pt>
                <c:pt idx="9">
                  <c:v>1.6475378369598161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00"/>
      <c:perspective val="30"/>
    </c:view3D>
    <c:plotArea>
      <c:layout>
        <c:manualLayout>
          <c:layoutTarget val="inner"/>
          <c:xMode val="edge"/>
          <c:yMode val="edge"/>
          <c:x val="0.14475134392719474"/>
          <c:y val="8.8507773563515246E-2"/>
          <c:w val="0.81583675261377409"/>
          <c:h val="0.79177510923782235"/>
        </c:manualLayout>
      </c:layout>
      <c:pie3DChart>
        <c:varyColors val="1"/>
        <c:ser>
          <c:idx val="0"/>
          <c:order val="0"/>
          <c:explosion val="40"/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CCECFF"/>
              </a:solidFill>
            </c:spPr>
          </c:dPt>
          <c:dLbls>
            <c:dLbl>
              <c:idx val="0"/>
              <c:layout>
                <c:manualLayout>
                  <c:x val="-1.9906070768931715E-2"/>
                  <c:y val="0.1571608075452674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Собственные доходы 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14,1%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580757266452852E-2"/>
                  <c:y val="2.5572458281254212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Дотация </a:t>
                    </a: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8,0%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696072713133062E-2"/>
                  <c:y val="4.090510682477961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Безвозмездные</a:t>
                    </a:r>
                    <a:r>
                      <a:rPr lang="ru-RU" sz="1400" b="1" baseline="0" dirty="0">
                        <a:latin typeface="Times New Roman" pitchFamily="18" charset="0"/>
                        <a:cs typeface="Times New Roman" pitchFamily="18" charset="0"/>
                      </a:rPr>
                      <a:t> поступления </a:t>
                    </a:r>
                    <a:r>
                      <a:rPr lang="ru-RU" sz="14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85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,9</a:t>
                    </a: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'структ.с безвоз.'!$A$3:$A$5</c:f>
              <c:strCache>
                <c:ptCount val="3"/>
                <c:pt idx="0">
                  <c:v>Собственные доходы</c:v>
                </c:pt>
                <c:pt idx="1">
                  <c:v>Дотация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'структ.с безвоз.'!$B$3:$B$5</c:f>
              <c:numCache>
                <c:formatCode>0.0%</c:formatCode>
                <c:ptCount val="3"/>
                <c:pt idx="0">
                  <c:v>0.11891266570115409</c:v>
                </c:pt>
                <c:pt idx="1">
                  <c:v>8.23500826962177E-2</c:v>
                </c:pt>
                <c:pt idx="2">
                  <c:v>0.79873725160262832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5730965716112896E-2"/>
          <c:y val="0.20378534836195344"/>
          <c:w val="0.77777802336084789"/>
          <c:h val="0.772938291832429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значения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9.3565306185599949E-3"/>
                  <c:y val="0.12261294888969362"/>
                </c:manualLayout>
              </c:layout>
              <c:spPr>
                <a:solidFill>
                  <a:schemeClr val="tx1"/>
                </a:solidFill>
                <a:ln w="55000" cap="flat" cmpd="thickThin" algn="ctr">
                  <a:solidFill>
                    <a:schemeClr val="tx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3090609.5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6374250910253633E-2"/>
                  <c:y val="0.10251246546515369"/>
                </c:manualLayout>
              </c:layout>
              <c:spPr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rotWithShape="0">
                    <a:srgbClr val="000000">
                      <a:alpha val="35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2939633.1</c:v>
                </c:pt>
              </c:numCache>
            </c:numRef>
          </c:val>
        </c:ser>
        <c:dLbls>
          <c:showVal val="1"/>
        </c:dLbls>
        <c:shape val="box"/>
        <c:axId val="94134656"/>
        <c:axId val="94139520"/>
        <c:axId val="0"/>
      </c:bar3DChart>
      <c:catAx>
        <c:axId val="94134656"/>
        <c:scaling>
          <c:orientation val="minMax"/>
        </c:scaling>
        <c:delete val="1"/>
        <c:axPos val="b"/>
        <c:majorTickMark val="none"/>
        <c:tickLblPos val="nextTo"/>
        <c:crossAx val="94139520"/>
        <c:crosses val="autoZero"/>
        <c:auto val="1"/>
        <c:lblAlgn val="ctr"/>
        <c:lblOffset val="100"/>
      </c:catAx>
      <c:valAx>
        <c:axId val="94139520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94134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5527632941748486"/>
          <c:w val="0.18039401441957598"/>
          <c:h val="0.2961804649890750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5005358705161767E-2"/>
          <c:y val="0.18362237723082092"/>
          <c:w val="0.47563167104111975"/>
          <c:h val="0.726527482987630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6"/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EA7CBD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3564195100612407E-2"/>
                  <c:y val="-0.12554588948105044"/>
                </c:manualLayout>
              </c:layout>
              <c:showPercent val="1"/>
            </c:dLbl>
            <c:dLbl>
              <c:idx val="1"/>
              <c:layout>
                <c:manualLayout>
                  <c:x val="1.0444881889763832E-2"/>
                  <c:y val="-4.31026181467124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600" b="1" smtClean="0">
                        <a:latin typeface="Times New Roman" pitchFamily="18" charset="0"/>
                        <a:cs typeface="Times New Roman" pitchFamily="18" charset="0"/>
                      </a:rPr>
                      <a:t>,1</a:t>
                    </a:r>
                    <a:r>
                      <a:rPr lang="en-US" sz="16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6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6.541218285214391E-2"/>
                  <c:y val="-3.882579807157764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4,</a:t>
                    </a:r>
                    <a:r>
                      <a:rPr lang="ru-RU" sz="1600" b="1" dirty="0" smtClean="0"/>
                      <a:t>1</a:t>
                    </a:r>
                    <a:r>
                      <a:rPr lang="en-US" sz="1600" b="1" dirty="0" smtClean="0"/>
                      <a:t>%</a:t>
                    </a:r>
                    <a:endParaRPr lang="en-US" sz="1600" b="1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7.2463801399825251E-2"/>
                  <c:y val="-5.1705636394457417E-2"/>
                </c:manualLayout>
              </c:layout>
              <c:showPercent val="1"/>
            </c:dLbl>
            <c:dLbl>
              <c:idx val="4"/>
              <c:layout>
                <c:manualLayout>
                  <c:x val="7.5699475065616792E-2"/>
                  <c:y val="6.2324080913627421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,1</a:t>
                    </a:r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Percent val="1"/>
            </c:dLbl>
            <c:dLbl>
              <c:idx val="5"/>
              <c:layout>
                <c:manualLayout>
                  <c:x val="-7.5336832895888349E-3"/>
                  <c:y val="0.14146363449255514"/>
                </c:manualLayout>
              </c:layout>
              <c:showPercent val="1"/>
            </c:dLbl>
            <c:dLbl>
              <c:idx val="6"/>
              <c:layout>
                <c:manualLayout>
                  <c:x val="5.9493657042870027E-3"/>
                  <c:y val="3.9904732575300202E-2"/>
                </c:manualLayout>
              </c:layout>
              <c:showPercent val="1"/>
            </c:dLbl>
            <c:dLbl>
              <c:idx val="7"/>
              <c:layout>
                <c:manualLayout>
                  <c:x val="-4.582852143482085E-2"/>
                  <c:y val="5.7208602310648914E-2"/>
                </c:manualLayout>
              </c:layout>
              <c:showPercent val="1"/>
            </c:dLbl>
            <c:dLbl>
              <c:idx val="8"/>
              <c:layout>
                <c:manualLayout>
                  <c:x val="1.327143482064742E-2"/>
                  <c:y val="-0.1047889370910731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</a:t>
                    </a:r>
                    <a:r>
                      <a:rPr lang="en-US" sz="1600" b="1" dirty="0" smtClean="0"/>
                      <a:t>0,</a:t>
                    </a:r>
                    <a:r>
                      <a:rPr lang="ru-RU" sz="1600" b="1" dirty="0" smtClean="0"/>
                      <a:t>2</a:t>
                    </a:r>
                    <a:r>
                      <a:rPr lang="en-US" sz="1600" b="1" dirty="0" smtClean="0"/>
                      <a:t>%</a:t>
                    </a:r>
                    <a:endParaRPr lang="en-US" sz="1600" b="1" dirty="0"/>
                  </a:p>
                </c:rich>
              </c:tx>
              <c:showPercent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0.11088856080489901"/>
                  <c:y val="-0.1597336843844313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0</a:t>
                    </a:r>
                    <a:r>
                      <a:rPr lang="en-US" sz="1600" b="1" dirty="0" smtClean="0"/>
                      <a:t>,</a:t>
                    </a:r>
                    <a:r>
                      <a:rPr lang="ru-RU" sz="1600" b="1" dirty="0" smtClean="0"/>
                      <a:t>3</a:t>
                    </a:r>
                    <a:r>
                      <a:rPr lang="en-US" sz="1600" b="1" dirty="0" smtClean="0"/>
                      <a:t>%</a:t>
                    </a:r>
                    <a:endParaRPr lang="en-US" sz="1600" b="1" dirty="0"/>
                  </a:p>
                </c:rich>
              </c:tx>
              <c:showPercent val="1"/>
            </c:dLbl>
            <c:dLbl>
              <c:idx val="11"/>
              <c:layout>
                <c:manualLayout>
                  <c:x val="0.12870603674540737"/>
                  <c:y val="-0.1262011875970839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0,</a:t>
                    </a:r>
                    <a:r>
                      <a:rPr lang="ru-RU" sz="1600" b="1" dirty="0" smtClean="0"/>
                      <a:t>2</a:t>
                    </a:r>
                    <a:r>
                      <a:rPr lang="en-US" sz="1600" b="1" dirty="0" smtClean="0"/>
                      <a:t>%</a:t>
                    </a:r>
                    <a:endParaRPr lang="en-US" sz="1600" b="1" dirty="0"/>
                  </a:p>
                </c:rich>
              </c:tx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          </c:v>
                </c:pt>
                <c:pt idx="1">
                  <c:v>Национальная безопасность и правоохранительная деятельность                 </c:v>
                </c:pt>
                <c:pt idx="2">
                  <c:v>Национальная экономика                     </c:v>
                </c:pt>
                <c:pt idx="3">
                  <c:v>ЖКХ                                                   </c:v>
                </c:pt>
                <c:pt idx="4">
                  <c:v>Охрана окружающей среды                          </c:v>
                </c:pt>
                <c:pt idx="5">
                  <c:v>Образование                                                </c:v>
                </c:pt>
                <c:pt idx="6">
                  <c:v>Культура                                                             </c:v>
                </c:pt>
                <c:pt idx="7">
                  <c:v>Здравоохранение                           </c:v>
                </c:pt>
                <c:pt idx="8">
                  <c:v>Социальная политика                              </c:v>
                </c:pt>
                <c:pt idx="9">
                  <c:v>Физическая культура и спорт                             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123308.7</c:v>
                </c:pt>
                <c:pt idx="1">
                  <c:v>12694.6</c:v>
                </c:pt>
                <c:pt idx="2">
                  <c:v>115150.6</c:v>
                </c:pt>
                <c:pt idx="3">
                  <c:v>149661.29999999999</c:v>
                </c:pt>
                <c:pt idx="4" formatCode="General">
                  <c:v>290.60000000000002</c:v>
                </c:pt>
                <c:pt idx="5">
                  <c:v>1067828.8</c:v>
                </c:pt>
                <c:pt idx="6">
                  <c:v>112682.9</c:v>
                </c:pt>
                <c:pt idx="7">
                  <c:v>65861.100000000006</c:v>
                </c:pt>
                <c:pt idx="8">
                  <c:v>1116009.7</c:v>
                </c:pt>
                <c:pt idx="9">
                  <c:v>2755.8</c:v>
                </c:pt>
                <c:pt idx="10" formatCode="General">
                  <c:v>7.8</c:v>
                </c:pt>
                <c:pt idx="11" formatCode="General">
                  <c:v>8.5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875"/>
          <c:y val="0.1655669143980687"/>
          <c:w val="0.26527777777777883"/>
          <c:h val="0.73795489764582312"/>
        </c:manualLayout>
      </c:layout>
      <c:spPr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1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00B050"/>
    </a:soli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solidFill>
          <a:schemeClr val="bg1">
            <a:lumMod val="65000"/>
            <a:lumOff val="35000"/>
          </a:schemeClr>
        </a:solidFill>
      </c:spPr>
    </c:floor>
    <c:sideWall>
      <c:spPr>
        <a:solidFill>
          <a:schemeClr val="bg2">
            <a:lumMod val="40000"/>
            <a:lumOff val="60000"/>
          </a:schemeClr>
        </a:solidFill>
      </c:spPr>
    </c:sideWall>
    <c:backWall>
      <c:spPr>
        <a:solidFill>
          <a:schemeClr val="bg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8.4828079837795944E-2"/>
          <c:y val="1.5359636863582472E-2"/>
          <c:w val="0.7641102979396297"/>
          <c:h val="0.7989339791176884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значения</c:v>
                </c:pt>
              </c:strCache>
            </c:strRef>
          </c:tx>
          <c:dLbls>
            <c:dLbl>
              <c:idx val="0"/>
              <c:layout>
                <c:manualLayout>
                  <c:x val="-0.25236730270341196"/>
                  <c:y val="0.19321926426891098"/>
                </c:manualLayout>
              </c:layout>
              <c:showVal val="1"/>
            </c:dLbl>
            <c:spPr>
              <a:solidFill>
                <a:schemeClr val="accent1"/>
              </a:solidFill>
              <a:ln w="47625" cap="flat" cmpd="dbl" algn="ctr">
                <a:solidFill>
                  <a:schemeClr val="lt1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1078617.7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.25060200812167055"/>
                  <c:y val="-3.123134359415183E-2"/>
                </c:manualLayout>
              </c:layout>
              <c:showVal val="1"/>
            </c:dLbl>
            <c:spPr>
              <a:solidFill>
                <a:schemeClr val="accent2"/>
              </a:solidFill>
              <a:ln w="47625" cap="flat" cmpd="dbl" algn="ctr">
                <a:solidFill>
                  <a:schemeClr val="lt1"/>
                </a:solidFill>
                <a:prstDash val="solid"/>
              </a:ln>
              <a:effectLst>
                <a:outerShdw blurRad="38100" dist="30000" dir="5400000" rotWithShape="0">
                  <a:srgbClr val="000000">
                    <a:alpha val="45000"/>
                  </a:srgbClr>
                </a:outerShdw>
              </a:effectLst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1067828.8</c:v>
                </c:pt>
              </c:numCache>
            </c:numRef>
          </c:val>
        </c:ser>
        <c:dLbls>
          <c:showVal val="1"/>
        </c:dLbls>
        <c:gapWidth val="75"/>
        <c:shape val="box"/>
        <c:axId val="96471680"/>
        <c:axId val="96481664"/>
        <c:axId val="93883456"/>
      </c:bar3DChart>
      <c:catAx>
        <c:axId val="96471680"/>
        <c:scaling>
          <c:orientation val="minMax"/>
        </c:scaling>
        <c:axPos val="b"/>
        <c:numFmt formatCode="General" sourceLinked="1"/>
        <c:majorTickMark val="none"/>
        <c:tickLblPos val="nextTo"/>
        <c:crossAx val="96481664"/>
        <c:crosses val="autoZero"/>
        <c:auto val="1"/>
        <c:lblAlgn val="ctr"/>
        <c:lblOffset val="100"/>
      </c:catAx>
      <c:valAx>
        <c:axId val="96481664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96471680"/>
        <c:crosses val="autoZero"/>
        <c:crossBetween val="between"/>
      </c:valAx>
      <c:serAx>
        <c:axId val="93883456"/>
        <c:scaling>
          <c:orientation val="minMax"/>
        </c:scaling>
        <c:delete val="1"/>
        <c:axPos val="b"/>
        <c:majorTickMark val="none"/>
        <c:tickLblPos val="nextTo"/>
        <c:crossAx val="96481664"/>
        <c:crosses val="autoZero"/>
      </c:serAx>
    </c:plotArea>
    <c:legend>
      <c:legendPos val="b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1">
        <a:lumMod val="60000"/>
        <a:lumOff val="40000"/>
      </a:schemeClr>
    </a:solidFill>
    <a:ln w="10000" cap="flat" cmpd="sng" algn="ctr">
      <a:solidFill>
        <a:schemeClr val="bg1"/>
      </a:solidFill>
      <a:prstDash val="solid"/>
    </a:ln>
    <a:effectLst>
      <a:outerShdw blurRad="38100" dist="30000" dir="5400000" rotWithShape="0">
        <a:srgbClr val="000000">
          <a:alpha val="4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4.8794374021665775E-2"/>
          <c:y val="2.9881036258081466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9653534411724985"/>
          <c:y val="0.15443512007813187"/>
          <c:w val="0.38986270339108325"/>
          <c:h val="0.744643979324121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6.7528784223645194E-2"/>
                  <c:y val="6.633953669635081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6.1031826536963416E-2"/>
                  <c:y val="-5.006282076126697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0.18144548349679268"/>
                  <c:y val="3.3276608560136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Общее образование               704 595,2 тыс. рублей</c:v>
                </c:pt>
                <c:pt idx="1">
                  <c:v>Дошкольное образование                   425 401,1 тыс. рублей</c:v>
                </c:pt>
                <c:pt idx="2">
                  <c:v>Дргугие вопросы                  24 551,4 тыс. рублей</c:v>
                </c:pt>
                <c:pt idx="3">
                  <c:v>Молодежная политика  и оздоровление                             22 872,4 тыс. рублей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722351.6</c:v>
                </c:pt>
                <c:pt idx="1">
                  <c:v>297639.3</c:v>
                </c:pt>
                <c:pt idx="3">
                  <c:v>23044.1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5">
                      <a:shade val="15000"/>
                      <a:satMod val="180000"/>
                    </a:schemeClr>
                  </a:gs>
                  <a:gs pos="50000">
                    <a:schemeClr val="accent5">
                      <a:shade val="45000"/>
                      <a:satMod val="170000"/>
                    </a:schemeClr>
                  </a:gs>
                  <a:gs pos="70000">
                    <a:schemeClr val="accent5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5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5">
                    <a:satMod val="300000"/>
                  </a:schemeClr>
                </a:contourClr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2">
                    <a:satMod val="3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7.3800384931467572E-3"/>
                  <c:y val="0.15368265139001647"/>
                </c:manualLayout>
              </c:layout>
              <c:showVal val="1"/>
            </c:dLbl>
            <c:dLbl>
              <c:idx val="1"/>
              <c:layout>
                <c:manualLayout>
                  <c:x val="8.8454146837427727E-4"/>
                  <c:y val="0.1645215956493743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112682.9</c:v>
                </c:pt>
                <c:pt idx="1">
                  <c:v>81284.800000000003</c:v>
                </c:pt>
              </c:numCache>
            </c:numRef>
          </c:val>
        </c:ser>
        <c:gapWidth val="100"/>
        <c:axId val="96589696"/>
        <c:axId val="96588160"/>
      </c:barChart>
      <c:valAx>
        <c:axId val="96588160"/>
        <c:scaling>
          <c:orientation val="minMax"/>
        </c:scaling>
        <c:delete val="1"/>
        <c:axPos val="l"/>
        <c:majorGridlines/>
        <c:numFmt formatCode="#,##0.00" sourceLinked="1"/>
        <c:tickLblPos val="nextTo"/>
        <c:crossAx val="96589696"/>
        <c:crosses val="autoZero"/>
        <c:crossBetween val="between"/>
      </c:valAx>
      <c:catAx>
        <c:axId val="9658969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588160"/>
        <c:crosses val="autoZero"/>
        <c:auto val="1"/>
        <c:lblAlgn val="ctr"/>
        <c:lblOffset val="100"/>
      </c:catAx>
    </c:plotArea>
    <c:legend>
      <c:legendPos val="r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783561446309691"/>
          <c:y val="0.39313711974921117"/>
          <c:w val="0.34978572831931581"/>
          <c:h val="0.50032656587717328"/>
        </c:manualLayout>
      </c:layout>
      <c:bar3DChart>
        <c:barDir val="col"/>
        <c:grouping val="clustered"/>
        <c:gapWidth val="100"/>
        <c:shape val="cylinder"/>
        <c:axId val="96545408"/>
        <c:axId val="96559488"/>
        <c:axId val="0"/>
      </c:bar3DChart>
      <c:catAx>
        <c:axId val="96545408"/>
        <c:scaling>
          <c:orientation val="minMax"/>
        </c:scaling>
        <c:axPos val="b"/>
        <c:tickLblPos val="nextTo"/>
        <c:crossAx val="96559488"/>
        <c:crosses val="autoZero"/>
        <c:auto val="1"/>
        <c:lblAlgn val="ctr"/>
        <c:lblOffset val="100"/>
      </c:catAx>
      <c:valAx>
        <c:axId val="96559488"/>
        <c:scaling>
          <c:orientation val="minMax"/>
        </c:scaling>
        <c:axPos val="l"/>
        <c:majorGridlines/>
        <c:tickLblPos val="nextTo"/>
        <c:crossAx val="96545408"/>
        <c:crosses val="autoZero"/>
        <c:crossBetween val="between"/>
      </c:valAx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2580791210560206"/>
          <c:y val="0"/>
          <c:w val="0.72107267905754968"/>
          <c:h val="0.686375021657091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65861.100000000006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64872.800000000003</c:v>
                </c:pt>
              </c:numCache>
            </c:numRef>
          </c:val>
        </c:ser>
        <c:shape val="cylinder"/>
        <c:axId val="96798592"/>
        <c:axId val="96800128"/>
        <c:axId val="0"/>
      </c:bar3DChart>
      <c:catAx>
        <c:axId val="96798592"/>
        <c:scaling>
          <c:orientation val="minMax"/>
        </c:scaling>
        <c:axPos val="b"/>
        <c:majorTickMark val="none"/>
        <c:tickLblPos val="nextTo"/>
        <c:crossAx val="96800128"/>
        <c:crosses val="autoZero"/>
        <c:auto val="1"/>
        <c:lblAlgn val="ctr"/>
        <c:lblOffset val="100"/>
      </c:catAx>
      <c:valAx>
        <c:axId val="968001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679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perspective val="30"/>
    </c:view3D>
    <c:plotArea>
      <c:layout>
        <c:manualLayout>
          <c:layoutTarget val="inner"/>
          <c:xMode val="edge"/>
          <c:yMode val="edge"/>
          <c:x val="0.21078351775212761"/>
          <c:y val="0.18207443284153207"/>
          <c:w val="0.77520402393430754"/>
          <c:h val="0.79521627978320686"/>
        </c:manualLayout>
      </c:layout>
      <c:bar3DChart>
        <c:barDir val="col"/>
        <c:grouping val="standard"/>
        <c:ser>
          <c:idx val="0"/>
          <c:order val="0"/>
          <c:tx>
            <c:strRef>
              <c:f>нал.ненал.!$A$3</c:f>
              <c:strCache>
                <c:ptCount val="1"/>
                <c:pt idx="0">
                  <c:v>2015 г.</c:v>
                </c:pt>
              </c:strCache>
            </c:strRef>
          </c:tx>
          <c:dLbls>
            <c:dLbl>
              <c:idx val="0"/>
              <c:layout>
                <c:manualLayout>
                  <c:x val="-0.11052150527895062"/>
                  <c:y val="0.43020591281950832"/>
                </c:manualLayout>
              </c:layout>
              <c:showVal val="1"/>
            </c:dLbl>
            <c:dLbl>
              <c:idx val="1"/>
              <c:layout>
                <c:manualLayout>
                  <c:x val="-1.7640965510199002E-3"/>
                  <c:y val="0.15747874613884341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нал.ненал.!$C$4</c:f>
              <c:numCache>
                <c:formatCode>#,##0.0</c:formatCode>
                <c:ptCount val="1"/>
                <c:pt idx="0">
                  <c:v>44476.6</c:v>
                </c:pt>
              </c:numCache>
            </c:numRef>
          </c:cat>
          <c:val>
            <c:numRef>
              <c:f>нал.ненал.!$B$3:$C$3</c:f>
              <c:numCache>
                <c:formatCode>#,##0.0</c:formatCode>
                <c:ptCount val="2"/>
                <c:pt idx="0">
                  <c:v>353403.9</c:v>
                </c:pt>
                <c:pt idx="1">
                  <c:v>43744.800000000003</c:v>
                </c:pt>
              </c:numCache>
            </c:numRef>
          </c:val>
        </c:ser>
        <c:ser>
          <c:idx val="1"/>
          <c:order val="1"/>
          <c:tx>
            <c:strRef>
              <c:f>нал.ненал.!$A$4</c:f>
              <c:strCache>
                <c:ptCount val="1"/>
                <c:pt idx="0">
                  <c:v>2016 г.</c:v>
                </c:pt>
              </c:strCache>
            </c:strRef>
          </c:tx>
          <c:dLbls>
            <c:dLbl>
              <c:idx val="0"/>
              <c:layout>
                <c:manualLayout>
                  <c:x val="-0.1325611842766167"/>
                  <c:y val="6.3961757048069723E-2"/>
                </c:manualLayout>
              </c:layout>
              <c:showVal val="1"/>
            </c:dLbl>
            <c:dLbl>
              <c:idx val="1"/>
              <c:layout>
                <c:manualLayout>
                  <c:x val="1.4649642717749486E-2"/>
                  <c:y val="-3.7382998777494826E-2"/>
                </c:manualLayout>
              </c:layout>
              <c:showVal val="1"/>
            </c:dLbl>
            <c:delete val="1"/>
          </c:dLbls>
          <c:cat>
            <c:numRef>
              <c:f>нал.ненал.!$C$4</c:f>
              <c:numCache>
                <c:formatCode>#,##0.0</c:formatCode>
                <c:ptCount val="1"/>
                <c:pt idx="0">
                  <c:v>44476.6</c:v>
                </c:pt>
              </c:numCache>
            </c:numRef>
          </c:cat>
          <c:val>
            <c:numRef>
              <c:f>нал.ненал.!$B$4:$C$4</c:f>
              <c:numCache>
                <c:formatCode>#,##0.0</c:formatCode>
                <c:ptCount val="2"/>
                <c:pt idx="0">
                  <c:v>413398.7</c:v>
                </c:pt>
                <c:pt idx="1">
                  <c:v>44476.6</c:v>
                </c:pt>
              </c:numCache>
            </c:numRef>
          </c:val>
        </c:ser>
        <c:dLbls>
          <c:showVal val="1"/>
        </c:dLbls>
        <c:shape val="cylinder"/>
        <c:axId val="55199232"/>
        <c:axId val="55200768"/>
        <c:axId val="43009792"/>
      </c:bar3DChart>
      <c:catAx>
        <c:axId val="55199232"/>
        <c:scaling>
          <c:orientation val="minMax"/>
        </c:scaling>
        <c:delete val="1"/>
        <c:axPos val="b"/>
        <c:numFmt formatCode="#,##0.0" sourceLinked="1"/>
        <c:tickLblPos val="nextTo"/>
        <c:crossAx val="55200768"/>
        <c:crosses val="autoZero"/>
        <c:auto val="1"/>
        <c:lblAlgn val="ctr"/>
        <c:lblOffset val="100"/>
      </c:catAx>
      <c:valAx>
        <c:axId val="55200768"/>
        <c:scaling>
          <c:orientation val="minMax"/>
        </c:scaling>
        <c:delete val="1"/>
        <c:axPos val="l"/>
        <c:numFmt formatCode="#,##0.0" sourceLinked="1"/>
        <c:tickLblPos val="nextTo"/>
        <c:crossAx val="55199232"/>
        <c:crosses val="autoZero"/>
        <c:crossBetween val="between"/>
      </c:valAx>
      <c:serAx>
        <c:axId val="43009792"/>
        <c:scaling>
          <c:orientation val="minMax"/>
        </c:scaling>
        <c:delete val="1"/>
        <c:axPos val="b"/>
        <c:tickLblPos val="nextTo"/>
        <c:crossAx val="55200768"/>
        <c:crosses val="autoZero"/>
      </c:serAx>
    </c:plotArea>
    <c:legend>
      <c:legendPos val="r"/>
      <c:layout>
        <c:manualLayout>
          <c:xMode val="edge"/>
          <c:yMode val="edge"/>
          <c:x val="0.78756684117696185"/>
          <c:y val="1.7293783887193589E-2"/>
          <c:w val="0.18378830973124627"/>
          <c:h val="0.23881310290759153"/>
        </c:manualLayout>
      </c:layout>
    </c:legend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2015 год  </a:t>
            </a:r>
          </a:p>
        </c:rich>
      </c:tx>
      <c:layout>
        <c:manualLayout>
          <c:xMode val="edge"/>
          <c:yMode val="edge"/>
          <c:x val="0.44077339366961138"/>
          <c:y val="1.174724936308409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3871676817448142E-3"/>
          <c:y val="0"/>
          <c:w val="0.99265206290630559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0"/>
          </c:dPt>
          <c:dLbls>
            <c:dLbl>
              <c:idx val="0"/>
              <c:layout>
                <c:manualLayout>
                  <c:x val="0.15352303798928846"/>
                  <c:y val="-2.539047068009244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87,6%</a:t>
                    </a: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810686443934856E-2"/>
                  <c:y val="-8.1702548596918542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a:t>12,4%</a:t>
                    </a: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'15'!$A$4:$B$5</c:f>
              <c:multiLvlStrCache>
                <c:ptCount val="2"/>
                <c:lvl>
                  <c:pt idx="0">
                    <c:v>309659,1 тыс.руб.</c:v>
                  </c:pt>
                  <c:pt idx="1">
                    <c:v>43744,8 тыс.руб.</c:v>
                  </c:pt>
                </c:lvl>
                <c:lvl>
                  <c:pt idx="0">
                    <c:v>Налоговые доходы</c:v>
                  </c:pt>
                  <c:pt idx="1">
                    <c:v>Неналоговые доходы</c:v>
                  </c:pt>
                </c:lvl>
              </c:multiLvlStrCache>
            </c:multiLvlStrRef>
          </c:cat>
          <c:val>
            <c:numRef>
              <c:f>'15'!$C$4:$C$5</c:f>
              <c:numCache>
                <c:formatCode>0.0</c:formatCode>
                <c:ptCount val="2"/>
                <c:pt idx="0">
                  <c:v>87.621868349500318</c:v>
                </c:pt>
                <c:pt idx="1">
                  <c:v>12.37813165049962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4.4472341772098196E-2"/>
          <c:y val="0.80049024639858946"/>
          <c:w val="0.9457864289186555"/>
          <c:h val="0.19950975360141351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 2016 год  </a:t>
            </a:r>
          </a:p>
        </c:rich>
      </c:tx>
      <c:layout>
        <c:manualLayout>
          <c:xMode val="edge"/>
          <c:yMode val="edge"/>
          <c:x val="0.39348724808905033"/>
          <c:y val="7.759493928619619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2180662422830458E-2"/>
          <c:y val="7.4073555623990969E-3"/>
          <c:w val="0.78628983136388331"/>
          <c:h val="0.92802597279381482"/>
        </c:manualLayout>
      </c:layout>
      <c:pie3DChart>
        <c:varyColors val="1"/>
        <c:ser>
          <c:idx val="0"/>
          <c:order val="0"/>
          <c:dPt>
            <c:idx val="0"/>
            <c:explosion val="22"/>
          </c:dPt>
          <c:dLbls>
            <c:dLbl>
              <c:idx val="0"/>
              <c:layout>
                <c:manualLayout>
                  <c:x val="-7.978122975278952E-2"/>
                  <c:y val="2.26517291039332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89,2 %</a:t>
                    </a: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394781221543833E-2"/>
                  <c:y val="-6.12110897064232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10,8 %</a:t>
                    </a:r>
                  </a:p>
                </c:rich>
              </c:tx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'16'!$A$4:$B$5</c:f>
              <c:multiLvlStrCache>
                <c:ptCount val="2"/>
                <c:lvl>
                  <c:pt idx="0">
                    <c:v>368 922,1 тыс.руб.</c:v>
                  </c:pt>
                  <c:pt idx="1">
                    <c:v>44 476,6 тыс.руб.</c:v>
                  </c:pt>
                </c:lvl>
                <c:lvl>
                  <c:pt idx="0">
                    <c:v>Налоговые доходы</c:v>
                  </c:pt>
                  <c:pt idx="1">
                    <c:v>Неналоговые доходы</c:v>
                  </c:pt>
                </c:lvl>
              </c:multiLvlStrCache>
            </c:multiLvlStrRef>
          </c:cat>
          <c:val>
            <c:numRef>
              <c:f>'16'!$C$4:$C$5</c:f>
              <c:numCache>
                <c:formatCode>0.0</c:formatCode>
                <c:ptCount val="2"/>
                <c:pt idx="0">
                  <c:v>89.241233704895748</c:v>
                </c:pt>
                <c:pt idx="1">
                  <c:v>10.75876629510447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3180984747694503E-2"/>
          <c:y val="0.80420826875094742"/>
          <c:w val="0.96462585779257026"/>
          <c:h val="0.19579173124905086"/>
        </c:manualLayout>
      </c:layout>
    </c:legend>
    <c:plotVisOnly val="1"/>
    <c:dispBlanksAs val="zero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Удельный вес НДФЛ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в налоговых и неналоговых доходах              </a:t>
            </a:r>
            <a:endParaRPr lang="ru-RU" sz="1400" b="1" i="0" strike="noStrike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0" strike="noStrike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</a:t>
            </a:r>
            <a:r>
              <a:rPr lang="ru-RU" sz="1400" b="1" i="0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за 2016 года</a:t>
            </a:r>
          </a:p>
        </c:rich>
      </c:tx>
      <c:layout>
        <c:manualLayout>
          <c:xMode val="edge"/>
          <c:yMode val="edge"/>
          <c:x val="0.20750837917154449"/>
          <c:y val="3.5460992907801452E-3"/>
        </c:manualLayout>
      </c:layout>
    </c:title>
    <c:view3D>
      <c:rotX val="40"/>
      <c:perspective val="0"/>
    </c:view3D>
    <c:plotArea>
      <c:layout>
        <c:manualLayout>
          <c:layoutTarget val="inner"/>
          <c:xMode val="edge"/>
          <c:yMode val="edge"/>
          <c:x val="0"/>
          <c:y val="2.7914428502984782E-3"/>
          <c:w val="1"/>
          <c:h val="0.97675404624367657"/>
        </c:manualLayout>
      </c:layout>
      <c:pie3DChart>
        <c:varyColors val="1"/>
        <c:ser>
          <c:idx val="0"/>
          <c:order val="0"/>
          <c:explosion val="43"/>
          <c:dPt>
            <c:idx val="0"/>
            <c:explosion val="49"/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-0.17777653349757841"/>
                  <c:y val="-0.16982003658535941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НДФЛ  68,0%</a:t>
                    </a:r>
                  </a:p>
                </c:rich>
              </c:tx>
              <c:spPr>
                <a:solidFill>
                  <a:schemeClr val="lt1"/>
                </a:solidFill>
                <a:ln w="55000" cap="flat" cmpd="thickThin" algn="ctr">
                  <a:solidFill>
                    <a:schemeClr val="accent1"/>
                  </a:solidFill>
                  <a:prstDash val="solid"/>
                </a:ln>
                <a:effectLst/>
              </c:spPr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619234654468226"/>
                  <c:y val="8.6385502774011205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9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t>Иные источники 32,0%</a:t>
                    </a:r>
                  </a:p>
                </c:rich>
              </c:tx>
              <c:spPr>
                <a:solidFill>
                  <a:schemeClr val="lt1"/>
                </a:solidFill>
                <a:ln w="55000" cap="flat" cmpd="thickThin" algn="ctr">
                  <a:solidFill>
                    <a:schemeClr val="accent2"/>
                  </a:solidFill>
                  <a:prstDash val="solid"/>
                </a:ln>
                <a:effectLst/>
              </c:spPr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'уд.вес ндфл 2016'!$A$2:$A$3</c:f>
              <c:strCache>
                <c:ptCount val="2"/>
                <c:pt idx="0">
                  <c:v>НДФЛ </c:v>
                </c:pt>
                <c:pt idx="1">
                  <c:v>Иные доходы</c:v>
                </c:pt>
              </c:strCache>
            </c:strRef>
          </c:cat>
          <c:val>
            <c:numRef>
              <c:f>'уд.вес ндфл 2016'!$C$2:$C$3</c:f>
              <c:numCache>
                <c:formatCode>0.0</c:formatCode>
                <c:ptCount val="2"/>
                <c:pt idx="0">
                  <c:v>68.008414153213351</c:v>
                </c:pt>
                <c:pt idx="1">
                  <c:v>31.991585846786627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0" strike="noStrike">
                <a:solidFill>
                  <a:srgbClr val="000000"/>
                </a:solidFill>
                <a:latin typeface="Times New Roman"/>
                <a:cs typeface="Times New Roman"/>
              </a:rPr>
              <a:t>Объем поступления НДФЛ и остальных налогов в бюджет  Белокалитвинского  района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1" i="0" strike="noStrike">
                <a:solidFill>
                  <a:srgbClr val="000000"/>
                </a:solidFill>
                <a:latin typeface="Times New Roman"/>
                <a:cs typeface="Times New Roman"/>
              </a:rPr>
              <a:t>за 2016 год, тыс. руб</a:t>
            </a:r>
          </a:p>
        </c:rich>
      </c:tx>
    </c:title>
    <c:plotArea>
      <c:layout>
        <c:manualLayout>
          <c:layoutTarget val="inner"/>
          <c:xMode val="edge"/>
          <c:yMode val="edge"/>
          <c:x val="0.14811712449970904"/>
          <c:y val="0.20216328787122556"/>
          <c:w val="0.82928291288429712"/>
          <c:h val="0.73476171306807847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 w="55000" cap="flat" cmpd="thickThin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0.1481471426689859"/>
                  <c:y val="0.17052034845686118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8.3501116777064746E-2"/>
                  <c:y val="-1.088427756107622E-2"/>
                </c:manualLayout>
              </c:layout>
              <c:dLblPos val="outEnd"/>
              <c:showVal val="1"/>
            </c:dLbl>
            <c:spPr>
              <a:solidFill>
                <a:schemeClr val="lt1"/>
              </a:solidFill>
              <a:ln w="55000" cap="flat" cmpd="thickThin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ндфл_ост.нал.!$A$2:$A$3</c:f>
              <c:strCache>
                <c:ptCount val="2"/>
                <c:pt idx="0">
                  <c:v>НДФЛ </c:v>
                </c:pt>
                <c:pt idx="1">
                  <c:v>Остальные доходы</c:v>
                </c:pt>
              </c:strCache>
            </c:strRef>
          </c:cat>
          <c:val>
            <c:numRef>
              <c:f>ндфл_ост.нал.!$B$2:$B$3</c:f>
              <c:numCache>
                <c:formatCode>#,##0.0</c:formatCode>
                <c:ptCount val="2"/>
                <c:pt idx="0">
                  <c:v>281145.90000000002</c:v>
                </c:pt>
                <c:pt idx="1">
                  <c:v>132252.79999999999</c:v>
                </c:pt>
              </c:numCache>
            </c:numRef>
          </c:val>
        </c:ser>
        <c:dLbls>
          <c:showVal val="1"/>
        </c:dLbls>
        <c:gapWidth val="100"/>
        <c:axId val="55707520"/>
        <c:axId val="55709056"/>
      </c:barChart>
      <c:catAx>
        <c:axId val="55707520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55709056"/>
        <c:crosses val="autoZero"/>
        <c:auto val="1"/>
        <c:lblAlgn val="ctr"/>
        <c:lblOffset val="100"/>
      </c:catAx>
      <c:valAx>
        <c:axId val="55709056"/>
        <c:scaling>
          <c:orientation val="minMax"/>
        </c:scaling>
        <c:delete val="1"/>
        <c:axPos val="b"/>
        <c:numFmt formatCode="#,##0.0" sourceLinked="1"/>
        <c:tickLblPos val="nextTo"/>
        <c:crossAx val="5570752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387255934848179"/>
          <c:y val="3.9774710153015251E-2"/>
          <c:w val="0.59075357447948262"/>
          <c:h val="0.93888888888889044"/>
        </c:manualLayout>
      </c:layout>
      <c:barChart>
        <c:barDir val="bar"/>
        <c:grouping val="clustered"/>
        <c:ser>
          <c:idx val="0"/>
          <c:order val="0"/>
          <c:tx>
            <c:strRef>
              <c:f>пост.16.15!$B$2</c:f>
              <c:strCache>
                <c:ptCount val="1"/>
                <c:pt idx="0">
                  <c:v>2016г.</c:v>
                </c:pt>
              </c:strCache>
            </c:strRef>
          </c:tx>
          <c:dLbls>
            <c:dLbl>
              <c:idx val="1"/>
              <c:layout>
                <c:manualLayout>
                  <c:x val="3.1188865525891007E-3"/>
                  <c:y val="3.226722635241509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074321694083827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2.0743216940838277E-2"/>
                </c:manualLayout>
              </c:layout>
              <c:showVal val="1"/>
            </c:dLbl>
            <c:dLbl>
              <c:idx val="4"/>
              <c:layout>
                <c:manualLayout>
                  <c:x val="-1.5594432762945467E-3"/>
                  <c:y val="2.0743216940838277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2.918739940062422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пост.16.15!$A$3:$A$11</c:f>
              <c:strCache>
                <c:ptCount val="9"/>
                <c:pt idx="0">
                  <c:v>ЕСХН </c:v>
                </c:pt>
                <c:pt idx="1">
                  <c:v>Патент </c:v>
                </c:pt>
                <c:pt idx="2">
                  <c:v>Плата за негативное воздействие </c:v>
                </c:pt>
                <c:pt idx="3">
                  <c:v>Штрафы </c:v>
                </c:pt>
                <c:pt idx="4">
                  <c:v>Доходы от продажи активов </c:v>
                </c:pt>
                <c:pt idx="5">
                  <c:v>Государственная пошлина</c:v>
                </c:pt>
                <c:pt idx="6">
                  <c:v>Акцизы </c:v>
                </c:pt>
                <c:pt idx="7">
                  <c:v>Доходы от использования имущества </c:v>
                </c:pt>
                <c:pt idx="8">
                  <c:v>ЕНВД </c:v>
                </c:pt>
              </c:strCache>
            </c:strRef>
          </c:cat>
          <c:val>
            <c:numRef>
              <c:f>пост.16.15!$B$3:$B$11</c:f>
              <c:numCache>
                <c:formatCode>#,##0.0</c:formatCode>
                <c:ptCount val="9"/>
                <c:pt idx="0">
                  <c:v>5122.8</c:v>
                </c:pt>
                <c:pt idx="1">
                  <c:v>1155.0999999999999</c:v>
                </c:pt>
                <c:pt idx="2">
                  <c:v>3515.5</c:v>
                </c:pt>
                <c:pt idx="3">
                  <c:v>6810.9</c:v>
                </c:pt>
                <c:pt idx="4">
                  <c:v>4282.9000000000005</c:v>
                </c:pt>
                <c:pt idx="5">
                  <c:v>13601.5</c:v>
                </c:pt>
                <c:pt idx="6">
                  <c:v>40899.1</c:v>
                </c:pt>
                <c:pt idx="7">
                  <c:v>29432.3</c:v>
                </c:pt>
                <c:pt idx="8">
                  <c:v>26997.7</c:v>
                </c:pt>
              </c:numCache>
            </c:numRef>
          </c:val>
        </c:ser>
        <c:ser>
          <c:idx val="1"/>
          <c:order val="1"/>
          <c:tx>
            <c:strRef>
              <c:f>пост.16.15!$C$2</c:f>
              <c:strCache>
                <c:ptCount val="1"/>
                <c:pt idx="0">
                  <c:v>2015г.</c:v>
                </c:pt>
              </c:strCache>
            </c:strRef>
          </c:tx>
          <c:dLbls>
            <c:dLbl>
              <c:idx val="7"/>
              <c:layout>
                <c:manualLayout>
                  <c:x val="-4.030760734677577E-2"/>
                  <c:y val="-3.451136732532320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пост.16.15!$A$3:$A$11</c:f>
              <c:strCache>
                <c:ptCount val="9"/>
                <c:pt idx="0">
                  <c:v>ЕСХН </c:v>
                </c:pt>
                <c:pt idx="1">
                  <c:v>Патент </c:v>
                </c:pt>
                <c:pt idx="2">
                  <c:v>Плата за негативное воздействие </c:v>
                </c:pt>
                <c:pt idx="3">
                  <c:v>Штрафы </c:v>
                </c:pt>
                <c:pt idx="4">
                  <c:v>Доходы от продажи активов </c:v>
                </c:pt>
                <c:pt idx="5">
                  <c:v>Государственная пошлина</c:v>
                </c:pt>
                <c:pt idx="6">
                  <c:v>Акцизы </c:v>
                </c:pt>
                <c:pt idx="7">
                  <c:v>Доходы от использования имущества </c:v>
                </c:pt>
                <c:pt idx="8">
                  <c:v>ЕНВД </c:v>
                </c:pt>
              </c:strCache>
            </c:strRef>
          </c:cat>
          <c:val>
            <c:numRef>
              <c:f>пост.16.15!$C$3:$C$11</c:f>
              <c:numCache>
                <c:formatCode>#,##0.0</c:formatCode>
                <c:ptCount val="9"/>
                <c:pt idx="0">
                  <c:v>771.9</c:v>
                </c:pt>
                <c:pt idx="1">
                  <c:v>1316.2</c:v>
                </c:pt>
                <c:pt idx="2">
                  <c:v>3089.9</c:v>
                </c:pt>
                <c:pt idx="3">
                  <c:v>7853.9</c:v>
                </c:pt>
                <c:pt idx="4">
                  <c:v>3522.2</c:v>
                </c:pt>
                <c:pt idx="5">
                  <c:v>8119.6</c:v>
                </c:pt>
                <c:pt idx="6">
                  <c:v>29406.799999999996</c:v>
                </c:pt>
                <c:pt idx="7">
                  <c:v>28898.6</c:v>
                </c:pt>
                <c:pt idx="8">
                  <c:v>27306.9</c:v>
                </c:pt>
              </c:numCache>
            </c:numRef>
          </c:val>
        </c:ser>
        <c:dLbls>
          <c:showVal val="1"/>
        </c:dLbls>
        <c:axId val="55760384"/>
        <c:axId val="55761920"/>
      </c:barChart>
      <c:catAx>
        <c:axId val="55760384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55761920"/>
        <c:crosses val="autoZero"/>
        <c:auto val="1"/>
        <c:lblAlgn val="ctr"/>
        <c:lblOffset val="100"/>
      </c:catAx>
      <c:valAx>
        <c:axId val="55761920"/>
        <c:scaling>
          <c:orientation val="minMax"/>
        </c:scaling>
        <c:delete val="1"/>
        <c:axPos val="b"/>
        <c:numFmt formatCode="#,##0.0" sourceLinked="1"/>
        <c:tickLblPos val="nextTo"/>
        <c:crossAx val="5576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7096389100335"/>
          <c:y val="0.44976976655922085"/>
          <c:w val="0.28259688616577516"/>
          <c:h val="0.12637298138140071"/>
        </c:manualLayout>
      </c:layout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6.7654246110101721E-2"/>
          <c:y val="0.23109001785677341"/>
          <c:w val="0.91417427017280772"/>
          <c:h val="0.58298449532197949"/>
        </c:manualLayout>
      </c:layout>
      <c:bar3DChart>
        <c:barDir val="col"/>
        <c:grouping val="clustered"/>
        <c:ser>
          <c:idx val="0"/>
          <c:order val="0"/>
          <c:tx>
            <c:strRef>
              <c:f>'совок.16 14'!$B$1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9528676888131739E-2"/>
                  <c:y val="9.87654320987658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900056785917164E-2"/>
                  <c:y val="-3.41880341880341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79867046533714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'совок.16 14'!$A$2:$A$4</c:f>
              <c:strCache>
                <c:ptCount val="3"/>
                <c:pt idx="0">
                  <c:v>ЕНВД</c:v>
                </c:pt>
                <c:pt idx="1">
                  <c:v>ЕСХН</c:v>
                </c:pt>
                <c:pt idx="2">
                  <c:v>Патент</c:v>
                </c:pt>
              </c:strCache>
            </c:strRef>
          </c:cat>
          <c:val>
            <c:numRef>
              <c:f>'совок.16 14'!$B$2:$B$4</c:f>
              <c:numCache>
                <c:formatCode>0.0</c:formatCode>
                <c:ptCount val="3"/>
                <c:pt idx="0" formatCode="General">
                  <c:v>27306.9</c:v>
                </c:pt>
                <c:pt idx="1">
                  <c:v>771.9</c:v>
                </c:pt>
                <c:pt idx="2" formatCode="General">
                  <c:v>1316.2</c:v>
                </c:pt>
              </c:numCache>
            </c:numRef>
          </c:val>
        </c:ser>
        <c:ser>
          <c:idx val="1"/>
          <c:order val="1"/>
          <c:tx>
            <c:strRef>
              <c:f>'совок.16 14'!$C$1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5900056785917164E-2"/>
                  <c:y val="0.13675213675213746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135006414447459E-2"/>
                  <c:y val="-7.0290199954475593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700170357751419E-2"/>
                  <c:y val="-3.7986704653371402E-2"/>
                </c:manualLayout>
              </c:layout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15729699034658E-2"/>
                  <c:y val="-1.139601139601143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'совок.16 14'!$A$2:$A$4</c:f>
              <c:strCache>
                <c:ptCount val="3"/>
                <c:pt idx="0">
                  <c:v>ЕНВД</c:v>
                </c:pt>
                <c:pt idx="1">
                  <c:v>ЕСХН</c:v>
                </c:pt>
                <c:pt idx="2">
                  <c:v>Патент</c:v>
                </c:pt>
              </c:strCache>
            </c:strRef>
          </c:cat>
          <c:val>
            <c:numRef>
              <c:f>'совок.16 14'!$C$2:$C$4</c:f>
              <c:numCache>
                <c:formatCode>General</c:formatCode>
                <c:ptCount val="3"/>
                <c:pt idx="0">
                  <c:v>26997.7</c:v>
                </c:pt>
                <c:pt idx="1">
                  <c:v>5122.8</c:v>
                </c:pt>
                <c:pt idx="2">
                  <c:v>1155.0999999999999</c:v>
                </c:pt>
              </c:numCache>
            </c:numRef>
          </c:val>
        </c:ser>
        <c:dLbls>
          <c:showVal val="1"/>
        </c:dLbls>
        <c:shape val="cylinder"/>
        <c:axId val="55825920"/>
        <c:axId val="55827456"/>
        <c:axId val="0"/>
      </c:bar3DChart>
      <c:catAx>
        <c:axId val="558259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55827456"/>
        <c:crosses val="autoZero"/>
        <c:auto val="1"/>
        <c:lblAlgn val="ctr"/>
        <c:lblOffset val="100"/>
      </c:catAx>
      <c:valAx>
        <c:axId val="55827456"/>
        <c:scaling>
          <c:orientation val="minMax"/>
        </c:scaling>
        <c:delete val="1"/>
        <c:axPos val="l"/>
        <c:numFmt formatCode="General" sourceLinked="1"/>
        <c:tickLblPos val="nextTo"/>
        <c:crossAx val="558259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395973072810376"/>
          <c:y val="4.0051586811469725E-2"/>
          <c:w val="0.51053745017983854"/>
          <c:h val="0.9283149243597435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14300" h="82550" prst="artDeco"/>
            </a:sp3d>
          </c:spPr>
          <c:explosion val="15"/>
          <c:dLbls>
            <c:dLbl>
              <c:idx val="0"/>
              <c:layout>
                <c:manualLayout>
                  <c:x val="0.22029082302212241"/>
                  <c:y val="1.5506435189577325E-2"/>
                </c:manualLayout>
              </c:layout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204935320584926"/>
                  <c:y val="4.1391377801912814E-2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7460325271841021"/>
                  <c:y val="-0.11158988747096255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816132358455224E-2"/>
                  <c:y val="-0.16844148791745936"/>
                </c:manualLayout>
              </c:layout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/>
            </c:extLst>
          </c:dLbls>
          <c:cat>
            <c:strRef>
              <c:f>совок.16струк.!$A$1:$A$4</c:f>
              <c:strCache>
                <c:ptCount val="4"/>
                <c:pt idx="1">
                  <c:v>ЕНВД 81,1%</c:v>
                </c:pt>
                <c:pt idx="2">
                  <c:v>ЕСХН 15,4%</c:v>
                </c:pt>
                <c:pt idx="3">
                  <c:v>Патент 3,5%</c:v>
                </c:pt>
              </c:strCache>
            </c:strRef>
          </c:cat>
          <c:val>
            <c:numRef>
              <c:f>совок.16струк.!$B$1:$B$4</c:f>
              <c:numCache>
                <c:formatCode>0.0</c:formatCode>
                <c:ptCount val="4"/>
                <c:pt idx="1">
                  <c:v>81.133623435790795</c:v>
                </c:pt>
                <c:pt idx="2">
                  <c:v>15.395064251283273</c:v>
                </c:pt>
                <c:pt idx="3">
                  <c:v>3.471312312925988</c:v>
                </c:pt>
              </c:numCache>
            </c:numRef>
          </c:val>
        </c:ser>
        <c:dLbls>
          <c:showVal val="1"/>
        </c:dLbls>
        <c:firstSliceAng val="0"/>
        <c:holeSize val="30"/>
      </c:doughnut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rawing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0.09237</cdr:x>
      <cdr:y>0.7615</cdr:y>
    </cdr:from>
    <cdr:to>
      <cdr:x>0.28662</cdr:x>
      <cdr:y>0.8552</cdr:y>
    </cdr:to>
    <cdr:sp macro="" textlink="">
      <cdr:nvSpPr>
        <cdr:cNvPr id="2" name="Прямоугольник с двумя вырезанными противолежащими углами 1"/>
        <cdr:cNvSpPr/>
      </cdr:nvSpPr>
      <cdr:spPr>
        <a:xfrm xmlns:a="http://schemas.openxmlformats.org/drawingml/2006/main" rot="503456">
          <a:off x="737135" y="3699202"/>
          <a:ext cx="1550214" cy="455174"/>
        </a:xfrm>
        <a:prstGeom xmlns:a="http://schemas.openxmlformats.org/drawingml/2006/main" prst="snip2DiagRect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0.3426</cdr:x>
      <cdr:y>0.82467</cdr:y>
    </cdr:from>
    <cdr:to>
      <cdr:x>0.5632</cdr:x>
      <cdr:y>0.91459</cdr:y>
    </cdr:to>
    <cdr:sp macro="" textlink="">
      <cdr:nvSpPr>
        <cdr:cNvPr id="3" name="Прямоугольник с двумя вырезанными противолежащими углами 2"/>
        <cdr:cNvSpPr/>
      </cdr:nvSpPr>
      <cdr:spPr>
        <a:xfrm xmlns:a="http://schemas.openxmlformats.org/drawingml/2006/main" rot="474088">
          <a:off x="2734101" y="4006065"/>
          <a:ext cx="1760459" cy="436805"/>
        </a:xfrm>
        <a:prstGeom xmlns:a="http://schemas.openxmlformats.org/drawingml/2006/main" prst="snip2Diag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Lucida Sans Unicode"/>
            </a:defRPr>
          </a:lvl1pPr>
          <a:lvl2pPr marL="457200" indent="0">
            <a:defRPr sz="1100">
              <a:solidFill>
                <a:sysClr val="window" lastClr="FFFFFF"/>
              </a:solidFill>
              <a:latin typeface="Lucida Sans Unicode"/>
            </a:defRPr>
          </a:lvl2pPr>
          <a:lvl3pPr marL="914400" indent="0">
            <a:defRPr sz="1100">
              <a:solidFill>
                <a:sysClr val="window" lastClr="FFFFFF"/>
              </a:solidFill>
              <a:latin typeface="Lucida Sans Unicode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Lucida Sans Unicode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Lucida Sans Unicode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Lucida Sans Unicode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Lucida Sans Unicode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Lucida Sans Unicode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0.12941</cdr:x>
      <cdr:y>0.11667</cdr:y>
    </cdr:from>
    <cdr:to>
      <cdr:x>0.37257</cdr:x>
      <cdr:y>0.19784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5786" y="500066"/>
          <a:ext cx="1476523" cy="347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0.46353</cdr:x>
      <cdr:y>0.26623</cdr:y>
    </cdr:from>
    <cdr:to>
      <cdr:x>0.80851</cdr:x>
      <cdr:y>0.3474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05125" y="781050"/>
          <a:ext cx="21621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0.324</cdr:x>
      <cdr:y>0.16883</cdr:y>
    </cdr:from>
    <cdr:to>
      <cdr:x>0.65019</cdr:x>
      <cdr:y>0.26298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23294" y="495308"/>
          <a:ext cx="1634260" cy="2762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налоговые доходы</a:t>
          </a:r>
        </a:p>
      </cdr:txBody>
    </cdr:sp>
  </cdr:relSizeAnchor>
  <cdr:relSizeAnchor xmlns:cdr="http://schemas.openxmlformats.org/drawingml/2006/chartDrawing">
    <cdr:from>
      <cdr:x>0.62548</cdr:x>
      <cdr:y>0.5</cdr:y>
    </cdr:from>
    <cdr:to>
      <cdr:x>1</cdr:x>
      <cdr:y>0.59091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57620" y="2143140"/>
          <a:ext cx="2274171" cy="389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0.0084</cdr:x>
      <cdr:y>0</cdr:y>
    </cdr:from>
    <cdr:to>
      <cdr:x>0.64554</cdr:x>
      <cdr:y>0.30435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1438" y="0"/>
          <a:ext cx="5416405" cy="1500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baseline="0" dirty="0" smtClean="0">
              <a:latin typeface="Times New Roman" pitchFamily="18" charset="0"/>
              <a:cs typeface="Times New Roman" pitchFamily="18" charset="0"/>
            </a:rPr>
            <a:t>ЕНВД 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- единый налог на вмененный доход для отдельных видов деятельности</a:t>
          </a:r>
        </a:p>
        <a:p xmlns:a="http://schemas.openxmlformats.org/drawingml/2006/main">
          <a:endParaRPr lang="ru-RU" sz="1400" b="1" baseline="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ЕСХН - единый сельскохозяйственный налог</a:t>
          </a:r>
        </a:p>
        <a:p xmlns:a="http://schemas.openxmlformats.org/drawingml/2006/main">
          <a:endParaRPr lang="ru-RU" sz="1400" b="1" baseline="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Патент - налог, взимаемый в связи с применением </a:t>
          </a:r>
          <a:r>
            <a:rPr lang="ru-RU" sz="1400" b="1" baseline="0" dirty="0" smtClean="0">
              <a:latin typeface="Times New Roman" pitchFamily="18" charset="0"/>
              <a:cs typeface="Times New Roman" pitchFamily="18" charset="0"/>
            </a:rPr>
            <a:t>патентной 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системы налогообложения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0.05208</cdr:x>
      <cdr:y>0.55244</cdr:y>
    </cdr:from>
    <cdr:to>
      <cdr:x>0.24614</cdr:x>
      <cdr:y>0.9053</cdr:y>
    </cdr:to>
    <cdr:pic>
      <cdr:nvPicPr>
        <cdr:cNvPr id="2" name="Рисунок 1" descr="i (18)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8596" y="2500330"/>
          <a:ext cx="1597005" cy="159700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0.09722</cdr:x>
      <cdr:y>0.58543</cdr:y>
    </cdr:from>
    <cdr:to>
      <cdr:x>0.3116</cdr:x>
      <cdr:y>0.97572</cdr:y>
    </cdr:to>
    <cdr:pic>
      <cdr:nvPicPr>
        <cdr:cNvPr id="2" name="Рисунок 1" descr="i (1)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8694" y="3071834"/>
          <a:ext cx="2047875" cy="2047875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0.0487</cdr:x>
      <cdr:y>0.54129</cdr:y>
    </cdr:from>
    <cdr:to>
      <cdr:x>0.30032</cdr:x>
      <cdr:y>1</cdr:y>
    </cdr:to>
    <cdr:pic>
      <cdr:nvPicPr>
        <cdr:cNvPr id="2" name="Рисунок 1" descr="14337521893267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8596" y="2643206"/>
          <a:ext cx="2214578" cy="2239947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0.048</cdr:x>
      <cdr:y>0.41256</cdr:y>
    </cdr:from>
    <cdr:to>
      <cdr:x>0.29139</cdr:x>
      <cdr:y>0.84041</cdr:y>
    </cdr:to>
    <cdr:pic>
      <cdr:nvPicPr>
        <cdr:cNvPr id="2" name="Рисунок 1" descr="2935059_19958028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8596" y="1928826"/>
          <a:ext cx="2173453" cy="2000264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0.79747</cdr:x>
      <cdr:y>0.03125</cdr:y>
    </cdr:from>
    <cdr:to>
      <cdr:x>0.96203</cdr:x>
      <cdr:y>0.125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500594" y="142876"/>
          <a:ext cx="928694" cy="428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0.0916</cdr:x>
      <cdr:y>0.07059</cdr:y>
    </cdr:from>
    <cdr:to>
      <cdr:x>0.95419</cdr:x>
      <cdr:y>0.44706</cdr:y>
    </cdr:to>
    <cdr:sp macro="" textlink="">
      <cdr:nvSpPr>
        <cdr:cNvPr id="16" name="Прямоугольник с двумя вырезанными противолежащими углами 15"/>
        <cdr:cNvSpPr/>
      </cdr:nvSpPr>
      <cdr:spPr>
        <a:xfrm xmlns:a="http://schemas.openxmlformats.org/drawingml/2006/main">
          <a:off x="857227" y="428637"/>
          <a:ext cx="8072444" cy="2286007"/>
        </a:xfrm>
        <a:prstGeom xmlns:a="http://schemas.openxmlformats.org/drawingml/2006/main" prst="snip2Diag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l"/>
          <a:r>
            <a:rPr lang="ru-RU" sz="1400" b="1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По подразделу </a:t>
          </a:r>
          <a:r>
            <a:rPr lang="ru-RU" sz="14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«Культура» плановые назначения в сумме 108 366,5 тыс. рублей исполнены в сумме 76 992,3 тыс. рублей или 99,6 %. </a:t>
          </a:r>
        </a:p>
        <a:p xmlns:a="http://schemas.openxmlformats.org/drawingml/2006/main">
          <a:pPr algn="l"/>
          <a:r>
            <a:rPr lang="ru-RU" sz="1400" b="1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По подразделу </a:t>
          </a:r>
          <a:r>
            <a:rPr lang="ru-RU" sz="14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 «Другие вопросы в области культуры, кинематографии» плановые назначения в объеме 4 316,4 тыс. рублей исполнены в сумме 4 292,5 тыс. рублей, что составило 99,4 %, в т.ч.:</a:t>
          </a:r>
        </a:p>
        <a:p xmlns:a="http://schemas.openxmlformats.org/drawingml/2006/main">
          <a:pPr algn="l"/>
          <a:r>
            <a:rPr lang="ru-RU" sz="14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Расходы на обеспечение деятельности библиотек – 5 443 909,8 тыс. рублей</a:t>
          </a:r>
        </a:p>
        <a:p xmlns:a="http://schemas.openxmlformats.org/drawingml/2006/main"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Расходы на обеспечение деятельности музеев – 2 637 065,3 тыс. рублей</a:t>
          </a:r>
        </a:p>
        <a:p xmlns:a="http://schemas.openxmlformats.org/drawingml/2006/main">
          <a:pPr algn="l"/>
          <a:r>
            <a:rPr lang="ru-RU" sz="14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Расходы на обеспечение деятельности клубо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– 15 244  057,2 </a:t>
          </a:r>
          <a:r>
            <a:rPr lang="ru-RU" sz="1400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rPr>
            <a:t> тыс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рублей </a:t>
          </a:r>
          <a:endParaRPr lang="ru-RU" sz="1400" dirty="0">
            <a:solidFill>
              <a:schemeClr val="lt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0.08397</cdr:x>
      <cdr:y>0.56471</cdr:y>
    </cdr:from>
    <cdr:to>
      <cdr:x>0.38986</cdr:x>
      <cdr:y>0.96167</cdr:y>
    </cdr:to>
    <cdr:pic>
      <cdr:nvPicPr>
        <cdr:cNvPr id="17" name="Рисунок 16" descr="dsc_0225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5818" y="3429025"/>
          <a:ext cx="2862620" cy="241040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0.39695</cdr:x>
      <cdr:y>0.56471</cdr:y>
    </cdr:from>
    <cdr:to>
      <cdr:x>0.67277</cdr:x>
      <cdr:y>0.96116</cdr:y>
    </cdr:to>
    <cdr:pic>
      <cdr:nvPicPr>
        <cdr:cNvPr id="18" name="Рисунок 17" descr="dsc_084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714776" y="3429025"/>
          <a:ext cx="2581295" cy="2407339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0.68702</cdr:x>
      <cdr:y>0.56471</cdr:y>
    </cdr:from>
    <cdr:to>
      <cdr:x>0.96947</cdr:x>
      <cdr:y>0.97177</cdr:y>
    </cdr:to>
    <cdr:pic>
      <cdr:nvPicPr>
        <cdr:cNvPr id="20" name="Рисунок 19" descr="dsc_0970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429420" y="3429026"/>
          <a:ext cx="2643206" cy="2471734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F7EDD-8E4E-43E6-B323-0BB42933D85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5E184-6761-4BFE-979D-B3C5051B9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5E184-6761-4BFE-979D-B3C5051B9BC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1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4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5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5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127E2A-B116-4C06-97C5-CB0DE7D3B04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225B28-8076-4AEF-9389-5C28A54643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743952" cy="714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  <a:b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Администрации Белокалитвинского района</a:t>
            </a:r>
            <a:endParaRPr lang="ru-RU" sz="1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8786842" cy="32861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Arimo" pitchFamily="34" charset="0"/>
                <a:cs typeface="Times New Roman" pitchFamily="18" charset="0"/>
              </a:rPr>
              <a:t>2016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0"/>
            <a:ext cx="685786" cy="857231"/>
          </a:xfrm>
          <a:prstGeom prst="rect">
            <a:avLst/>
          </a:prstGeom>
        </p:spPr>
      </p:pic>
      <p:pic>
        <p:nvPicPr>
          <p:cNvPr id="7" name="Рисунок 6" descr="budj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643446"/>
            <a:ext cx="3000364" cy="2055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налога на доходы физических лиц (НДФЛ) в собственных доходах района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0" y="785794"/>
          <a:ext cx="414337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071802" y="3357538"/>
          <a:ext cx="5857915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000108"/>
            <a:ext cx="2562225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Собственные доходы 2016 года в сравнении с поступлениями 2015 года</a:t>
            </a:r>
            <a:b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(без НДФЛ)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500034" y="1062037"/>
          <a:ext cx="8143932" cy="551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налогов на совокупный доход в бюджет Белокалитвинского района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57158" y="1428736"/>
          <a:ext cx="850112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moneypict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428736"/>
            <a:ext cx="2428872" cy="24288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поступления налогов на совокупный доход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бюджет Белокалитвинского района в 2016 году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depositphotos_12630381-stock-photo-3d-man-with-business-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785926"/>
            <a:ext cx="2214578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Белокалитвинского района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2016 году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57158" y="642918"/>
          <a:ext cx="685804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anal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714752"/>
            <a:ext cx="3131991" cy="26691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8259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бюджета района в части собственных доходов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-714412" y="1214422"/>
          <a:ext cx="9552414" cy="524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7"/>
          </a:xfr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Структура  доходной части бюджета Белокалитвинского района в 2016 году.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0763860"/>
              </p:ext>
            </p:extLst>
          </p:nvPr>
        </p:nvGraphicFramePr>
        <p:xfrm>
          <a:off x="0" y="1285860"/>
          <a:ext cx="8801072" cy="488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57166"/>
            <a:ext cx="4071966" cy="3214711"/>
          </a:xfr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Расходная часть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плановых назначениях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3 090 609,5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 исполнена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2 939 633,1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 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99,2 %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0"/>
          <a:ext cx="7072330" cy="6318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depositphotos_11044205-stock-photo-3d-small-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214685"/>
            <a:ext cx="3071810" cy="30718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500041"/>
          <a:ext cx="9144000" cy="650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расходной части бюджета Белокалитвинского района за 2016 год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928671"/>
          </a:xfrm>
          <a:solidFill>
            <a:schemeClr val="tx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 на образование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14400" y="2357438"/>
            <a:ext cx="8229600" cy="432435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428737"/>
          <a:ext cx="5929322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 descr="worldtradingacadem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357430"/>
            <a:ext cx="2694206" cy="235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3132090_3d-человек-белый-фон-бумаги-зеле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714488"/>
            <a:ext cx="2500298" cy="378619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3400" cy="990600"/>
          </a:xfrm>
          <a:solidFill>
            <a:srgbClr val="92D050"/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 об исполнении бюджета Белокалитвинского района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2016 год подготовлен в соответствии с: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типовой процесс 3"/>
          <p:cNvSpPr/>
          <p:nvPr/>
        </p:nvSpPr>
        <p:spPr>
          <a:xfrm>
            <a:off x="500034" y="1071547"/>
            <a:ext cx="6500858" cy="428628"/>
          </a:xfrm>
          <a:prstGeom prst="flowChartPredefined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Бюджетным Кодексом РФ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500034" y="1571612"/>
            <a:ext cx="6500858" cy="1143008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Решением Собрания депутатов Белокалитвинского района от 30 августа 2007 года  № 247 «Об утверждении Положения о бюджетном процессе в Белокалитвинском районе»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500034" y="2786059"/>
            <a:ext cx="6500858" cy="71438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Регламентом Собрания депутатов Белокалитвинского района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500034" y="3571877"/>
            <a:ext cx="6500858" cy="1500199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Инструкцией о порядке составления и предоставления годовой, квартальной и месячной отчетности об исполнении бюджетов бюджетной системы РФ, утвержденной приказом Министерства финансов РФ от 28.12.2010 №191н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428596" y="5143513"/>
            <a:ext cx="6643734" cy="1571636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Инструкцией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учреждений, утвержденной приказом Министра финансов РФ от 25.03.2011 №33н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214546" y="-285776"/>
            <a:ext cx="11301434" cy="71437"/>
          </a:xfrm>
        </p:spPr>
        <p:txBody>
          <a:bodyPr>
            <a:normAutofit fontScale="90000"/>
          </a:bodyPr>
          <a:lstStyle/>
          <a:p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85728"/>
            <a:ext cx="8715436" cy="70788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муниципальных услуг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сфере образования в 2016 году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4282" y="1142984"/>
            <a:ext cx="8715436" cy="785819"/>
          </a:xfrm>
          <a:prstGeom prst="bevel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дополнительного образования предоставлены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6981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учащимся в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учреждениях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214282" y="1928801"/>
            <a:ext cx="8715436" cy="785819"/>
          </a:xfrm>
          <a:prstGeom prst="beve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Услуги дошкольного образования предоставлены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3 661,0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воспитанникам в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детских садах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14282" y="3429000"/>
            <a:ext cx="8715436" cy="857256"/>
          </a:xfrm>
          <a:prstGeom prst="bevel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Услуги по организации отдыха и оздоровления детей предоставлены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3 255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детям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14282" y="2714621"/>
            <a:ext cx="8715436" cy="642943"/>
          </a:xfrm>
          <a:prstGeom prst="beve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общего образования предоставлены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9 148,0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учащимся в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004001_stock-photo-3d-white-people-student-back-to-sch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4643445"/>
            <a:ext cx="1785934" cy="2214555"/>
          </a:xfrm>
          <a:prstGeom prst="rect">
            <a:avLst/>
          </a:prstGeom>
        </p:spPr>
      </p:pic>
      <p:pic>
        <p:nvPicPr>
          <p:cNvPr id="13" name="Рисунок 12" descr="Education-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699002"/>
            <a:ext cx="3603542" cy="2158999"/>
          </a:xfrm>
          <a:prstGeom prst="rect">
            <a:avLst/>
          </a:prstGeom>
        </p:spPr>
      </p:pic>
      <p:pic>
        <p:nvPicPr>
          <p:cNvPr id="14" name="Рисунок 13" descr="2944279_3d-белый-люди-ребенка-играет-мяч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357694"/>
            <a:ext cx="1928806" cy="192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14290"/>
            <a:ext cx="8143900" cy="10001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году на образование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1 067 828,8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785926"/>
          <a:ext cx="8929718" cy="4675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8" y="1785925"/>
            <a:ext cx="1637615" cy="164307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0001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 подразделу «Дошкольное образование» </a:t>
            </a:r>
          </a:p>
          <a:p>
            <a:pPr algn="ctr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плановые назначения в объеме 304 569,3 тыс. руб. исполнены в сумме 297 639,3 тыс. рублей, что составило 97,7 % к плану,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411483" y="274637"/>
            <a:ext cx="45719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727304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500462" cy="2357454"/>
          </a:xfrm>
          <a:prstGeom prst="rect">
            <a:avLst/>
          </a:prstGeom>
        </p:spPr>
      </p:pic>
      <p:pic>
        <p:nvPicPr>
          <p:cNvPr id="5" name="Рисунок 4" descr="24002_original.jpg"/>
          <p:cNvPicPr>
            <a:picLocks noChangeAspect="1"/>
          </p:cNvPicPr>
          <p:nvPr/>
        </p:nvPicPr>
        <p:blipFill>
          <a:blip r:embed="rId3"/>
          <a:srcRect r="12500" b="18375"/>
          <a:stretch>
            <a:fillRect/>
          </a:stretch>
        </p:blipFill>
        <p:spPr>
          <a:xfrm>
            <a:off x="4643438" y="1428736"/>
            <a:ext cx="4357686" cy="2500330"/>
          </a:xfrm>
          <a:prstGeom prst="rect">
            <a:avLst/>
          </a:prstGeom>
        </p:spPr>
      </p:pic>
      <p:pic>
        <p:nvPicPr>
          <p:cNvPr id="6" name="Рисунок 5" descr="eeef7b00696a408c9d4f3544b0e4455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071942"/>
            <a:ext cx="4572032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53"/>
            <a:ext cx="8572560" cy="228601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подразделу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«Общее образование»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плановые назначения в объеме 725 934,4 тыс. рублей исполнены в сумме 722 351,6 тыс. рублей, что составило 99,5 %.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были направлены на осуществление деятельности общеобразовательных учреждений и учреждений дополнительного образования детей (в том числе музыкальных школ). </a:t>
            </a:r>
          </a:p>
          <a:p>
            <a:pPr algn="ctr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4"/>
            <a:ext cx="3034017" cy="27146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 descr="36_big.jpg"/>
          <p:cNvPicPr>
            <a:picLocks noChangeAspect="1"/>
          </p:cNvPicPr>
          <p:nvPr/>
        </p:nvPicPr>
        <p:blipFill>
          <a:blip r:embed="rId3"/>
          <a:srcRect r="8743" b="13134"/>
          <a:stretch>
            <a:fillRect/>
          </a:stretch>
        </p:blipFill>
        <p:spPr>
          <a:xfrm>
            <a:off x="6072198" y="4071942"/>
            <a:ext cx="2895182" cy="2290811"/>
          </a:xfrm>
          <a:prstGeom prst="rect">
            <a:avLst/>
          </a:prstGeom>
        </p:spPr>
      </p:pic>
      <p:pic>
        <p:nvPicPr>
          <p:cNvPr id="7" name="Рисунок 6" descr="img_7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571984"/>
            <a:ext cx="2795109" cy="2286016"/>
          </a:xfrm>
          <a:prstGeom prst="rect">
            <a:avLst/>
          </a:prstGeom>
        </p:spPr>
      </p:pic>
      <p:pic>
        <p:nvPicPr>
          <p:cNvPr id="8" name="Рисунок 7" descr="2935059_19958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2786058"/>
            <a:ext cx="1611306" cy="16113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500175"/>
            <a:ext cx="2047875" cy="2047875"/>
          </a:xfrm>
          <a:prstGeom prst="rect">
            <a:avLst/>
          </a:prstGeom>
        </p:spPr>
      </p:pic>
      <p:pic>
        <p:nvPicPr>
          <p:cNvPr id="18" name="Рисунок 17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2047875" cy="2047875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57168"/>
            <a:ext cx="7858180" cy="101566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консолидированного бюджета Белокалитвинского района на культуру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85918" y="1643050"/>
          <a:ext cx="564360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 descr="88.9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1500174"/>
            <a:ext cx="1643054" cy="1643055"/>
          </a:xfrm>
          <a:prstGeom prst="rect">
            <a:avLst/>
          </a:prstGeom>
        </p:spPr>
      </p:pic>
      <p:pic>
        <p:nvPicPr>
          <p:cNvPr id="19" name="Рисунок 18" descr="i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4357695"/>
            <a:ext cx="163830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3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9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214289"/>
            <a:ext cx="428628" cy="489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142852"/>
            <a:ext cx="82153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Белокалитвинского района в 2016 году по отрасли «Культура», всего – 81 284,8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571536" y="785793"/>
          <a:ext cx="9358378" cy="60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sc_0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57562"/>
            <a:ext cx="4572000" cy="3500439"/>
          </a:xfrm>
          <a:prstGeom prst="rect">
            <a:avLst/>
          </a:prstGeom>
        </p:spPr>
      </p:pic>
      <p:pic>
        <p:nvPicPr>
          <p:cNvPr id="5" name="Рисунок 4" descr="img_9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3071802" cy="3500439"/>
          </a:xfrm>
          <a:prstGeom prst="rect">
            <a:avLst/>
          </a:prstGeom>
        </p:spPr>
      </p:pic>
      <p:pic>
        <p:nvPicPr>
          <p:cNvPr id="6" name="Рисунок 5" descr="dsc_0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9"/>
            <a:ext cx="3121152" cy="2075688"/>
          </a:xfrm>
          <a:prstGeom prst="rect">
            <a:avLst/>
          </a:prstGeom>
        </p:spPr>
      </p:pic>
      <p:pic>
        <p:nvPicPr>
          <p:cNvPr id="7" name="Рисунок 6" descr="dsc_7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0"/>
            <a:ext cx="2652714" cy="1621536"/>
          </a:xfrm>
          <a:prstGeom prst="rect">
            <a:avLst/>
          </a:prstGeom>
        </p:spPr>
      </p:pic>
      <p:pic>
        <p:nvPicPr>
          <p:cNvPr id="8" name="Рисунок 7" descr="img_6622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792" y="0"/>
            <a:ext cx="3714208" cy="3403261"/>
          </a:xfrm>
          <a:prstGeom prst="rect">
            <a:avLst/>
          </a:prstGeom>
        </p:spPr>
      </p:pic>
      <p:pic>
        <p:nvPicPr>
          <p:cNvPr id="9" name="Рисунок 8" descr="dsc_00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8" y="1571612"/>
            <a:ext cx="2989717" cy="2286016"/>
          </a:xfrm>
          <a:prstGeom prst="rect">
            <a:avLst/>
          </a:prstGeom>
        </p:spPr>
      </p:pic>
      <p:pic>
        <p:nvPicPr>
          <p:cNvPr id="10" name="Рисунок 9" descr="dsc_020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3857629"/>
            <a:ext cx="2075688" cy="3000372"/>
          </a:xfrm>
          <a:prstGeom prst="rect">
            <a:avLst/>
          </a:prstGeom>
        </p:spPr>
      </p:pic>
      <p:pic>
        <p:nvPicPr>
          <p:cNvPr id="12" name="Рисунок 11" descr="dsc_00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072074"/>
            <a:ext cx="2786050" cy="17859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1343902316_car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8258">
            <a:off x="148088" y="4838371"/>
            <a:ext cx="2420652" cy="1347783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929586" y="2000240"/>
            <a:ext cx="1214414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8143900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Белокалитвинского района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2016 году на здравоохранение  в сумме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64 872,8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что составило 98,5% к плановым значениям.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500298" y="1428736"/>
          <a:ext cx="6643702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Рисунок 25" descr="i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71678"/>
            <a:ext cx="160972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858148" cy="7858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 реализацию мероприятий муниципальной программы «Доступная среда направлено 1 158,3 тыс. рублей (областной бюджет – 776,9 тыс. рублей, местный – 381,4 тыс. рублей), в рамках данных мероприятий проведен капитальный ремонт здания поликлиники МБУЗ ЦРБ по ул. Российской, 5. 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28596" y="857232"/>
            <a:ext cx="7429552" cy="642943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Приобретена медицинская мебель и оборудование для оториноларингологического отделения МБУЗ ЦРБ на сумму 265,0 тыс. рублей.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28596" y="1571612"/>
            <a:ext cx="7500990" cy="71438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Направлено 1 566,9 тыс. рублей на капитальный ремонт здания лечебного корпуса (замена окон) и ремонт родильного отделения МБУЗ ЦРБ.</a:t>
            </a:r>
          </a:p>
          <a:p>
            <a:pPr algn="ctr"/>
            <a:r>
              <a:rPr lang="ru-RU" sz="1400" dirty="0" smtClean="0"/>
              <a:t> 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00034" y="2357430"/>
            <a:ext cx="7500990" cy="1071571"/>
          </a:xfrm>
          <a:prstGeom prst="snip2DiagRect">
            <a:avLst/>
          </a:prstGeom>
          <a:solidFill>
            <a:srgbClr val="F883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приобретение и установку модульного фельдшерско-акушерского пункта в х.Мельничный направлено 1 555,2 тыс. рублей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00034" y="3500439"/>
            <a:ext cx="7500990" cy="8572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 автомобиль для МБУ «Городской поликлиники» на сумму 591,0 тыс. рублей.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00034" y="4429132"/>
            <a:ext cx="757242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общей сумме 6 867,0 тыс. рублей приобретены 4 автомобиля скорой помощи.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500034" y="5072074"/>
            <a:ext cx="7643866" cy="1357321"/>
          </a:xfrm>
          <a:prstGeom prst="snip2Diag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привлечения врачебных кадров и улучшения обеспечения муниципальных учреждений здравоохранения района квалифицированными медицинскими кадрами из бюджета района выделены средства в сумме 2 009,7 тыс. рублей на повышение квалификации и переподготовку специалистов, найм жилья для иногородних врачей и доплату к стипендиям успешно обучающимся студентам.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"/>
            <a:ext cx="4214810" cy="20459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_0359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857365"/>
            <a:ext cx="4714876" cy="2428892"/>
          </a:xfrm>
          <a:prstGeom prst="rect">
            <a:avLst/>
          </a:prstGeom>
        </p:spPr>
      </p:pic>
      <p:pic>
        <p:nvPicPr>
          <p:cNvPr id="6" name="Рисунок 5" descr="glavna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00373"/>
            <a:ext cx="5072066" cy="3857628"/>
          </a:xfrm>
          <a:prstGeom prst="rect">
            <a:avLst/>
          </a:prstGeom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" y="0"/>
            <a:ext cx="4853653" cy="3233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328" y="4220530"/>
            <a:ext cx="4026672" cy="263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14412" y="3857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14290"/>
            <a:ext cx="8358246" cy="55007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района осуществлялось на основании решения Собрания депутатов Белокалитвинского района от 24 декабря 2015 года № 42 «О бюджете Белокалитвинского района на 2016 год» с учетом изменений и дополнений, а также в соответствии с федеральными и областными НПА,  регламентирующими  бюджетный  процесс.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ed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500043"/>
            <a:ext cx="1571636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14620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2852"/>
            <a:ext cx="8348353" cy="1071571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на физическую культуру и спорт в 2016 году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составили 2 755,8 тыс. рублей 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98,9% к плановым значениям.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-285784" y="1142985"/>
            <a:ext cx="9144000" cy="2357455"/>
          </a:xfrm>
          <a:prstGeom prst="ellipseRibbon2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Данные средства были направлены на спортивно-массовые мероприятия в рамках реализации подпрограммы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муниципальной программы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«Молодежь Дона»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4423"/>
            <a:ext cx="7857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dsc8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214685"/>
            <a:ext cx="2571768" cy="278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sc8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429001"/>
            <a:ext cx="2795590" cy="258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hempionat-rossii-rak-evgen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357562"/>
            <a:ext cx="2786082" cy="2643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3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9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77867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государственную поддержку муниципальной экономики в 2016 году составили 115 150,6 тыс. рублей и были направлены на: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1000100" y="1142984"/>
            <a:ext cx="7072362" cy="1071571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поддержки в области сельскохозяйственного производства и осуществления мероприятий в области обеспечения плодородия земель сельскохозяйственного назначения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1071538" y="3500438"/>
            <a:ext cx="6929486" cy="1143008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Поддержке малого и среднего предпринимательства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000100" y="2285992"/>
            <a:ext cx="7000924" cy="1071571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в рамках подпрограммы  «Защита прав потребителей»  муниципальной программы Белокалитвинского района  «Экономическое развитие и инновационная экономика» 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1071538" y="4714884"/>
            <a:ext cx="6929486" cy="500067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туризма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 (2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429264"/>
            <a:ext cx="1928826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glavnaya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"/>
            <a:ext cx="4857752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41354_apk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14810" cy="3286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286125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5143362_3D-белые-люди-фермер-трактора-современных-изолирован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143248"/>
            <a:ext cx="1828800" cy="1676400"/>
          </a:xfrm>
          <a:prstGeom prst="rect">
            <a:avLst/>
          </a:prstGeom>
        </p:spPr>
      </p:pic>
      <p:pic>
        <p:nvPicPr>
          <p:cNvPr id="11" name="Рисунок 10" descr="RF-videlit-na-selskoe-hozyay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290" y="3214687"/>
            <a:ext cx="321471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6201_1_le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786322"/>
            <a:ext cx="3071834" cy="2071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4768475_stock-photo-cute-pigs-grazing-at-summer-meadow-at-mountains-pastur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5429264"/>
            <a:ext cx="218599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_07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286125"/>
            <a:ext cx="3357586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_0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286125"/>
            <a:ext cx="2857520" cy="27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_05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86125"/>
            <a:ext cx="2805664" cy="2643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123138" cy="914384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214289"/>
            <a:ext cx="428628" cy="489840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571604" y="928669"/>
            <a:ext cx="5929354" cy="1071571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Плановые назначения в сумме 12 694,6 ,0 тыс. рублей исполнены в сумме 12 486,0 тыс. рублей или на 98,4%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2071679"/>
            <a:ext cx="9144000" cy="114300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направлены на защиту населения и территории от чрезвычайных ситуаций природного и техногенного характера, на содержание аварийно-спасательных формирований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90010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153400" cy="785819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мероприятия в области охраны окружающей среды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928669"/>
            <a:ext cx="8072494" cy="9233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данному направлению израсходовано 23,7 тыс. рублей – 98,6% плановых значений, которые направлены на организацию детско-юношеского экологического движения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ila-pokoleniy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4357693"/>
            <a:ext cx="3714776" cy="22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_0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214818"/>
            <a:ext cx="3500462" cy="235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_02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00241"/>
            <a:ext cx="357190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_05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928803"/>
            <a:ext cx="414340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317_b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9652" y="285728"/>
            <a:ext cx="428628" cy="4898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28596" y="5954699"/>
            <a:ext cx="785818" cy="4606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85720" y="1071546"/>
            <a:ext cx="2714644" cy="85725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5 619 ветеранов труда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103 897,1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85720" y="2000240"/>
            <a:ext cx="2643206" cy="714380"/>
          </a:xfrm>
          <a:prstGeom prst="snip2Diag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1483 ветерана труда РО – 28 424,5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85720" y="2857496"/>
            <a:ext cx="2571768" cy="71438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381 тружеников тыла  -     1 745,3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85720" y="3643314"/>
            <a:ext cx="2643206" cy="857256"/>
          </a:xfrm>
          <a:prstGeom prst="snip2DiagRect">
            <a:avLst/>
          </a:prstGeom>
          <a:solidFill>
            <a:srgbClr val="EA7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 реабилитированных гражданина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2 852,1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286512" y="1142984"/>
            <a:ext cx="2714644" cy="1571636"/>
          </a:xfrm>
          <a:prstGeom prst="snip2DiagRect">
            <a:avLst/>
          </a:prstGeom>
          <a:solidFill>
            <a:srgbClr val="EA7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198 семьям субсидий на оплату жилых помещений и коммунальных услуг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8 711,1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6215074" y="2857496"/>
            <a:ext cx="2714644" cy="1214447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 ежемесячного пособия на 4 327 ребенка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47 537,1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286512" y="4214818"/>
            <a:ext cx="2714644" cy="1643075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1 062  ребенка  первого-второго года жизни –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10 559,9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85720" y="4714884"/>
            <a:ext cx="2714644" cy="100013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344 многодетные семьи – 10 559,9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14282" y="214290"/>
            <a:ext cx="8572560" cy="642943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885 347 661,2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них:</a:t>
            </a: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214678" y="1071546"/>
            <a:ext cx="2714644" cy="2214578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9 139 льготникам мер социальной поддержки отдельным категориям граждан по оплате ЖКУ (инвалидам, ветеранам, чернобыльцам) – 126 186,6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3286116" y="3429000"/>
            <a:ext cx="2643206" cy="1571636"/>
          </a:xfrm>
          <a:prstGeom prst="snip2DiagRect">
            <a:avLst/>
          </a:prstGeom>
          <a:solidFill>
            <a:srgbClr val="EA7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мер социальной поддержки 3 865 специалистам, работающим и проживающим в сельской местности </a:t>
            </a:r>
          </a:p>
        </p:txBody>
      </p:sp>
      <p:pic>
        <p:nvPicPr>
          <p:cNvPr id="22" name="Рисунок 21" descr="i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72074"/>
            <a:ext cx="2047875" cy="161924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153400" cy="990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Меры социальной поддержки семей, имеющих детей, осуществляемые в целях улучшения демографической ситуации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28596" y="1428737"/>
            <a:ext cx="8501122" cy="214314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реализации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 Президента РФ от 07.05.2012 №606 «О мерах по реализации демографической политики РФ»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поддержку семей в виде ежемесячной денежной выплаты в размере определенного в Ростовской области прожиточного минимума для детей, назначаемой в случае рождения в случае рождения после 31 декабря 2012 года третьего ребенка или последующих детей, было направлено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45 110,1 тыс. рублей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 них за счет средств федерального бюджета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23 637,7тыс. рублей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378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214289"/>
            <a:ext cx="428628" cy="489840"/>
          </a:xfrm>
          <a:prstGeom prst="rect">
            <a:avLst/>
          </a:prstGeom>
        </p:spPr>
      </p:pic>
      <p:pic>
        <p:nvPicPr>
          <p:cNvPr id="9" name="Рисунок 8" descr="917597_знак-семьи-любви-компьютер-женщину-ребе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143380"/>
            <a:ext cx="2143120" cy="2143120"/>
          </a:xfrm>
          <a:prstGeom prst="rect">
            <a:avLst/>
          </a:prstGeom>
        </p:spPr>
      </p:pic>
      <p:pic>
        <p:nvPicPr>
          <p:cNvPr id="10" name="Рисунок 9" descr="u_e1e04715592dae6684ad3aea06ac1845_8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714750"/>
            <a:ext cx="4762500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57224" y="142853"/>
            <a:ext cx="7429552" cy="15001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 жильем  отдельных  категорий  граждан  - 356 932,1 тыс. руб.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785927"/>
            <a:ext cx="7643866" cy="24288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 семей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том числе: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граждане, молодые семьи и молодые специалисты, проживающие на селе – 2 семьи; молодые семьи – 2 семьи; семьи,  переселяемые из ветхого и аварийного жилья – 100 семей.  </a:t>
            </a:r>
          </a:p>
          <a:p>
            <a:pPr algn="ctr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 человек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Font typeface="Wingdings" pitchFamily="2" charset="2"/>
              <a:buChar char="§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том числе: 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ветераны ВОВ 1941-1945 годов – 21 человека; инвалиды, члены их семей – 1 человек; дети-сироты и дети, оставшиеся без попечения родителей – 32 человека.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V="1">
            <a:off x="457200" y="1417636"/>
            <a:ext cx="8229600" cy="5111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29132"/>
            <a:ext cx="3214678" cy="2143116"/>
          </a:xfrm>
          <a:prstGeom prst="rect">
            <a:avLst/>
          </a:prstGeom>
        </p:spPr>
      </p:pic>
      <p:pic>
        <p:nvPicPr>
          <p:cNvPr id="13" name="Рисунок 12" descr="show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4429132"/>
            <a:ext cx="3271969" cy="2143140"/>
          </a:xfrm>
          <a:prstGeom prst="rect">
            <a:avLst/>
          </a:prstGeom>
        </p:spPr>
      </p:pic>
      <p:pic>
        <p:nvPicPr>
          <p:cNvPr id="15" name="Рисунок 14" descr="ccb977d2992e3932289bc0e03f3484fd_1429095653_662_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572008"/>
            <a:ext cx="1581139" cy="15811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coAdkr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42852"/>
            <a:ext cx="2857488" cy="4714908"/>
          </a:xfrm>
          <a:prstGeom prst="rect">
            <a:avLst/>
          </a:prstGeom>
        </p:spPr>
      </p:pic>
      <p:pic>
        <p:nvPicPr>
          <p:cNvPr id="9" name="Рисунок 8" descr="i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4917158"/>
            <a:ext cx="2590799" cy="194084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786842" y="2214553"/>
            <a:ext cx="357158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9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+mn-lt"/>
              </a:rPr>
            </a:b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0" y="0"/>
            <a:ext cx="6643734" cy="6858000"/>
          </a:xfrm>
          <a:prstGeom prst="flowChartDocumen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 -  123 учреждения, их них: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детских садов,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психолого-медико-социального сопровождения,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информационно-методический центр,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бухгалтерского обслуживания, учреждений образования,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централизованная бухгалтерия учреждений культуры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историко-краеведческий музей,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межпоселенческая центральная районная библиотека,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централизованных клубных систем,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больница,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городская поликлиника,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стоматологическая поликлиника,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детская городская поликлиника,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гражданской обороны и чрезвычайных ситуаций,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по капитальному строительству,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социального обслуживания граждан пожилого возраста и инвалидов, </a:t>
            </a:r>
          </a:p>
          <a:p>
            <a:pPr marL="342900" indent="-34290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парк культуры и отдыха </a:t>
            </a:r>
          </a:p>
          <a:p>
            <a:pPr marL="342900" indent="-34290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«Центр Благоустройства и озеленения»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102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71613"/>
            <a:ext cx="385765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1571613"/>
            <a:ext cx="4643470" cy="50006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i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капитальный ремонт дорог </a:t>
            </a:r>
          </a:p>
          <a:p>
            <a:pPr algn="ctr"/>
            <a:r>
              <a:rPr lang="ru-RU" sz="1600" b="1" i="1" u="sng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 31 868,1 тыс. рублей;</a:t>
            </a:r>
          </a:p>
          <a:p>
            <a:pPr algn="ctr"/>
            <a:endParaRPr lang="ru-RU" sz="1600" b="1" i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содержание и ремонт дорог</a:t>
            </a:r>
          </a:p>
          <a:p>
            <a:pPr algn="ctr"/>
            <a:r>
              <a:rPr lang="ru-RU" sz="1600" b="1" i="1" u="sng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– 25 657,1 тыс. рублей;</a:t>
            </a:r>
          </a:p>
          <a:p>
            <a:pPr algn="ctr"/>
            <a:endParaRPr lang="ru-RU" sz="1600" b="1" i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ПСД на капремонт и строительство дорог </a:t>
            </a:r>
            <a:r>
              <a:rPr lang="ru-RU" sz="1600" b="1" i="1" u="sng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 3 092,5 тыс. рублей;</a:t>
            </a:r>
          </a:p>
          <a:p>
            <a:pPr algn="ctr"/>
            <a:endParaRPr lang="ru-RU" sz="1600" b="1" i="1" dirty="0" smtClean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обеспечение безопасности дорожного движения </a:t>
            </a:r>
          </a:p>
          <a:p>
            <a:pPr algn="ctr"/>
            <a:r>
              <a:rPr lang="ru-RU" sz="1600" b="1" i="1" u="sng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– 18 224,3тыс. рублей.</a:t>
            </a:r>
            <a:endParaRPr lang="ru-RU" sz="1600" b="1" i="1" u="sng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lenina-494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14819"/>
            <a:ext cx="385765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142853"/>
            <a:ext cx="8501122" cy="9848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 фонд 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78 842,0 тыс. рублей   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3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500034" y="142853"/>
            <a:ext cx="8215370" cy="1785951"/>
          </a:xfrm>
          <a:prstGeom prst="flowChartPredefinedProcess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политика района в 2016 году была направлена на решение задач и поручений, поставленных руководством страны, Губернатором Ростовской области, главой Администрации Белокалитвинского района:</a:t>
            </a:r>
            <a:endParaRPr lang="ru-RU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7158" y="2357431"/>
            <a:ext cx="1428760" cy="71438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1857356" y="2143116"/>
            <a:ext cx="5286412" cy="1143008"/>
          </a:xfrm>
          <a:prstGeom prst="flowChartInternalStorag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Указов Президента Российской Федерации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1857356" y="3429000"/>
            <a:ext cx="5357850" cy="1428760"/>
          </a:xfrm>
          <a:prstGeom prst="flowChartInternalStorag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расходных обязательств, исходя из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приоритезации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720" y="5214951"/>
            <a:ext cx="1571636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1928065" y="4428338"/>
            <a:ext cx="4357719" cy="7302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Блок-схема: внутренняя память 15"/>
          <p:cNvSpPr/>
          <p:nvPr/>
        </p:nvSpPr>
        <p:spPr>
          <a:xfrm>
            <a:off x="1857356" y="4929199"/>
            <a:ext cx="5357850" cy="1143008"/>
          </a:xfrm>
          <a:prstGeom prst="flowChartInternalStorag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Ненаращивания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расходов на содержание аппарата управления органов местного самоуправления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85720" y="3786191"/>
            <a:ext cx="1500198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 descr="businessman-presenter_318-62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3000373"/>
            <a:ext cx="1785918" cy="2481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15338" y="357166"/>
            <a:ext cx="428628" cy="48984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42844" y="1214422"/>
            <a:ext cx="8786874" cy="5429288"/>
          </a:xfrm>
          <a:prstGeom prst="snip2Diag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обязательства направлены на: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бюджетам поселений, в целях выравнивания их финансовых возможностей по решению вопросов местного значения в сумме</a:t>
            </a:r>
          </a:p>
          <a:p>
            <a:pPr algn="ctr"/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85 564,4  тыс. рублей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туризма»  2 618,1 тыс. рублей, из них на реализацию Майских Указов  Президента РФ  - 2 119,1 тыс. рублей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системы» – 22 165,8 тыс. рублей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«Муниципальная политика – 23,4 тыс. рублей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качественными ЖКУ населения  Белокалитвинского района» - 108,8 тыс. рублей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Белокалитвинского района «Охрана окружающей среды и рациональное природопользование» – 3 095,9 тыс. рублей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финансирование непредвиденных расходов поселений в сумме</a:t>
            </a:r>
          </a:p>
          <a:p>
            <a:pPr algn="ctr"/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2 392,2 тыс. рублей</a:t>
            </a:r>
          </a:p>
          <a:p>
            <a:pPr algn="ctr"/>
            <a:endParaRPr lang="ru-RU" sz="14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развитие территорий поселений – 452 429,3 тыс. рублей, </a:t>
            </a:r>
          </a:p>
          <a:p>
            <a:pPr algn="ctr"/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на софинансирование повышения заработной платы работникам учреждений культуры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12 184,9 тыс. рублей </a:t>
            </a:r>
            <a:endParaRPr lang="ru-RU" sz="1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2648" y="214290"/>
            <a:ext cx="7745566" cy="1004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42844" y="142852"/>
            <a:ext cx="8001056" cy="1000132"/>
          </a:xfrm>
          <a:prstGeom prst="homePlate">
            <a:avLst/>
          </a:prstGeom>
          <a:solidFill>
            <a:srgbClr val="00B0F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Общий объем предоставленных в 2016 году МБТ бюджетам поселений составил 569,3 тыс. рублей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-ообои-финанс-и-б--гал-е-ский---е-кон-еп-ии-б--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0"/>
            <a:ext cx="2000264" cy="20716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-214338"/>
            <a:ext cx="11301434" cy="8572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n-lt"/>
              </a:rPr>
              <a:t>Финансовое управление  Администрации Белокалитвинского района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14400" y="2214554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81640"/>
            <a:ext cx="428628" cy="489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664370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 межбюджетных трансфертов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бюджетам поселений в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2015-2016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годах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2071676"/>
          <a:ext cx="9001156" cy="4143409"/>
        </p:xfrm>
        <a:graphic>
          <a:graphicData uri="http://schemas.openxmlformats.org/drawingml/2006/table">
            <a:tbl>
              <a:tblPr/>
              <a:tblGrid>
                <a:gridCol w="532661"/>
                <a:gridCol w="5968165"/>
                <a:gridCol w="1214446"/>
                <a:gridCol w="1285884"/>
              </a:tblGrid>
              <a:tr h="579451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рублей)</a:t>
                      </a: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79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509 358,0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569 274,5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22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поселений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72 604,5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85 564,4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8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 счет средств областного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70 587,0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75 938,1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8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собственных средств районного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2 017,5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9 626,3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7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436 753,5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483 710,1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18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 счет средств областного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396 855,7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435 761,3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8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собственных средств районного бюджета</a:t>
                      </a: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39 897,8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47 948,8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52" marR="7352" marT="7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08"/>
          </a:xfr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Направлено дотаций бюджетам поселений в целях выравнивания их финансовых возможностей по осуществлению полномочий по решению вопросов местного значения за 2016 год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285861"/>
          <a:ext cx="8429684" cy="5210771"/>
        </p:xfrm>
        <a:graphic>
          <a:graphicData uri="http://schemas.openxmlformats.org/drawingml/2006/table">
            <a:tbl>
              <a:tblPr/>
              <a:tblGrid>
                <a:gridCol w="6282500"/>
                <a:gridCol w="2147184"/>
              </a:tblGrid>
              <a:tr h="642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 поселений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Сумма, тыс.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BE0"/>
                    </a:solidFill>
                  </a:tcPr>
                </a:tc>
              </a:tr>
              <a:tr h="482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Богураевское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7 806,3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9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Горняцкое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16 619,2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4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Ильинское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6 333,3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Коксовское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9 755,8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Краснодонецкое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7 525,9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1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Литвиновское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6 408,7 </a:t>
                      </a: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Нижнепоповское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871,6 </a:t>
                      </a: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2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Рудаковское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5 309,3 </a:t>
                      </a: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6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Синегорское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сельское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13 250,8 </a:t>
                      </a: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Шолоховское городское поселение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42687" marR="426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11 683,5 </a:t>
                      </a: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Всего:</a:t>
                      </a: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85 564,4 </a:t>
                      </a:r>
                    </a:p>
                  </a:txBody>
                  <a:tcPr marL="42687" marR="42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0708" tIns="53958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14400" y="2214553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500042"/>
            <a:ext cx="1250197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2285992"/>
            <a:ext cx="73581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285728"/>
            <a:ext cx="8153400" cy="5810272"/>
          </a:xfr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организовано исполнение бюджета Белокалитвинского района с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главными распорядителями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бюджета Белокалитвинского района,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осуществлялась координация деятельности по исполнению местных бюджетов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финансовых органов поселений района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8" y="500043"/>
            <a:ext cx="625109" cy="714380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643182"/>
            <a:ext cx="610795" cy="64294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429132"/>
            <a:ext cx="610795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3500437"/>
            <a:ext cx="2836726" cy="25955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357297"/>
          <a:ext cx="7929616" cy="5072106"/>
        </p:xfrm>
        <a:graphic>
          <a:graphicData uri="http://schemas.openxmlformats.org/drawingml/2006/table">
            <a:tbl>
              <a:tblPr/>
              <a:tblGrid>
                <a:gridCol w="2786082"/>
                <a:gridCol w="1751880"/>
                <a:gridCol w="1891458"/>
                <a:gridCol w="1500196"/>
              </a:tblGrid>
              <a:tr h="545397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 </a:t>
                      </a: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4100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16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2 971 795,0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 b="1" smtClean="0">
                          <a:latin typeface="Times New Roman"/>
                          <a:ea typeface="Times New Roman"/>
                          <a:cs typeface="Times New Roman"/>
                        </a:rPr>
                        <a:t>928 114,9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6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872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9744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353 403,9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413 398,8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117,0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24872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2 618 391,1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2 514 716,2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276048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28512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Дотации 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244 741,3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235 043,8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49744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Прочие безвозмездные поступления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49744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Доходы от возврата остатков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224,0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1 387,7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619,5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497447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Возврат остатков целевых трансфертов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-390,9</a:t>
                      </a: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- 32 645,4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8 351,3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24872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BE0"/>
                    </a:solidFill>
                  </a:tcPr>
                </a:tc>
              </a:tr>
              <a:tr h="248723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3 026 670,5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2 939 633,1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97,1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3985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 (+) Дефицит (-)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- 54 875,5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- 11 518,2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428604"/>
            <a:ext cx="678661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бюджета Белокалитвинского района за 2016 год характеризуются следующими данными: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285728"/>
            <a:ext cx="428628" cy="489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5"/>
          <a:ext cx="7980389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153400" cy="990600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Соотношение доходов и расходов бюджета Белокалитвинского района за 2015-2016 год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142852"/>
            <a:ext cx="428628" cy="489840"/>
          </a:xfrm>
          <a:prstGeom prst="rect">
            <a:avLst/>
          </a:prstGeom>
        </p:spPr>
      </p:pic>
      <p:pic>
        <p:nvPicPr>
          <p:cNvPr id="9" name="Рисунок 8" descr="3099682_3d-человек-человека-зеленый-стрелка-бел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428869"/>
            <a:ext cx="314327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1428736"/>
          <a:ext cx="607223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8"/>
            <a:ext cx="7772400" cy="7143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БЕЛОКАЛИТВИНСКОГО РАЙОНА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52" y="214289"/>
            <a:ext cx="428628" cy="489840"/>
          </a:xfrm>
          <a:prstGeom prst="rect">
            <a:avLst/>
          </a:prstGeom>
        </p:spPr>
      </p:pic>
      <p:pic>
        <p:nvPicPr>
          <p:cNvPr id="7" name="Рисунок 6" descr="ed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5429264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налоговых и неналоговых доходов в структуре доходной части бюджета Белокалитвинского района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42844" y="1357298"/>
          <a:ext cx="471490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714876" y="1714464"/>
          <a:ext cx="528641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4841</TotalTime>
  <Words>1809</Words>
  <Application>Microsoft Office PowerPoint</Application>
  <PresentationFormat>Экран (4:3)</PresentationFormat>
  <Paragraphs>342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Открытая</vt:lpstr>
      <vt:lpstr>Финансовое управление  Администрации Белокалитвинского района</vt:lpstr>
      <vt:lpstr>Отчет об исполнении бюджета Белокалитвинского района  за 2016 год подготовлен в соответствии с:</vt:lpstr>
      <vt:lpstr>    </vt:lpstr>
      <vt:lpstr>  </vt:lpstr>
      <vt:lpstr> </vt:lpstr>
      <vt:lpstr> </vt:lpstr>
      <vt:lpstr>Соотношение доходов и расходов бюджета Белокалитвинского района за 2015-2016 год</vt:lpstr>
      <vt:lpstr>НАЛОГОВЫЕ И НЕНАЛОГОВЫЕ ДОХОДЫ БЮДЖЕТА БЕЛОКАЛИТВИНСКОГО РАЙОНА</vt:lpstr>
      <vt:lpstr>Удельный вес налоговых и неналоговых доходов в структуре доходной части бюджета Белокалитвинского района</vt:lpstr>
      <vt:lpstr>Доля налога на доходы физических лиц (НДФЛ) в собственных доходах района</vt:lpstr>
      <vt:lpstr>Собственные доходы 2016 года в сравнении с поступлениями 2015 года  (без НДФЛ)</vt:lpstr>
      <vt:lpstr>Поступление налогов на совокупный доход в бюджет Белокалитвинского района</vt:lpstr>
      <vt:lpstr>Структура поступления налогов на совокупный доход  в бюджет Белокалитвинского района в 2016 году</vt:lpstr>
      <vt:lpstr>Структура неналоговых доходов бюджета Белокалитвинского района  в 2016 году</vt:lpstr>
      <vt:lpstr>Структура бюджета района в части собственных доходов</vt:lpstr>
      <vt:lpstr>Структура  доходной части бюджета Белокалитвинского района в 2016 году.</vt:lpstr>
      <vt:lpstr>Расходная часть бюджета Белокалитвинского района  при плановых назначениях  в сумме 3 090 609,5 тыс. рублей исполнена  в сумме 2 939 633,1 тыс. рублей , 99,2 % </vt:lpstr>
      <vt:lpstr>Исполнение расходной части бюджета Белокалитвинского района за 2016 год</vt:lpstr>
      <vt:lpstr>Динамика расходов бюджета  Белокалитвинского района на образование</vt:lpstr>
      <vt:lpstr>Слайд 20</vt:lpstr>
      <vt:lpstr> </vt:lpstr>
      <vt:lpstr> </vt:lpstr>
      <vt:lpstr>Слайд 23</vt:lpstr>
      <vt:lpstr>Слайд 24</vt:lpstr>
      <vt:lpstr>Финансовое управление  Администрации Белокалитвинского района</vt:lpstr>
      <vt:lpstr>  </vt:lpstr>
      <vt:lpstr>Слайд 27</vt:lpstr>
      <vt:lpstr>Слайд 28</vt:lpstr>
      <vt:lpstr> </vt:lpstr>
      <vt:lpstr>Расходы  на физическую культуру и спорт в 2016 году  составили 2 755,8 тыс. рублей ,  или 98,9% к плановым значениям. </vt:lpstr>
      <vt:lpstr>Финансовое управление  Администрации Белокалитвинского района</vt:lpstr>
      <vt:lpstr>  </vt:lpstr>
      <vt:lpstr>Расходы в сфере национальной безопасности и правоохранительной деятельности</vt:lpstr>
      <vt:lpstr>Расходы на мероприятия в области охраны окружающей среды</vt:lpstr>
      <vt:lpstr>Слайд 35</vt:lpstr>
      <vt:lpstr>Меры социальной поддержки семей, имеющих детей, осуществляемые в целях улучшения демографической ситуации</vt:lpstr>
      <vt:lpstr> </vt:lpstr>
      <vt:lpstr> </vt:lpstr>
      <vt:lpstr>Слайд 39</vt:lpstr>
      <vt:lpstr> </vt:lpstr>
      <vt:lpstr>Финансовое управление  Администрации Белокалитвинского района</vt:lpstr>
      <vt:lpstr>Направлено дотаций бюджетам поселений в целях выравнивания их финансовых возможностей по осуществлению полномочий по решению вопросов местного значения за 2016 год 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Krivobok</dc:creator>
  <cp:lastModifiedBy>Bud6</cp:lastModifiedBy>
  <cp:revision>540</cp:revision>
  <dcterms:created xsi:type="dcterms:W3CDTF">2015-04-24T11:57:16Z</dcterms:created>
  <dcterms:modified xsi:type="dcterms:W3CDTF">2017-04-24T09:52:11Z</dcterms:modified>
</cp:coreProperties>
</file>