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321" r:id="rId6"/>
    <p:sldId id="329" r:id="rId7"/>
    <p:sldId id="325" r:id="rId8"/>
    <p:sldId id="326" r:id="rId9"/>
    <p:sldId id="280" r:id="rId10"/>
    <p:sldId id="327" r:id="rId11"/>
    <p:sldId id="328" r:id="rId12"/>
    <p:sldId id="331" r:id="rId13"/>
    <p:sldId id="330" r:id="rId14"/>
    <p:sldId id="332" r:id="rId15"/>
    <p:sldId id="333" r:id="rId16"/>
    <p:sldId id="312" r:id="rId17"/>
    <p:sldId id="322" r:id="rId18"/>
    <p:sldId id="289" r:id="rId19"/>
    <p:sldId id="313" r:id="rId20"/>
    <p:sldId id="295" r:id="rId21"/>
    <p:sldId id="314" r:id="rId22"/>
    <p:sldId id="299" r:id="rId23"/>
    <p:sldId id="300" r:id="rId24"/>
    <p:sldId id="308" r:id="rId25"/>
    <p:sldId id="302" r:id="rId26"/>
    <p:sldId id="303" r:id="rId27"/>
    <p:sldId id="315" r:id="rId28"/>
    <p:sldId id="323" r:id="rId29"/>
    <p:sldId id="318" r:id="rId30"/>
    <p:sldId id="324" r:id="rId31"/>
    <p:sldId id="309" r:id="rId32"/>
    <p:sldId id="310" r:id="rId33"/>
    <p:sldId id="311" r:id="rId34"/>
    <p:sldId id="319" r:id="rId35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EB2"/>
    <a:srgbClr val="9966FF"/>
    <a:srgbClr val="FF33CC"/>
    <a:srgbClr val="CC99FF"/>
    <a:srgbClr val="0099FF"/>
    <a:srgbClr val="10E038"/>
    <a:srgbClr val="17B7E9"/>
    <a:srgbClr val="99DAF1"/>
    <a:srgbClr val="FBF68F"/>
    <a:srgbClr val="A37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07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5%20&#1041;&#1102;&#1076;&#1078;&#1077;&#1090;%20&#1076;&#1083;&#1103;%20&#1075;&#1088;&#1072;&#1078;&#1076;&#1072;&#1085;.%20&#1054;&#1090;&#1095;&#1077;&#1090;\&#1044;&#1080;&#1072;&#1075;&#1088;&#1072;&#1084;.&#1075;&#1086;&#1076;%202015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dLbl>
              <c:idx val="0"/>
              <c:layout>
                <c:manualLayout>
                  <c:x val="2.4691358024691381E-2"/>
                  <c:y val="-0.3795301449209813"/>
                </c:manualLayout>
              </c:layout>
              <c:showVal val="1"/>
            </c:dLbl>
            <c:dLbl>
              <c:idx val="1"/>
              <c:layout>
                <c:manualLayout>
                  <c:x val="2.1604938271604965E-2"/>
                  <c:y val="-0.43655973184849728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417617.9</c:v>
                </c:pt>
                <c:pt idx="1">
                  <c:v>460468.1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9966FF"/>
            </a:solidFill>
          </c:spPr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44069.2</c:v>
                </c:pt>
                <c:pt idx="1">
                  <c:v>62804.7</c:v>
                </c:pt>
              </c:numCache>
            </c:numRef>
          </c:val>
        </c:ser>
        <c:shape val="cylinder"/>
        <c:axId val="84143104"/>
        <c:axId val="89654016"/>
        <c:axId val="0"/>
      </c:bar3DChart>
      <c:catAx>
        <c:axId val="84143104"/>
        <c:scaling>
          <c:orientation val="minMax"/>
        </c:scaling>
        <c:axPos val="b"/>
        <c:tickLblPos val="nextTo"/>
        <c:crossAx val="89654016"/>
        <c:crosses val="autoZero"/>
        <c:auto val="1"/>
        <c:lblAlgn val="ctr"/>
        <c:lblOffset val="100"/>
      </c:catAx>
      <c:valAx>
        <c:axId val="89654016"/>
        <c:scaling>
          <c:orientation val="minMax"/>
        </c:scaling>
        <c:axPos val="l"/>
        <c:majorGridlines/>
        <c:numFmt formatCode="General" sourceLinked="1"/>
        <c:tickLblPos val="nextTo"/>
        <c:crossAx val="8414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2831243316805"/>
          <c:y val="8.4337344502773567E-2"/>
          <c:w val="0.19323539418683852"/>
          <c:h val="0.13278603374436387"/>
        </c:manualLayout>
      </c:layout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32466211019288604"/>
          <c:w val="0.93071206373894777"/>
          <c:h val="0.67533766089482161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'Лист1'!$B$2</c:f>
              <c:numCache>
                <c:formatCode>#,##0.00</c:formatCode>
                <c:ptCount val="1"/>
                <c:pt idx="0">
                  <c:v>1753.4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'Лист1'!$C$2</c:f>
              <c:numCache>
                <c:formatCode>#,##0.00</c:formatCode>
                <c:ptCount val="1"/>
                <c:pt idx="0">
                  <c:v>2020.8</c:v>
                </c:pt>
              </c:numCache>
            </c:numRef>
          </c:val>
        </c:ser>
        <c:dLbls>
          <c:showVal val="1"/>
        </c:dLbls>
        <c:overlap val="-25"/>
        <c:axId val="89212800"/>
        <c:axId val="89214336"/>
      </c:barChart>
      <c:catAx>
        <c:axId val="89212800"/>
        <c:scaling>
          <c:orientation val="minMax"/>
        </c:scaling>
        <c:delete val="1"/>
        <c:axPos val="b"/>
        <c:majorTickMark val="none"/>
        <c:tickLblPos val="none"/>
        <c:crossAx val="89214336"/>
        <c:crosses val="autoZero"/>
        <c:auto val="1"/>
        <c:lblAlgn val="ctr"/>
        <c:lblOffset val="100"/>
      </c:catAx>
      <c:valAx>
        <c:axId val="89214336"/>
        <c:scaling>
          <c:orientation val="minMax"/>
        </c:scaling>
        <c:delete val="1"/>
        <c:axPos val="l"/>
        <c:numFmt formatCode="#,##0.00" sourceLinked="1"/>
        <c:tickLblPos val="none"/>
        <c:crossAx val="892128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rotY val="100"/>
      <c:perspective val="30"/>
    </c:view3D>
    <c:plotArea>
      <c:layout>
        <c:manualLayout>
          <c:layoutTarget val="inner"/>
          <c:xMode val="edge"/>
          <c:yMode val="edge"/>
          <c:x val="0.14475134392719632"/>
          <c:y val="8.8507773563515246E-2"/>
          <c:w val="0.81583675261378108"/>
          <c:h val="0.79177510923782235"/>
        </c:manualLayout>
      </c:layout>
      <c:pie3DChart>
        <c:varyColors val="1"/>
        <c:ser>
          <c:idx val="0"/>
          <c:order val="0"/>
          <c:explosion val="40"/>
          <c:dLbls>
            <c:dLbl>
              <c:idx val="0"/>
              <c:layout>
                <c:manualLayout>
                  <c:x val="-9.2085571423599424E-2"/>
                  <c:y val="-0.16233747384603248"/>
                </c:manualLayout>
              </c:layout>
              <c:tx>
                <c:rich>
                  <a:bodyPr/>
                  <a:lstStyle/>
                  <a:p>
                    <a:pPr>
                      <a:defRPr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Собственные доходы </a:t>
                    </a:r>
                    <a:r>
                      <a:rPr lang="ru-RU" sz="1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16,5%</a:t>
                    </a:r>
                    <a:endParaRPr lang="ru-RU" sz="1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7.8381609747260522E-2"/>
                  <c:y val="-0.22846472823482877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Дотация </a:t>
                    </a:r>
                  </a:p>
                  <a:p>
                    <a:r>
                      <a:rPr lang="ru-RU" sz="1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8,0%</a:t>
                    </a:r>
                    <a:endParaRPr lang="ru-RU" sz="1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</c:dLbl>
            <c:dLbl>
              <c:idx val="2"/>
              <c:layout>
                <c:manualLayout>
                  <c:x val="0.12699743699807514"/>
                  <c:y val="0.11843112575655899"/>
                </c:manualLayout>
              </c:layout>
              <c:tx>
                <c:rich>
                  <a:bodyPr/>
                  <a:lstStyle/>
                  <a:p>
                    <a:pPr>
                      <a:defRPr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Безвозмездные</a:t>
                    </a:r>
                    <a:r>
                      <a:rPr lang="ru-RU" sz="1400" b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 поступления </a:t>
                    </a:r>
                    <a:r>
                      <a:rPr lang="ru-RU" sz="1400" b="0" cap="none" spc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75,5</a:t>
                    </a:r>
                    <a:r>
                      <a:rPr lang="ru-RU" sz="1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'структ.с безвоз.'!$A$3:$A$5</c:f>
              <c:strCache>
                <c:ptCount val="3"/>
                <c:pt idx="0">
                  <c:v>Собственные доходы</c:v>
                </c:pt>
                <c:pt idx="1">
                  <c:v>Дотация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'структ.с безвоз.'!$B$3:$B$5</c:f>
              <c:numCache>
                <c:formatCode>0.0%</c:formatCode>
                <c:ptCount val="3"/>
                <c:pt idx="0">
                  <c:v>0.14041736906459695</c:v>
                </c:pt>
                <c:pt idx="1">
                  <c:v>6.8981861078785289E-2</c:v>
                </c:pt>
                <c:pt idx="2">
                  <c:v>0.79060076985661576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311125078566954E-2"/>
          <c:y val="5.5555555555555558E-3"/>
          <c:w val="0.94468887492143305"/>
          <c:h val="0.858606517935258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Первоначальный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455070</c:v>
                </c:pt>
                <c:pt idx="1">
                  <c:v>485558.6</c:v>
                </c:pt>
              </c:numCache>
            </c:numRef>
          </c:val>
        </c:ser>
        <c:dLbls>
          <c:showVal val="1"/>
        </c:dLbls>
        <c:overlap val="-25"/>
        <c:axId val="96144384"/>
        <c:axId val="96154368"/>
      </c:barChart>
      <c:catAx>
        <c:axId val="96144384"/>
        <c:scaling>
          <c:orientation val="minMax"/>
        </c:scaling>
        <c:axPos val="b"/>
        <c:majorTickMark val="none"/>
        <c:tickLblPos val="nextTo"/>
        <c:crossAx val="96154368"/>
        <c:crosses val="autoZero"/>
        <c:auto val="1"/>
        <c:lblAlgn val="ctr"/>
        <c:lblOffset val="100"/>
      </c:catAx>
      <c:valAx>
        <c:axId val="96154368"/>
        <c:scaling>
          <c:orientation val="minMax"/>
        </c:scaling>
        <c:delete val="1"/>
        <c:axPos val="l"/>
        <c:numFmt formatCode="#,##0.00" sourceLinked="1"/>
        <c:tickLblPos val="none"/>
        <c:crossAx val="96144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9.0579429689932975E-2"/>
          <c:y val="0"/>
        </c:manualLayout>
      </c:layout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050363987520441"/>
                  <c:y val="-3.2102451923555049E-2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0"/>
                  <c:y val="0.22318837451753221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-4.71966770663102E-2"/>
                  <c:y val="-8.1486461066241966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-0.22451688242359541"/>
                  <c:y val="9.5571597949973247E-2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35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248247.6</c:v>
                </c:pt>
                <c:pt idx="1">
                  <c:v>478482.3</c:v>
                </c:pt>
                <c:pt idx="2">
                  <c:v>1737913</c:v>
                </c:pt>
                <c:pt idx="3">
                  <c:v>24672.6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33CC"/>
                </a:solidFill>
              </a:defRPr>
            </a:pPr>
            <a:r>
              <a:rPr lang="ru-RU" dirty="0">
                <a:solidFill>
                  <a:srgbClr val="FF0000"/>
                </a:solidFill>
              </a:rPr>
              <a:t>Исполнение бюджета района</a:t>
            </a:r>
          </a:p>
        </c:rich>
      </c:tx>
      <c:layout>
        <c:manualLayout>
          <c:xMode val="edge"/>
          <c:yMode val="edge"/>
          <c:x val="0.18097484276729608"/>
          <c:y val="0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бюджета района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050363987520441"/>
                  <c:y val="-3.2102451923555049E-2"/>
                </c:manualLayout>
              </c:layout>
              <c:dLblPos val="bestFit"/>
              <c:showVal val="1"/>
              <c:showCatName val="1"/>
            </c:dLbl>
            <c:dLbl>
              <c:idx val="1"/>
              <c:layout>
                <c:manualLayout>
                  <c:x val="-4.5197962542817806E-2"/>
                  <c:y val="0.23290312093628091"/>
                </c:manualLayout>
              </c:layout>
              <c:dLblPos val="bestFit"/>
              <c:showVal val="1"/>
              <c:showCatName val="1"/>
            </c:dLbl>
            <c:dLbl>
              <c:idx val="2"/>
              <c:layout>
                <c:manualLayout>
                  <c:x val="4.8022598870056499E-2"/>
                  <c:y val="-4.2627744205614632E-2"/>
                </c:manualLayout>
              </c:layout>
              <c:dLblPos val="bestFit"/>
              <c:showVal val="1"/>
              <c:showCatName val="1"/>
            </c:dLbl>
            <c:dLbl>
              <c:idx val="3"/>
              <c:layout>
                <c:manualLayout>
                  <c:x val="-0.15954513940474457"/>
                  <c:y val="6.1570308527595277E-2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253122.8</c:v>
                </c:pt>
                <c:pt idx="1">
                  <c:v>621335.80000000005</c:v>
                </c:pt>
                <c:pt idx="2">
                  <c:v>1695589.6</c:v>
                </c:pt>
                <c:pt idx="3">
                  <c:v>73041.2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3055555555555375E-2"/>
          <c:y val="4.9284117053771122E-2"/>
          <c:w val="0.76666666666666672"/>
          <c:h val="0.607364495508009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AE1EB2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10E038"/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CC99FF"/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3.0555555555555582E-2"/>
                  <c:y val="2.962954986773484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444444444444445E-2"/>
                  <c:y val="-3.4188121619341941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0555555555555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777777777777991E-2"/>
                  <c:y val="2.05127652930471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,4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outEnd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 144046,0 тыс.рублей    </c:v>
                </c:pt>
                <c:pt idx="1">
                  <c:v>Национальная безопасность и правоохранительная деятельность 18517,4 тыс.рублей</c:v>
                </c:pt>
                <c:pt idx="2">
                  <c:v>Национальная экономика 59931,7  тыс.рублей               </c:v>
                </c:pt>
                <c:pt idx="3">
                  <c:v>Жилищно-коммунальное хозяйство 419769,2 тыс.рублей</c:v>
                </c:pt>
                <c:pt idx="4">
                  <c:v>Охрана окружающей среды 90,2 тыс.рублей                 </c:v>
                </c:pt>
                <c:pt idx="5">
                  <c:v>Социальная сфера 2512208,4 тыс.рублей</c:v>
                </c:pt>
                <c:pt idx="6">
                  <c:v>Средства массовой информации 85,3 тыс.рублей</c:v>
                </c:pt>
                <c:pt idx="7">
                  <c:v>Межбюджетные трансферты 2954,2 тыс.рублей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144046</c:v>
                </c:pt>
                <c:pt idx="1">
                  <c:v>18517.400000000001</c:v>
                </c:pt>
                <c:pt idx="2">
                  <c:v>59931.7</c:v>
                </c:pt>
                <c:pt idx="3">
                  <c:v>419769.2</c:v>
                </c:pt>
                <c:pt idx="4">
                  <c:v>90.2</c:v>
                </c:pt>
                <c:pt idx="5">
                  <c:v>2512208.4</c:v>
                </c:pt>
                <c:pt idx="6">
                  <c:v>85.3</c:v>
                </c:pt>
                <c:pt idx="7">
                  <c:v>2954.2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633420822397211E-2"/>
          <c:y val="0.66799416382215815"/>
          <c:w val="0.95253324584426591"/>
          <c:h val="0.2990841938644786"/>
        </c:manualLayout>
      </c:layout>
      <c:spPr>
        <a:solidFill>
          <a:schemeClr val="bg1"/>
        </a:solidFill>
        <a:ln w="40000" cap="flat" cmpd="sng" algn="ctr">
          <a:noFill/>
          <a:prstDash val="solid"/>
        </a:ln>
        <a:effectLst/>
      </c:spPr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388888888888878E-2"/>
          <c:y val="0.20199025867978909"/>
          <c:w val="0.68888888888889088"/>
          <c:h val="0.54354700348519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10E038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AE1EB2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5.4528652668416463E-3"/>
                  <c:y val="2.1268668769987828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51137357830348E-2"/>
                  <c:y val="3.6687879342586207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610564304461928E-2"/>
                  <c:y val="1.734396479629007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,4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1356339,0 тыс.рублей</c:v>
                </c:pt>
                <c:pt idx="1">
                  <c:v>Социальная политика 980749,2 тыс.рублей</c:v>
                </c:pt>
                <c:pt idx="2">
                  <c:v>Здравоохранение 71178,6 тыс.рублей </c:v>
                </c:pt>
                <c:pt idx="3">
                  <c:v>Культура, кинематография 100568,2 тыс.рублей                           </c:v>
                </c:pt>
                <c:pt idx="4">
                  <c:v>Физическая культура и спорт 3373,4 тыс.рублей              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1356339</c:v>
                </c:pt>
                <c:pt idx="1">
                  <c:v>980749.2</c:v>
                </c:pt>
                <c:pt idx="2">
                  <c:v>71178.600000000006</c:v>
                </c:pt>
                <c:pt idx="3">
                  <c:v>100568.2</c:v>
                </c:pt>
                <c:pt idx="4">
                  <c:v>3373.4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413342082239712"/>
          <c:y val="0.13694146234660357"/>
          <c:w val="0.29975546806649167"/>
          <c:h val="0.79366975704128062"/>
        </c:manualLayout>
      </c:layout>
      <c:spPr>
        <a:noFill/>
        <a:ln w="40000" cap="flat" cmpd="sng" algn="ctr">
          <a:noFill/>
          <a:prstDash val="solid"/>
        </a:ln>
        <a:effectLst/>
      </c:spPr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5031629726839764"/>
          <c:y val="0"/>
        </c:manualLayout>
      </c:layout>
    </c:title>
    <c:plotArea>
      <c:layout>
        <c:manualLayout>
          <c:layoutTarget val="inner"/>
          <c:xMode val="edge"/>
          <c:yMode val="edge"/>
          <c:x val="0.44717758632879184"/>
          <c:y val="5.0014464757318987E-2"/>
          <c:w val="0.49841764597322191"/>
          <c:h val="0.8047425084813442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explosion val="24"/>
            <c:spPr>
              <a:solidFill>
                <a:srgbClr val="FF33CC"/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Дошкольное образование 447933,5 тыс.рублей</c:v>
                </c:pt>
                <c:pt idx="1">
                  <c:v>Общее образование 720977,4 тыс.рублей</c:v>
                </c:pt>
                <c:pt idx="2">
                  <c:v>Дополнительное образование детей 131157,5 тыс.рублей</c:v>
                </c:pt>
                <c:pt idx="3">
                  <c:v>Профессиональная переподготовка и повышение квалификации  124,0 тыс.рублей</c:v>
                </c:pt>
                <c:pt idx="4">
                  <c:v>Молодежная политика 26782,6 тыс.рублей</c:v>
                </c:pt>
                <c:pt idx="5">
                  <c:v>Другие вопросы в области образования 29364,0 тыс.рублей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#,##0">
                  <c:v>447933.5</c:v>
                </c:pt>
                <c:pt idx="1">
                  <c:v>720977.4</c:v>
                </c:pt>
                <c:pt idx="2">
                  <c:v>131157.5</c:v>
                </c:pt>
                <c:pt idx="3" formatCode="General">
                  <c:v>124</c:v>
                </c:pt>
                <c:pt idx="4">
                  <c:v>26782.6</c:v>
                </c:pt>
                <c:pt idx="5">
                  <c:v>29364</c:v>
                </c:pt>
              </c:numCache>
            </c:numRef>
          </c:val>
        </c:ser>
        <c:gapWidth val="100"/>
        <c:axId val="96893952"/>
        <c:axId val="96899840"/>
      </c:barChart>
      <c:catAx>
        <c:axId val="968939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99840"/>
        <c:crosses val="autoZero"/>
        <c:auto val="1"/>
        <c:lblAlgn val="ctr"/>
        <c:lblOffset val="100"/>
      </c:catAx>
      <c:valAx>
        <c:axId val="96899840"/>
        <c:scaling>
          <c:orientation val="minMax"/>
        </c:scaling>
        <c:axPos val="b"/>
        <c:majorGridlines/>
        <c:numFmt formatCode="#,##0" sourceLinked="1"/>
        <c:tickLblPos val="nextTo"/>
        <c:crossAx val="96893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828210843956438"/>
          <c:y val="2.4969447839128991E-2"/>
        </c:manualLayout>
      </c:layout>
    </c:title>
    <c:plotArea>
      <c:layout>
        <c:manualLayout>
          <c:layoutTarget val="inner"/>
          <c:xMode val="edge"/>
          <c:yMode val="edge"/>
          <c:x val="0"/>
          <c:y val="0.18400806343154871"/>
          <c:w val="0.69689228519235569"/>
          <c:h val="0.559347755220180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17"/>
          <c:dPt>
            <c:idx val="0"/>
            <c:spPr>
              <a:solidFill>
                <a:srgbClr val="AE1EB2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37580250646103081"/>
                  <c:y val="2.150820961413645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417 617,9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24664176657966971"/>
                  <c:y val="-3.47929177459814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44 069,2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417617.9</c:v>
                </c:pt>
                <c:pt idx="1">
                  <c:v>44069.2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319761374419495"/>
          <c:y val="0.25344239528941376"/>
          <c:w val="0.41632418802282634"/>
          <c:h val="0.1107254749472285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2018 год</a:t>
            </a:r>
          </a:p>
        </c:rich>
      </c:tx>
      <c:layout>
        <c:manualLayout>
          <c:xMode val="edge"/>
          <c:yMode val="edge"/>
          <c:x val="0.36828210843956438"/>
          <c:y val="2.4969447839128991E-2"/>
        </c:manualLayout>
      </c:layout>
    </c:title>
    <c:plotArea>
      <c:layout>
        <c:manualLayout>
          <c:layoutTarget val="inner"/>
          <c:xMode val="edge"/>
          <c:yMode val="edge"/>
          <c:x val="7.9227308076880373E-3"/>
          <c:y val="0.14736510758063964"/>
          <c:w val="0.73390075833868174"/>
          <c:h val="0.60669129355997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1"/>
            <c:spPr>
              <a:solidFill>
                <a:srgbClr val="17B7E9"/>
              </a:solidFill>
            </c:spPr>
          </c:dPt>
          <c:dLbls>
            <c:dLbl>
              <c:idx val="0"/>
              <c:layout>
                <c:manualLayout>
                  <c:x val="7.366005031698987E-2"/>
                  <c:y val="1.6080250342554541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2.9451924696539095E-2"/>
                  <c:y val="-1.735936747768765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460468.1</c:v>
                </c:pt>
                <c:pt idx="1">
                  <c:v>62804.7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412822410413392"/>
          <c:y val="0.26884549864829826"/>
          <c:w val="0.38302710989101685"/>
          <c:h val="0.1050662889308600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Удельный вес НДФЛ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в налоговых и неналоговых доходах              </a:t>
            </a:r>
            <a:endParaRPr lang="ru-RU" sz="1600" b="1" i="0" strike="noStrike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ru-RU" sz="16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за </a:t>
            </a:r>
            <a:r>
              <a:rPr lang="ru-RU" sz="16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2018 </a:t>
            </a:r>
            <a:r>
              <a:rPr lang="ru-RU" sz="16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</a:p>
        </c:rich>
      </c:tx>
      <c:layout>
        <c:manualLayout>
          <c:xMode val="edge"/>
          <c:yMode val="edge"/>
          <c:x val="0.20750837917154449"/>
          <c:y val="3.5460992907801452E-3"/>
        </c:manualLayout>
      </c:layout>
    </c:title>
    <c:view3D>
      <c:rotX val="40"/>
      <c:perspective val="0"/>
    </c:view3D>
    <c:plotArea>
      <c:layout>
        <c:manualLayout>
          <c:layoutTarget val="inner"/>
          <c:xMode val="edge"/>
          <c:yMode val="edge"/>
          <c:x val="0"/>
          <c:y val="2.7914428502984782E-3"/>
          <c:w val="1"/>
          <c:h val="0.97675404624368589"/>
        </c:manualLayout>
      </c:layout>
      <c:pie3DChart>
        <c:varyColors val="1"/>
        <c:ser>
          <c:idx val="0"/>
          <c:order val="0"/>
          <c:explosion val="43"/>
          <c:dPt>
            <c:idx val="0"/>
            <c:explosion val="49"/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6.4831253384924174E-3"/>
                  <c:y val="-0.41196393110592178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НДФЛ  </a:t>
                    </a:r>
                    <a:r>
                      <a:rPr lang="ru-RU" sz="1200" b="1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74,1%</a:t>
                    </a:r>
                    <a:endParaRPr lang="ru-RU" sz="1200" b="1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 w="55000" cap="flat" cmpd="thickThin" algn="ctr">
                  <a:solidFill>
                    <a:schemeClr val="accent1"/>
                  </a:solidFill>
                  <a:prstDash val="solid"/>
                </a:ln>
                <a:effectLst/>
              </c:spPr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81152549179756E-2"/>
                  <c:y val="2.045564468248813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Иные источники </a:t>
                    </a:r>
                    <a:r>
                      <a:rPr lang="ru-RU" sz="1200" b="1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25,9%</a:t>
                    </a:r>
                    <a:endParaRPr lang="ru-RU" sz="1200" b="1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 w="55000" cap="flat" cmpd="thickThin" algn="ctr">
                  <a:noFill/>
                  <a:prstDash val="solid"/>
                </a:ln>
                <a:effectLst/>
              </c:spPr>
              <c:dLblPos val="bestFit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'уд.вес ндфл 2016'!$A$2:$A$3</c:f>
              <c:strCache>
                <c:ptCount val="2"/>
                <c:pt idx="0">
                  <c:v>НДФЛ </c:v>
                </c:pt>
                <c:pt idx="1">
                  <c:v>Иные доходы</c:v>
                </c:pt>
              </c:strCache>
            </c:strRef>
          </c:cat>
          <c:val>
            <c:numRef>
              <c:f>'уд.вес ндфл 2016'!$C$2:$C$3</c:f>
              <c:numCache>
                <c:formatCode>0.0</c:formatCode>
                <c:ptCount val="2"/>
                <c:pt idx="0">
                  <c:v>74.105167764054485</c:v>
                </c:pt>
                <c:pt idx="1">
                  <c:v>25.894832235944989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>
                <a:solidFill>
                  <a:srgbClr val="C00000"/>
                </a:solidFill>
                <a:latin typeface="Times New Roman"/>
                <a:cs typeface="Times New Roman"/>
              </a:rPr>
              <a:t>Объем поступления НДФЛ и остальных налогов в бюджет  Белокалитвинского  района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>
                <a:solidFill>
                  <a:srgbClr val="C00000"/>
                </a:solidFill>
                <a:latin typeface="Times New Roman"/>
                <a:cs typeface="Times New Roman"/>
              </a:rPr>
              <a:t>за </a:t>
            </a:r>
            <a:r>
              <a:rPr lang="ru-RU" sz="1600" b="1" i="0" strike="noStrike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2018 </a:t>
            </a:r>
            <a:r>
              <a:rPr lang="ru-RU" sz="1600" b="1" i="0" strike="noStrike" dirty="0">
                <a:solidFill>
                  <a:srgbClr val="C00000"/>
                </a:solidFill>
                <a:latin typeface="Times New Roman"/>
                <a:cs typeface="Times New Roman"/>
              </a:rPr>
              <a:t>год, тыс. </a:t>
            </a:r>
            <a:r>
              <a:rPr lang="ru-RU" sz="1600" b="1" i="0" strike="noStrike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рублей</a:t>
            </a:r>
            <a:endParaRPr lang="ru-RU" sz="1600" b="1" i="0" strike="noStrike" dirty="0">
              <a:solidFill>
                <a:srgbClr val="C00000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5687492904898737"/>
          <c:y val="2.1768555122152387E-2"/>
        </c:manualLayout>
      </c:layout>
    </c:title>
    <c:plotArea>
      <c:layout>
        <c:manualLayout>
          <c:layoutTarget val="inner"/>
          <c:xMode val="edge"/>
          <c:yMode val="edge"/>
          <c:x val="0.14811712449970904"/>
          <c:y val="0.20216328787122786"/>
          <c:w val="0.82928291288429712"/>
          <c:h val="0.734761713068087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966FF"/>
            </a:solidFill>
            <a:ln w="55000" cap="flat" cmpd="thickThin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81471426689859"/>
                  <c:y val="0.170520348456862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342</a:t>
                    </a:r>
                    <a:r>
                      <a:rPr lang="ru-RU" baseline="0" dirty="0" smtClean="0"/>
                      <a:t> 134,0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501116777064746E-2"/>
                  <c:y val="-1.088427756107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</a:t>
                    </a:r>
                    <a:r>
                      <a:rPr lang="ru-RU" baseline="0" dirty="0" smtClean="0"/>
                      <a:t> 553,1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55000" cap="flat" cmpd="thickThin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ндфл_ост.нал.!$A$2:$A$3</c:f>
              <c:strCache>
                <c:ptCount val="2"/>
                <c:pt idx="0">
                  <c:v>НДФЛ </c:v>
                </c:pt>
                <c:pt idx="1">
                  <c:v>Остальные доходы</c:v>
                </c:pt>
              </c:strCache>
            </c:strRef>
          </c:cat>
          <c:val>
            <c:numRef>
              <c:f>ндфл_ост.нал.!$B$2:$B$3</c:f>
              <c:numCache>
                <c:formatCode>#,##0.0</c:formatCode>
                <c:ptCount val="2"/>
                <c:pt idx="0">
                  <c:v>281145.90000000002</c:v>
                </c:pt>
                <c:pt idx="1">
                  <c:v>132252.79999999999</c:v>
                </c:pt>
              </c:numCache>
            </c:numRef>
          </c:val>
        </c:ser>
        <c:dLbls>
          <c:showVal val="1"/>
        </c:dLbls>
        <c:gapWidth val="100"/>
        <c:axId val="64913408"/>
        <c:axId val="64914944"/>
      </c:barChart>
      <c:catAx>
        <c:axId val="6491340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64914944"/>
        <c:crosses val="autoZero"/>
        <c:auto val="1"/>
        <c:lblAlgn val="ctr"/>
        <c:lblOffset val="100"/>
      </c:catAx>
      <c:valAx>
        <c:axId val="64914944"/>
        <c:scaling>
          <c:orientation val="minMax"/>
        </c:scaling>
        <c:delete val="1"/>
        <c:axPos val="b"/>
        <c:numFmt formatCode="#,##0.0" sourceLinked="1"/>
        <c:tickLblPos val="none"/>
        <c:crossAx val="6491340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1295445267341844E-2"/>
                  <c:y val="-4.647468261931491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417617.9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3.9534058435696455E-2"/>
                  <c:y val="-2.90466766370718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460468.1</c:v>
                </c:pt>
              </c:numCache>
            </c:numRef>
          </c:val>
        </c:ser>
        <c:dLbls>
          <c:showVal val="1"/>
        </c:dLbls>
        <c:shape val="cylinder"/>
        <c:axId val="87505536"/>
        <c:axId val="87884544"/>
        <c:axId val="0"/>
      </c:bar3DChart>
      <c:catAx>
        <c:axId val="87505536"/>
        <c:scaling>
          <c:orientation val="minMax"/>
        </c:scaling>
        <c:delete val="1"/>
        <c:axPos val="b"/>
        <c:majorTickMark val="none"/>
        <c:tickLblPos val="none"/>
        <c:crossAx val="87884544"/>
        <c:crosses val="autoZero"/>
        <c:auto val="1"/>
        <c:lblAlgn val="ctr"/>
        <c:lblOffset val="100"/>
      </c:catAx>
      <c:valAx>
        <c:axId val="87884544"/>
        <c:scaling>
          <c:orientation val="minMax"/>
        </c:scaling>
        <c:delete val="1"/>
        <c:axPos val="l"/>
        <c:numFmt formatCode="#,##0.0" sourceLinked="1"/>
        <c:tickLblPos val="none"/>
        <c:crossAx val="8750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55311660901838"/>
          <c:y val="1.7428005982243103E-2"/>
          <c:w val="0.52653584702943135"/>
          <c:h val="7.4753337680424109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1295445267341844E-2"/>
                  <c:y val="-4.647468261931491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31199.3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3.9534058435696455E-2"/>
                  <c:y val="-2.90466766370718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34179.5</c:v>
                </c:pt>
              </c:numCache>
            </c:numRef>
          </c:val>
        </c:ser>
        <c:dLbls>
          <c:showVal val="1"/>
        </c:dLbls>
        <c:shape val="cylinder"/>
        <c:axId val="88871296"/>
        <c:axId val="88872832"/>
        <c:axId val="0"/>
      </c:bar3DChart>
      <c:catAx>
        <c:axId val="88871296"/>
        <c:scaling>
          <c:orientation val="minMax"/>
        </c:scaling>
        <c:delete val="1"/>
        <c:axPos val="b"/>
        <c:majorTickMark val="none"/>
        <c:tickLblPos val="none"/>
        <c:crossAx val="88872832"/>
        <c:crosses val="autoZero"/>
        <c:auto val="1"/>
        <c:lblAlgn val="ctr"/>
        <c:lblOffset val="100"/>
      </c:catAx>
      <c:valAx>
        <c:axId val="88872832"/>
        <c:scaling>
          <c:orientation val="minMax"/>
        </c:scaling>
        <c:delete val="1"/>
        <c:axPos val="l"/>
        <c:numFmt formatCode="#,##0.0" sourceLinked="1"/>
        <c:tickLblPos val="none"/>
        <c:crossAx val="888712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'Лист1'!$B$2</c:f>
              <c:numCache>
                <c:formatCode>#,##0.00</c:formatCode>
                <c:ptCount val="1"/>
                <c:pt idx="0">
                  <c:v>23655.8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'Лист1'!$C$2</c:f>
              <c:numCache>
                <c:formatCode>#,##0.00</c:formatCode>
                <c:ptCount val="1"/>
                <c:pt idx="0">
                  <c:v>18415.5</c:v>
                </c:pt>
              </c:numCache>
            </c:numRef>
          </c:val>
        </c:ser>
        <c:dLbls>
          <c:showVal val="1"/>
        </c:dLbls>
        <c:overlap val="-25"/>
        <c:axId val="88966272"/>
        <c:axId val="88967808"/>
      </c:barChart>
      <c:catAx>
        <c:axId val="88966272"/>
        <c:scaling>
          <c:orientation val="minMax"/>
        </c:scaling>
        <c:delete val="1"/>
        <c:axPos val="b"/>
        <c:majorTickMark val="none"/>
        <c:tickLblPos val="none"/>
        <c:crossAx val="88967808"/>
        <c:crosses val="autoZero"/>
        <c:auto val="1"/>
        <c:lblAlgn val="ctr"/>
        <c:lblOffset val="100"/>
      </c:catAx>
      <c:valAx>
        <c:axId val="88967808"/>
        <c:scaling>
          <c:orientation val="minMax"/>
        </c:scaling>
        <c:delete val="1"/>
        <c:axPos val="l"/>
        <c:numFmt formatCode="#,##0.00" sourceLinked="1"/>
        <c:tickLblPos val="none"/>
        <c:crossAx val="8896627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928793626105037E-2"/>
          <c:y val="0.31206453251226157"/>
          <c:w val="0.93071206373894799"/>
          <c:h val="0.67533766089482161"/>
        </c:manualLayout>
      </c:layout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33CC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'Лист1'!$B$2</c:f>
              <c:numCache>
                <c:formatCode>#,##0.00</c:formatCode>
                <c:ptCount val="1"/>
                <c:pt idx="0">
                  <c:v>5166.9000000000005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'Лист1'!$C$2</c:f>
              <c:numCache>
                <c:formatCode>#,##0.00</c:formatCode>
                <c:ptCount val="1"/>
                <c:pt idx="0">
                  <c:v>4430.1000000000004</c:v>
                </c:pt>
              </c:numCache>
            </c:numRef>
          </c:val>
        </c:ser>
        <c:dLbls>
          <c:showVal val="1"/>
        </c:dLbls>
        <c:overlap val="-25"/>
        <c:axId val="89333120"/>
        <c:axId val="89339008"/>
      </c:barChart>
      <c:catAx>
        <c:axId val="89333120"/>
        <c:scaling>
          <c:orientation val="minMax"/>
        </c:scaling>
        <c:delete val="1"/>
        <c:axPos val="b"/>
        <c:majorTickMark val="none"/>
        <c:tickLblPos val="none"/>
        <c:crossAx val="89339008"/>
        <c:crosses val="autoZero"/>
        <c:auto val="1"/>
        <c:lblAlgn val="ctr"/>
        <c:lblOffset val="100"/>
      </c:catAx>
      <c:valAx>
        <c:axId val="89339008"/>
        <c:scaling>
          <c:orientation val="minMax"/>
        </c:scaling>
        <c:delete val="1"/>
        <c:axPos val="l"/>
        <c:numFmt formatCode="#,##0.00" sourceLinked="1"/>
        <c:tickLblPos val="none"/>
        <c:crossAx val="893331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0.38625</cdr:x>
      <cdr:y>0.21569</cdr:y>
    </cdr:from>
    <cdr:to>
      <cdr:x>0.50514</cdr:x>
      <cdr:y>0.28882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473544">
          <a:off x="3178696" y="1061789"/>
          <a:ext cx="978408" cy="36004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0.34302</cdr:x>
      <cdr:y>0.3275</cdr:y>
    </cdr:from>
    <cdr:to>
      <cdr:x>0.52023</cdr:x>
      <cdr:y>0.4126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127740">
          <a:off x="1481677" y="1108373"/>
          <a:ext cx="765455" cy="2880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0.32308</cdr:x>
      <cdr:y>0.22863</cdr:y>
    </cdr:from>
    <cdr:to>
      <cdr:x>0.61941</cdr:x>
      <cdr:y>0.35849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639926">
          <a:off x="1632015" y="1045276"/>
          <a:ext cx="1496906" cy="59375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30 488,6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0.69118</cdr:x>
      <cdr:y>0.02688</cdr:y>
    </cdr:from>
    <cdr:to>
      <cdr:x>0.96497</cdr:x>
      <cdr:y>0.45695</cdr:y>
    </cdr:to>
    <cdr:pic>
      <cdr:nvPicPr>
        <cdr:cNvPr id="2" name="Рисунок 1" descr="main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21386" y="144016"/>
          <a:ext cx="2464461" cy="230425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9" cy="49728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9" cy="497285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4D1495DE-66CA-45D7-9D4B-2D2A1ED72868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6" y="4724203"/>
            <a:ext cx="5450840" cy="447556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52539" cy="49728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7"/>
            <a:ext cx="2952539" cy="49728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52B07C94-11D7-4C20-824D-EF4459863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6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9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42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54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28/03/2019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olesnikova\Рабочий стол\картинки 2018\hutor_pogorelov_belokalitvinskiy_ra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0902"/>
            <a:ext cx="8715436" cy="293247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200" b="1" i="1" u="sng" spc="200" dirty="0" smtClean="0">
                <a:ln w="29210">
                  <a:solidFill>
                    <a:schemeClr val="tx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5200" b="1" i="1" u="sng" spc="200" dirty="0" smtClean="0">
                <a:ln w="29210">
                  <a:solidFill>
                    <a:schemeClr val="tx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r>
              <a:rPr lang="ru-RU" sz="5200" b="1" i="1" u="sng" spc="200" dirty="0" smtClean="0">
                <a:ln w="29210">
                  <a:solidFill>
                    <a:schemeClr val="tx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200" b="1" i="1" u="sng" spc="200" dirty="0" smtClean="0">
                <a:ln w="29210">
                  <a:solidFill>
                    <a:schemeClr val="tx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ea typeface="Arimo" pitchFamily="34" charset="0"/>
                <a:cs typeface="Times New Roman" pitchFamily="18" charset="0"/>
              </a:rPr>
              <a:t>2018</a:t>
            </a:r>
            <a:r>
              <a:rPr lang="ru-RU" sz="5200" b="1" i="1" u="sng" spc="200" dirty="0" smtClean="0">
                <a:ln w="29210">
                  <a:solidFill>
                    <a:schemeClr val="tx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endParaRPr lang="ru-RU" dirty="0"/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428604"/>
            <a:ext cx="8001024" cy="21431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lvl="0">
              <a:spcBef>
                <a:spcPct val="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ÐÐ°ÑÑÐ¸Ð½ÐºÐ¸ Ð¿Ð¾ Ð·Ð°Ð¿ÑÐ¾ÑÑ ÐÐÐ Ð¢ÐÐÐÐ ÐÐÐ¦ÐÐÐ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4572000" cy="2492896"/>
          </a:xfrm>
          <a:prstGeom prst="rect">
            <a:avLst/>
          </a:prstGeom>
          <a:noFill/>
        </p:spPr>
      </p:pic>
      <p:pic>
        <p:nvPicPr>
          <p:cNvPr id="52226" name="Picture 2" descr="ÐÑÐ¾Ð²ÐµÑÑÑÑÐ¸Ð¹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4572000" cy="249289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936104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92696"/>
            <a:ext cx="4041775" cy="10801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ПОСТУПЛЕНИЙ АКЦИЗОВ ПО ПОДАКЦИЗНЫМ ТОВАРАМ (ПРОДУКЦИИ)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1772816"/>
          <a:ext cx="44973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0"/>
            <a:ext cx="594759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1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1772816"/>
          <a:ext cx="431946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Стрелка вправо 11"/>
          <p:cNvSpPr/>
          <p:nvPr/>
        </p:nvSpPr>
        <p:spPr>
          <a:xfrm rot="19737132">
            <a:off x="1511764" y="2887391"/>
            <a:ext cx="792088" cy="360040"/>
          </a:xfrm>
          <a:prstGeom prst="rightArrow">
            <a:avLst>
              <a:gd name="adj1" fmla="val 28752"/>
              <a:gd name="adj2" fmla="val 73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0"/>
            <a:ext cx="594759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1520" y="1412776"/>
            <a:ext cx="3888432" cy="43204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ЕДИНЫЙ НАЛОГ НА ВМЕНЕННЫЙ </a:t>
            </a:r>
            <a:r>
              <a:rPr lang="ru-RU" sz="1300" dirty="0" smtClean="0">
                <a:solidFill>
                  <a:schemeClr val="tx1"/>
                </a:solidFill>
              </a:rPr>
              <a:t>ДОХОД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788024" y="1412776"/>
            <a:ext cx="4104456" cy="43204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ЕДИНЫЙ СЕЛЬСКОХОЗЯЙСТВЕННЫЙ НАЛОГ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267744" y="3789040"/>
            <a:ext cx="3960440" cy="720080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НАЛОГ, ВЗИМАЕМЫЙ В СВЯЗИ С ПРИМЕНЕНИЕМ ПАТЕНТНОЙ СИТЕМЫ НАЛОГООБЛАЖЕНИЯ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1844824"/>
          <a:ext cx="417646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572000" y="1916832"/>
          <a:ext cx="432048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339752" y="4509120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chart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509120"/>
            <a:ext cx="3491880" cy="2348880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ÐÐ Ð¢ÐÐÐÐ ÐµÐ½Ð²Ð´ Ð ÐÐÐ¢ÐÐÐ¢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ÐÐ°ÑÑÐ¸Ð½ÐºÐ¸ Ð¿Ð¾ Ð·Ð°Ð¿ÑÐ¾ÑÑ ÐºÐ°ÑÑÐ¸Ð½ÐºÐ° Ð±ÐµÐ»Ð¾ÐºÐ°Ð»Ð¸ÑÐ²Ð¸Ð½ÑÐºÐ¾Ð³Ð¾ ÑÐ°Ð¹Ð¾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168352" cy="2520280"/>
          </a:xfrm>
          <a:prstGeom prst="rect">
            <a:avLst/>
          </a:prstGeom>
          <a:noFill/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429684" cy="76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E1EB2"/>
                </a:solidFill>
                <a:latin typeface="Arial" pitchFamily="34" charset="0"/>
                <a:cs typeface="Arial" pitchFamily="34" charset="0"/>
              </a:rPr>
              <a:t>РЕАЛИЗАЦИЯ ПЛАНА МЕРОПРИЯТИЙ ПО УВЕЛИЧЕНИЮ ПОСТУПЛЕНИЙ НАЛОГОВЫХИ НЕНАЛОГОВЫХ ДОХОДОВ  БЮДЖЕТА БЕЛОКАЛИТВИНСКОГО РАЙОНА НА 2017-2019 ГОДА</a:t>
            </a:r>
            <a:endParaRPr lang="ru-RU" b="1" dirty="0">
              <a:solidFill>
                <a:srgbClr val="AE1E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700808"/>
            <a:ext cx="57606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Совершенствование регионального налогового законодательства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348880"/>
            <a:ext cx="5688632" cy="50405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Проведена оценка эффективности налоговых льгот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068960"/>
            <a:ext cx="5688632" cy="50405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Проведена работа по переходу на исчисление налога на имущество физических лиц от кадастровой стоимости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904" y="4797152"/>
            <a:ext cx="518457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Расширение налогооблагаемой базы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5445224"/>
            <a:ext cx="5184576" cy="50405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повышение эффективности использования имущества государственно и муниципальной собственности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6093296"/>
            <a:ext cx="5184576" cy="504056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Верификация баз данных по имущественным налогам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ÐÐ°ÑÑÐ¸Ð½ÐºÐ¸ Ð¿Ð¾ Ð·Ð°Ð¿ÑÐ¾ÑÑ ÐºÐ°ÑÑÐ¸Ð½ÐºÐ° ÑÐ¾ÑÑÐ¾Ð²ÑÐºÐ¾Ð¹ Ð¾Ð±Ð»Ð°ÑÑ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73630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ÐÐ°ÑÑÐ¸Ð½ÐºÐ¸ Ð¿Ð¾ Ð·Ð°Ð¿ÑÐ¾ÑÑ ÐÐÐ Ð¢ÐÐÐÐ ÐÐÐ¥ÐÐÐ« ÐÐ®ÐÐÐÐ¢Ð Ð ÐÐÐÐ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6864" cy="93610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Структура  доходной части бюджета Белокалитвинского района в 2018 году</a:t>
            </a:r>
            <a:endParaRPr lang="ru-RU" sz="2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0763860"/>
              </p:ext>
            </p:extLst>
          </p:nvPr>
        </p:nvGraphicFramePr>
        <p:xfrm>
          <a:off x="0" y="1340768"/>
          <a:ext cx="8964488" cy="516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6968" y="60303"/>
            <a:ext cx="504188" cy="5826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7920880" cy="10424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ИЗМЕНЕНИЯ ПАРАМЕТСРОВ БЮДЖЕТА РАЙОНА</a:t>
            </a:r>
            <a:b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ПО НАЛОГОВЫМ И НЕНЕЛОГОВЫМ ДОХОДАМ </a:t>
            </a:r>
            <a:b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76400"/>
            <a:ext cx="3635896" cy="5064968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ИЗМЕНЕНИЯ, ТЫС.РУБЛЕЙ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sz="half" idx="1"/>
          </p:nvPr>
        </p:nvGraphicFramePr>
        <p:xfrm>
          <a:off x="3635896" y="2132856"/>
          <a:ext cx="50514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Блок-схема: знак завершения 4"/>
          <p:cNvSpPr/>
          <p:nvPr/>
        </p:nvSpPr>
        <p:spPr>
          <a:xfrm>
            <a:off x="0" y="2204864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+16,1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87624" y="2204864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23.01.2018 №202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0" y="2780928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+419,0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0" y="3284984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+1939,7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0" y="3789040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+699,3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0" y="4293096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+6020,9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0" y="4797152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+1947,0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0" y="5301208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+14621,0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0" y="5805264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+4607,0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0" y="6309320"/>
            <a:ext cx="1187624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+218,6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187624" y="2780928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27.04.2018 №229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187624" y="3284984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30.05.2018 №240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187624" y="3789040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25.07.2018 №247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187624" y="4293096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30.08.2018 №261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1187624" y="4797152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18.09.2018 №267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1187624" y="5301208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25.10.2018 №271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187624" y="5805264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29.11.2018 №277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1187624" y="6309320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27.12.2018 №284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Безвозмездные поступления из областного бюджета в 2018 году</a:t>
            </a:r>
            <a:endParaRPr lang="ru-RU" sz="36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628800"/>
          <a:ext cx="44958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5298" name="AutoShape 2" descr="ÐÐ°ÑÑÐ¸Ð½ÐºÐ¸ Ð¿Ð¾ Ð·Ð°Ð¿ÑÐ¾ÑÑ ÐºÐ°ÑÑÐ¸Ð½ÐºÐ° Ð¿ÑÐ°Ð²Ð¸ÑÐµÐ»ÑÑÑÐ²Ð° ÑÐ¾ÑÑ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28800"/>
          <a:ext cx="44958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8429684" cy="76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2018 году исполнен в сумме 3 157 602,4 тыс.рублей, из них:</a:t>
            </a:r>
            <a:endParaRPr lang="ru-RU" sz="28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8429684" cy="1129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2018 году</a:t>
            </a:r>
          </a:p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по социальной сфере </a:t>
            </a:r>
          </a:p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исполнен в сумме  2 512 208,4 тыс. рублей, из них:</a:t>
            </a:r>
            <a:endParaRPr lang="ru-RU" sz="24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ducation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Багетная рамка 7"/>
          <p:cNvSpPr/>
          <p:nvPr/>
        </p:nvSpPr>
        <p:spPr>
          <a:xfrm>
            <a:off x="4932040" y="1340768"/>
            <a:ext cx="3960440" cy="2304256"/>
          </a:xfrm>
          <a:prstGeom prst="bevel">
            <a:avLst/>
          </a:prstGeom>
          <a:solidFill>
            <a:srgbClr val="CC99FF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образования предоставлены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8 554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учреждениях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1520" y="1340768"/>
            <a:ext cx="3744416" cy="2304256"/>
          </a:xfrm>
          <a:prstGeom prst="beve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 дошкольного образования предоставлены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3 694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воспитанникам в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детских садах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5004048" y="4365104"/>
            <a:ext cx="3925670" cy="2304256"/>
          </a:xfrm>
          <a:prstGeom prst="beve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 по организации отдыха и оздоровления детей предоставлены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3 547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51520" y="4365104"/>
            <a:ext cx="3744416" cy="2298555"/>
          </a:xfrm>
          <a:prstGeom prst="beve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общего образования предоставлены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9 193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3265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</a:t>
            </a:r>
          </a:p>
          <a:p>
            <a:pPr algn="ctr"/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в сфере образования в 2018 году</a:t>
            </a:r>
            <a:endParaRPr lang="ru-RU" sz="28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 txBox="1">
            <a:spLocks/>
          </p:cNvSpPr>
          <p:nvPr/>
        </p:nvSpPr>
        <p:spPr>
          <a:xfrm>
            <a:off x="179512" y="357166"/>
            <a:ext cx="7992888" cy="148765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1E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расходов бюджета Белокалитвинского района в 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AE1E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1E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 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1E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образование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AE1E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1 356 339,0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1EB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E1EB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829814"/>
          </a:xfrm>
        </p:spPr>
        <p:txBody>
          <a:bodyPr>
            <a:normAutofit/>
          </a:bodyPr>
          <a:lstStyle/>
          <a:p>
            <a:r>
              <a:rPr lang="ru-RU" sz="2200" b="1" cap="all" dirty="0" smtClean="0">
                <a:ln w="9000" cmpd="sng">
                  <a:solidFill>
                    <a:srgbClr val="0099FF"/>
                  </a:solidFill>
                  <a:prstDash val="solid"/>
                </a:ln>
                <a:solidFill>
                  <a:srgbClr val="17B7E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Белокалитвинского района За 2018 год подготовлен в соответствии с</a:t>
            </a:r>
            <a:endParaRPr lang="ru-RU" sz="2200" b="1" cap="all" dirty="0">
              <a:ln w="9000" cmpd="sng">
                <a:solidFill>
                  <a:srgbClr val="0099FF"/>
                </a:solidFill>
                <a:prstDash val="solid"/>
              </a:ln>
              <a:solidFill>
                <a:srgbClr val="17B7E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1650" y="0"/>
            <a:ext cx="549506" cy="71435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1844824"/>
            <a:ext cx="3672408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Бюджетным Кодексом РФ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1844824"/>
            <a:ext cx="4032448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 Собрания депутатов Белокалитвинского района от 30 августа 2007 года  № 247 «Об утверждении Положения о бюджетном процессе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4008" y="4365104"/>
            <a:ext cx="3960440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учреждений, утвержденной приказом Министра финансов РФ от 25.03.2011 №33н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4365104"/>
            <a:ext cx="3744416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 и предоставления годовой, квартальной и месячной отчетности об исполнении бюджетов бюджетной системы РФ, утвержденной приказом Министерства финансов РФ от 28.12.2010 №191н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357166"/>
            <a:ext cx="7957548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в 2018 году по отрасли «Культура», всего – 100 568,2 тыс. рублей, из них:</a:t>
            </a:r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Прямоугольник с одним вырезанным углом 11"/>
          <p:cNvSpPr/>
          <p:nvPr/>
        </p:nvSpPr>
        <p:spPr>
          <a:xfrm>
            <a:off x="179512" y="1628800"/>
            <a:ext cx="4176464" cy="864096"/>
          </a:xfrm>
          <a:prstGeom prst="snip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библиотек – 43 746,7 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179512" y="5517232"/>
            <a:ext cx="4211960" cy="112474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учреждений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типа  – 45 455,4 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5004048" y="5517232"/>
            <a:ext cx="3960440" cy="1152128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проведение мероприятий в области культуры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464,3 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5004048" y="4653136"/>
            <a:ext cx="3960440" cy="72008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музея –  6 146,1  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Documents and Settings\Kolesnikova\Рабочий стол\картинки 2018\538735_1600x12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928616" cy="2946462"/>
          </a:xfrm>
          <a:prstGeom prst="rect">
            <a:avLst/>
          </a:prstGeom>
          <a:noFill/>
        </p:spPr>
      </p:pic>
      <p:pic>
        <p:nvPicPr>
          <p:cNvPr id="38914" name="Picture 2" descr="C:\Documents and Settings\Kolesnikova\Рабочий стол\картинки 2018\belaya-kalitva-435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420736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514092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28604"/>
            <a:ext cx="76700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2018 год</a:t>
            </a:r>
          </a:p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в сфере здравоохранения исполнен</a:t>
            </a:r>
          </a:p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в сумме 71 178,6 тыс. рублей, из них: </a:t>
            </a:r>
            <a:endParaRPr lang="ru-RU" sz="24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4293096"/>
            <a:ext cx="2160240" cy="237626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Скорая медицинская помощь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2 712,4 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139952" y="1700808"/>
            <a:ext cx="2304256" cy="2232248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Стационарная медицинская помощь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37 226,6 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483768" y="4293096"/>
            <a:ext cx="2160240" cy="2376264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здравоохранения – 10 025,5 тыс.рублей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1700808"/>
            <a:ext cx="2304256" cy="2232248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Амбулаторная помощь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21 214,1 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olesnikova\Рабочий стол\картинки 2018\sam_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4032448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C:\Documents and Settings\Kolesnikova\Рабочий стол\картинки 2018\2016-09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7"/>
            <a:ext cx="3816424" cy="24616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00811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Расходы  на физическую культуру и спорт</a:t>
            </a:r>
            <a:b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в 2018 году исполнены в сумме  3 373,4 тыс. рублей</a:t>
            </a:r>
            <a:endParaRPr lang="ru-RU" sz="2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18688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spcBef>
                <a:spcPct val="0"/>
              </a:spcBef>
              <a:buNone/>
            </a:pPr>
            <a:r>
              <a:rPr lang="ru-RU" sz="2800" b="1" u="sng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Данные средства были направлены на спортивно-массовые мероприятия в рамках реализации подпрограммы  «Развитие физической культуры и спорта» муниципальной программы «Молодежь Дона»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1026" name="Picture 2" descr="D:\Мои документы\БЮДЖЕТ для граждан 2019-2021\картинки\IMG_0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032448" cy="35055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D:\Мои документы\БЮДЖЕТ для граждан 2019-2021\картинки\glavnaya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333176" cy="3528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9161" y="0"/>
            <a:ext cx="10676241" cy="6858000"/>
          </a:xfrm>
          <a:prstGeom prst="bevel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80528" y="332656"/>
            <a:ext cx="8424936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поддержку экономики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2018 году составили 59 931,7 тыс. рублей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были направлены на: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142852"/>
            <a:ext cx="571504" cy="660403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468560" y="3789040"/>
            <a:ext cx="3672408" cy="1224136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 – 10 750,8 тыс.рублей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915816" y="5229200"/>
            <a:ext cx="3672408" cy="136815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48 490,9 тыс.рублей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6444208" y="2636912"/>
            <a:ext cx="3456384" cy="1224136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690,0 тыс.рублей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Bud6\Рабочий стол\65_b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40568" y="-459432"/>
            <a:ext cx="9937104" cy="731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2" y="260648"/>
            <a:ext cx="7572428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Дорожный  фонд  в сумме  49 256,9 тыс. рублей  распределен по следующим направлениям:   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142852"/>
            <a:ext cx="561886" cy="649289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5429256" y="1214422"/>
            <a:ext cx="3456384" cy="1224136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дорог 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1 976,1 тыс. рублей.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5429256" y="2643182"/>
            <a:ext cx="3500462" cy="115212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ремонт дорог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40 976,1 тыс. рублей.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5429256" y="4000504"/>
            <a:ext cx="3527822" cy="115212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приобретение и установка  остановочного павильона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270,9 тыс. рублей.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5429256" y="5429264"/>
            <a:ext cx="3571900" cy="115212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безопасности дорожного движения 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5 884,8 тыс. рублей.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1259632" y="5429264"/>
            <a:ext cx="3883840" cy="1143008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разработку проектно-сметной документации по капитальному ремонту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99,0 тыс. рублей.</a:t>
            </a: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571504" cy="6604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188641"/>
            <a:ext cx="8030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</a:t>
            </a:r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деятельности в бюджете Белокалитвинского района в 2018 г. исполнены в сумме 18 517,4 тыс. рублей, в том числе на:</a:t>
            </a:r>
          </a:p>
          <a:p>
            <a:pPr algn="ctr"/>
            <a:endParaRPr lang="ru-RU" sz="2400" b="1" dirty="0">
              <a:solidFill>
                <a:srgbClr val="FF33CC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42844" y="2132856"/>
            <a:ext cx="4501164" cy="4536504"/>
          </a:xfrm>
          <a:prstGeom prst="foldedCorne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казенного учреждения Белокалитвинского района «Управление ГО и ЧС», улучшение материально-технической базы поисково-спасательного формирования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финансовое обеспечение «СЛУЖБА 112» Белокалитвинского района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 аварийно-спасательных формирований по предупреждению и ликвидации ЧС, в том числе на осуществление переданных полномочий поселений Белокалитвинского района</a:t>
            </a:r>
          </a:p>
          <a:p>
            <a:pPr algn="ctr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БЮДЖЕТ для граждан 2019-2021\картинки\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88432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5" name="Picture 3" descr="D:\Мои документы\БЮДЖЕТ для граждан 2019-2021\картинки\glavnay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437112"/>
            <a:ext cx="3888432" cy="22924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72716" cy="1559666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Расходы на мероприятия в области охраны окружающей среды в 2018 году исполнены в сумме  90,2 тыс.рублей и направлены на организацию детско-юношеского экологического движения</a:t>
            </a:r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ila-pokoleniy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421309"/>
            <a:ext cx="4142264" cy="222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112"/>
            <a:ext cx="42188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60848"/>
            <a:ext cx="4286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017484"/>
            <a:ext cx="4214272" cy="235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357166"/>
            <a:ext cx="1943056" cy="250033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деятельности остается </a:t>
            </a:r>
          </a:p>
          <a:p>
            <a:r>
              <a:rPr lang="ru-RU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совершенствование демографической политики в области социальной поддержки семьи и детей, по данному направлению в 2018 году исполнены расходы на: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504" y="1214421"/>
          <a:ext cx="8928992" cy="5649400"/>
        </p:xfrm>
        <a:graphic>
          <a:graphicData uri="http://schemas.openxmlformats.org/drawingml/2006/table">
            <a:tbl>
              <a:tblPr/>
              <a:tblGrid>
                <a:gridCol w="8050553"/>
                <a:gridCol w="878439"/>
              </a:tblGrid>
              <a:tr h="27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Наименование направления расходов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Сумма, тыс.рублей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назначение и выплата единовременного пособия при всех формах устройства детей, лишенных родительского попечения, в семью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567,4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единовременное пособие беременной жене военнослужащего, проходящего военную службу по призыву, а также ежемесячного пособия на ребенка военнослужащего, проходящего военную службу по призыву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224,4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государственные пособия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 полномочий физическими лицами)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44 652,6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ежемесячная выплата в связи с рождением (усыновлением) первого ребенка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12 015,0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предоставление мер социальной поддержки детей из многодетных семей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8 921,9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предоставлению мер социальной поддержки детей первого-второго года жизни из малоимущих семей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10 599,1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выплата ежемесячного пособия на ребенка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44 576,9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выплата компенсации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8 735,5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организация и обеспечение отдыха и оздоровления детей, за исключением детей-сирот, детей, оставшихся без попечения родителей, детей, находящихся в социально опасном положении, и одаренных детей, проживающих в малоимущих семьях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17 824,1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предоставление мер социальной поддержки малоимущих семей, имеющих детей и проживающих на территории Ростовской области, в виде предоставления регионального материнского капитала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10 283,3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предоставление мер социальной поддержки граждан, усыновивших (удочеривших) ребенка (детей), в части назначения и выплаты единовременного денежного пособия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120,0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предоставление мер социальной поддержки беременных женщин из малоимущих семей, кормящих матерей и детей в возрасте до трех лет из малоимущих семей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57,5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предоставление мер социальной поддержки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30 372,5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 предоставление мер социальной поддержки семей, имеющих детей и проживающих на территории Ростовской области, в виде ежемесячной денежной выплаты в размере определенного в Ростовской области прожиточного минимума для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детей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, назначаемой в случае рождения после 31 декабря 2012  года третьего ребенка или последующих детей до достижения ребенком возраста трех лет  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57 423,5</a:t>
                      </a:r>
                    </a:p>
                  </a:txBody>
                  <a:tcPr marL="3015" marR="3015" marT="3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404664"/>
            <a:ext cx="8286776" cy="989032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  жильем  отдельных  категорий  граждан в 2018 году направлено  170 700,4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3" y="1535894"/>
            <a:ext cx="4392488" cy="513346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семей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 числе: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граждане, молодые семьи и молодые специалисты, проживающие на селе – 4 семьи; молодые семьи – 21 семья; семьи,  переселяемые из ветхого и аварийного жилья – 50 семей.  </a:t>
            </a:r>
          </a:p>
          <a:p>
            <a:pPr algn="ctr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человек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ветераны ВОВ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1941-1945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– 3 человека; инвалиды, члены их семей – 5 человек; дети-сироты и дети, оставшиеся без попечения родителей – 24 человека; 14 семей- по программе местного развития и обеспечения занятости для шахтерских городов и поселков.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04456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4104456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33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8596" y="5954699"/>
            <a:ext cx="785818" cy="4606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1520" y="1628800"/>
            <a:ext cx="2714644" cy="857256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4762 ветеранов труда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70 685,1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1520" y="2636912"/>
            <a:ext cx="2664296" cy="78638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ветерана труда РО – 22 941,8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51520" y="3573016"/>
            <a:ext cx="2664296" cy="858396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314 тружеников тыла  -     1 183,3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51520" y="4581128"/>
            <a:ext cx="2643206" cy="10012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177 реабилитированных гражданина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1 886,1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156176" y="1628800"/>
            <a:ext cx="2808312" cy="18002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5 084 семьям субсидий на оплату жилых помещений и коммунальных услуг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70 690,0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228184" y="3573016"/>
            <a:ext cx="2714644" cy="1214447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ежемесячного пособия на 5 963 ребенка–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44 598,6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228184" y="4941168"/>
            <a:ext cx="2714644" cy="164307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835 ребенка  первого-второго года жизни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10 700,6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51520" y="5733256"/>
            <a:ext cx="2664296" cy="864096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206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многодетные семьи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9 008,6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0" y="620688"/>
            <a:ext cx="8572560" cy="642943"/>
          </a:xfrm>
          <a:prstGeom prst="foldedCorne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</a:t>
            </a:r>
            <a:r>
              <a:rPr lang="ru-RU" sz="2400" b="1" u="sng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453 714,8 </a:t>
            </a:r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тыс. рублей, из них: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03848" y="1628800"/>
            <a:ext cx="2736304" cy="2664296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9827 льготникам мер социальной поддержки отдельным категориям граждан по оплате ЖКУ (инвалидам, ветеранам, чернобыльцам)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66 427,7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3203848" y="4437112"/>
            <a:ext cx="2736304" cy="214542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мер социальной поддержки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специалистам, работающим и проживающим в сельской местности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155 593,0 тыс. рублей.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olesnikova\Рабочий стол\картинки 2018\books_texture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6624736" cy="5904656"/>
          </a:xfrm>
          <a:prstGeom prst="rect">
            <a:avLst/>
          </a:prstGeom>
          <a:noFill/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772816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района осуществлялось на основании решения Собрания депутатов Белокалитвинского района от 28 декабря 2017 года № 188 «О бюджете Белокалитвинского района на 2018 год и на плановый период 2019 и 2020 годов» с учетом изменений и дополнений,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в соответствии с федеральными и областными НПА,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муниципальными правовыми актами Белокалитвинского района, регламентирующими  бюджетный  процесс</a:t>
            </a:r>
            <a:endParaRPr lang="ru-RU" dirty="0"/>
          </a:p>
        </p:txBody>
      </p:sp>
      <p:pic>
        <p:nvPicPr>
          <p:cNvPr id="3076" name="Picture 4" descr="C:\Documents and Settings\Kolesnikova\Рабочий стол\картинки 2018\kalkuljator-i-deng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300192" y="3717032"/>
            <a:ext cx="2642097" cy="2419004"/>
          </a:xfrm>
          <a:prstGeom prst="rect">
            <a:avLst/>
          </a:prstGeom>
          <a:noFill/>
        </p:spPr>
      </p:pic>
      <p:pic>
        <p:nvPicPr>
          <p:cNvPr id="3078" name="Picture 6" descr="C:\Documents and Settings\Kolesnikova\Рабочий стол\картинки 2018\9154e56c4e9540b38b9b40edc01ab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052736"/>
            <a:ext cx="2592288" cy="2726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47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142852"/>
            <a:ext cx="514092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556792"/>
            <a:ext cx="1943056" cy="250033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0004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Исполнение бюджета Белокалитвинского района на 2018 год в сфере социальной политики</a:t>
            </a:r>
            <a:endParaRPr lang="ru-RU" sz="28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4320480" cy="492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комфортным и доступным жильем граждан, нуждающихся в улучшении жилищных условий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94 478 тыс. рублей и по программе для шахтерских городов и поселков – 30 000,7 тыс. рублей</a:t>
            </a:r>
          </a:p>
          <a:p>
            <a:pPr algn="just"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обеспечение жилыми помещениями детей-сирот и лиц, оставшихся без попечения родителей,                     - 23 280,0 тыс. рублей</a:t>
            </a:r>
          </a:p>
          <a:p>
            <a:pPr algn="just"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обеспечение жильем молодых семей, граждан, проживающих в сельской местности, в том числе молодых семей и молодых специалистов                         - 16 672,0 тыс. рублей </a:t>
            </a:r>
          </a:p>
          <a:p>
            <a:pPr algn="just"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обеспечение жильем ветеранов Великой Отечественной войны, ветеранов боевых действий, инвалидов и семей, имеющих детей-инвалидов – 6 269,7 тыс. рублей   </a:t>
            </a:r>
          </a:p>
        </p:txBody>
      </p:sp>
    </p:spTree>
    <p:extLst>
      <p:ext uri="{BB962C8B-B14F-4D97-AF65-F5344CB8AC3E}">
        <p14:creationId xmlns="" xmlns:p14="http://schemas.microsoft.com/office/powerpoint/2010/main" val="70756251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2648" y="214290"/>
            <a:ext cx="7745566" cy="1004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0" y="476672"/>
            <a:ext cx="8748464" cy="83958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объем предоставленных в 2018 году МБТ бюджетам поселений составил </a:t>
            </a:r>
            <a:r>
              <a:rPr lang="ru-RU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390 240,1 </a:t>
            </a:r>
            <a:r>
              <a:rPr lang="ru-RU" sz="2000" b="1" dirty="0" smtClean="0">
                <a:solidFill>
                  <a:srgbClr val="FF33CC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  <a:endParaRPr lang="ru-RU" sz="2000" b="1" dirty="0">
              <a:solidFill>
                <a:srgbClr val="FF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142852"/>
            <a:ext cx="561886" cy="649289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396998"/>
          <a:ext cx="8784976" cy="51921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550724"/>
                <a:gridCol w="1234252"/>
              </a:tblGrid>
              <a:tr h="427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Наименование муниципальной программы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/>
                        <a:t>Сумма, тыс.рублей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7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 "</a:t>
                      </a:r>
                      <a:r>
                        <a:rPr lang="ru-RU" sz="1400" u="none" strike="noStrike" dirty="0"/>
                        <a:t>Обеспечение доступным и комфортным жильем населения Белокалитвинского района"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94 478,0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6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Обеспечение качественными жилищно-коммунальными услугами населения Белокалитвинского района"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219 880,1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4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Развитие культуры и туризма"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18 103,6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7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Охрана окружающей среды и рациональное природопользование"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4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Развитие транспортной системы"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29 373,2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73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Развитие сельского хозяйства и регулирование рынков сельскохозяйственной продукции, сырья и продовольствия"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4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Муниципальная политика"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8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Поддержка казачьих обществ Белокалитвинского района"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Управление муниципальными финансами района и создание условий для эффективного управления муниципальными финансами поселений"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1 453,9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74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Управление муниципальным имуществом в </a:t>
                      </a:r>
                      <a:r>
                        <a:rPr lang="ru-RU" sz="1400" u="none" strike="noStrike" dirty="0" err="1"/>
                        <a:t>Белокалитвинском</a:t>
                      </a:r>
                      <a:r>
                        <a:rPr lang="ru-RU" sz="1400" u="none" strike="noStrike" dirty="0"/>
                        <a:t> районе"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Муниципальная программа </a:t>
                      </a:r>
                      <a:r>
                        <a:rPr lang="ru-RU" sz="1400" u="none" strike="noStrike" dirty="0" smtClean="0"/>
                        <a:t>"</a:t>
                      </a:r>
                      <a:r>
                        <a:rPr lang="ru-RU" sz="1400" u="none" strike="noStrike" dirty="0"/>
                        <a:t>Формирование современной городской среды на территории Белокалитвинского района"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23 779,4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4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 Непрограммные расходы органов местного самоуправления Белокалитвинского района</a:t>
                      </a:r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1 174,8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770485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</a:t>
            </a:r>
          </a:p>
          <a:p>
            <a:pPr algn="ctr"/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бюджетам поселений в </a:t>
            </a:r>
            <a:r>
              <a:rPr lang="ru-RU" sz="2800" b="1" u="sng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8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916832"/>
          <a:ext cx="8712969" cy="40972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356591"/>
                <a:gridCol w="1178189"/>
                <a:gridCol w="1178189"/>
              </a:tblGrid>
              <a:tr h="424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289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698 783,2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390 240,1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366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бюджета, из них: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345 260,2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88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i="1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повышения заработной платы работникам муниципальных учреждений культуры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5 636,6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15 551,7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82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счет средств бюджета района на софинансирование областных субсидий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22 136,1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19 529,1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32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за счет средств бюджета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района, из них: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29 880,9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25 450,8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52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оказание финансовая поддержка поселениям на обеспечение первоочередных и социально-значимых расходов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1 453,9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32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поощрение муниципальных бюджетных учреждений </a:t>
                      </a:r>
                      <a:r>
                        <a:rPr lang="ru-RU" sz="1400" b="1" i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типа за победу в фестивалях  народного творчества «Троицкие гуляния» и «Матушка Казанская»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32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поощрение победителей районного конкурса «Лучшее поселение Белокалитвинского района»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870,0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36296" y="1340768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Мои документы\БЮДЖЕТ для граждан 2018\картинки и таблицы\File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54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0708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 2018 году оказана финансовая поддержка поселениям на обеспечение первоочередных и социально-значимых расходов в сумме 1 453,9 тыс.рублей, из них:</a:t>
            </a: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33CC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395536" y="4221088"/>
            <a:ext cx="4392488" cy="2448272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Литвиновское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сельское поселение – 500,0 тыс.рублей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644008" y="3789040"/>
            <a:ext cx="4211960" cy="2736304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Рудаковское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сельское поселение –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953,9 тыс.рублей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olesnikova\Рабочий стол\картинки 2018\flag-rossiya-trikolor-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3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5019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2996952"/>
            <a:ext cx="73581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организовано исполнение бюджета Белокалитвинского района с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главными распорядителями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 бюджета Белокалитвинского района, 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осуществлялась координация деятельности по исполнению местных бюджетов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финансовых органов поселений района</a:t>
            </a:r>
          </a:p>
          <a:p>
            <a:pPr>
              <a:buNone/>
            </a:pP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http://omgsak55.ru/assets/images/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928694" cy="867474"/>
          </a:xfrm>
          <a:prstGeom prst="rect">
            <a:avLst/>
          </a:prstGeom>
          <a:noFill/>
        </p:spPr>
      </p:pic>
      <p:pic>
        <p:nvPicPr>
          <p:cNvPr id="8" name="Picture 2" descr="http://omgsak55.ru/assets/images/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928694" cy="86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9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786842" y="2214553"/>
            <a:ext cx="357158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23528" y="404664"/>
            <a:ext cx="5572164" cy="6286544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-  110 учреждений, их них: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садов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психолого-медико-социального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сопровождения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информационно-методический центр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бухгалтерского обслуживания, учреждений образования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централизованная бухгалтерия учреждений культуры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историко-краеведческий музей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учреждение культуры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межпоселенческая центральная районная библиотека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стоматологическая поликлиника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городская поликлиника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гражданской обороны и чрезвычайных ситуаций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по капитальному строительству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социального обслуживания граждан пожилого возраста и инвалидов </a:t>
            </a:r>
          </a:p>
          <a:p>
            <a:pPr marL="342900" indent="-342900" algn="ctr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9492/94410046.46/0_88067_fed883e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071701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v-kurse.ru/upload/iblock/9dd/9dd7b7d0d3035a1e117ff447a4f8f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3" y="1643050"/>
            <a:ext cx="1954477" cy="132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perekrestokinfo.ru/media/k2/items/cache/2db5f428e08ae0806a52ea9c99ed666e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951" y="5500702"/>
            <a:ext cx="204104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srostova.ru/uploads/posts/2015-04/1429977566_shkola-6-belaya-kalit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517232"/>
            <a:ext cx="1997984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www.donland.ru/Data/Sites/1/media/DonlandGallery/mid135928/gallery2334/WebImages/1I0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293096"/>
            <a:ext cx="2226284" cy="127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29652" y="142852"/>
            <a:ext cx="561886" cy="649289"/>
          </a:xfrm>
          <a:prstGeom prst="rect">
            <a:avLst/>
          </a:prstGeom>
        </p:spPr>
      </p:pic>
      <p:pic>
        <p:nvPicPr>
          <p:cNvPr id="1026" name="Picture 2" descr="C:\Documents and Settings\Kolesnikova\Рабочий стол\картинки 2018\SOLNECHNY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3" y="2924944"/>
            <a:ext cx="2088361" cy="145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1438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Белокалитвинского района за 2017-2018 годы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988840"/>
          <a:ext cx="8136904" cy="44644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96544"/>
                <a:gridCol w="1584176"/>
                <a:gridCol w="1656184"/>
              </a:tblGrid>
              <a:tr h="631703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998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8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3 286 780,0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3 173 808,5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7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63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461 687,1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523 272,8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7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2 825 092,9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2 650 535,7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973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024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226 809,8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253 122,8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74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 остатков</a:t>
                      </a:r>
                      <a:endParaRPr lang="ru-RU" sz="1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13 407,9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361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целевых трансфертов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-2 177,8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7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3 272 739,2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3 157 602,4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36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(+) Дефицит (-)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-14 040,8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16 206,1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20272" y="1628800"/>
            <a:ext cx="15121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БЕЛОКАЛИТВИНСКОГО РАЙОНА</a:t>
            </a:r>
            <a:endParaRPr lang="ru-RU" sz="2800" b="1" dirty="0">
              <a:solidFill>
                <a:srgbClr val="0099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72815"/>
          <a:ext cx="8229600" cy="50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214289"/>
            <a:ext cx="428628" cy="489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Ð¤Ð¸Ð½Ð°Ð½ÑÑ Ð¸ Ð±ÑÑÐ³Ð°Ð»ÑÐµÑÑÐºÐ¸Ð¹ ÑÑÐµÑ ÐºÐ¾Ð½ÑÐµÐ¿ÑÐ¸Ð¸ â ÑÑÐ¾ÐºÐ¾Ð²Ð¾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256584" cy="3717031"/>
          </a:xfrm>
          <a:prstGeom prst="rect">
            <a:avLst/>
          </a:prstGeom>
          <a:noFill/>
        </p:spPr>
      </p:pic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3214" y="51009"/>
            <a:ext cx="517942" cy="59190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07504" y="1268760"/>
          <a:ext cx="43924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7158" y="285728"/>
            <a:ext cx="831929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Удельный вес налоговых и неналоговых доходов в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структуре доходной части бюджета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79504" y="1268760"/>
          <a:ext cx="4464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Ð°ÑÑÐ¸Ð½ÐºÐ¸ Ð¿Ð¾ Ð·Ð°Ð¿ÑÐ¾ÑÑ ÐÐÐ Ð¢ÐÐÐÐ Ð½Ð´Ñ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995936" cy="2492896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1071546"/>
          <a:ext cx="414337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131840" y="3212976"/>
          <a:ext cx="6408712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000108"/>
            <a:ext cx="3701813" cy="2356884"/>
          </a:xfrm>
          <a:prstGeom prst="rect">
            <a:avLst/>
          </a:prstGeom>
        </p:spPr>
      </p:pic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Доля налога на доходы физических лиц (НДФЛ) в собственных доходах района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2356</Words>
  <Application>Microsoft Office PowerPoint</Application>
  <PresentationFormat>Экран (4:3)</PresentationFormat>
  <Paragraphs>421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Отчет об исполнении бюджета Белокалитвинского района За 2018 год подготовлен в соответствии с</vt:lpstr>
      <vt:lpstr>Слайд 3</vt:lpstr>
      <vt:lpstr>Слайд 4</vt:lpstr>
      <vt:lpstr> </vt:lpstr>
      <vt:lpstr>Слайд 6</vt:lpstr>
      <vt:lpstr>НАЛОГОВЫЕ И НЕНАЛОГОВЫЕ ДОХОДЫ БЮДЖЕТА БЕЛОКАЛИТВИНСКОГО РАЙОНА</vt:lpstr>
      <vt:lpstr>Слайд 8</vt:lpstr>
      <vt:lpstr>Слайд 9</vt:lpstr>
      <vt:lpstr>Слайд 10</vt:lpstr>
      <vt:lpstr>НАЛОГИ НА СОВОКУПНЫЙ ДОХОД</vt:lpstr>
      <vt:lpstr> </vt:lpstr>
      <vt:lpstr>Структура  доходной части бюджета Белокалитвинского района в 2018 году</vt:lpstr>
      <vt:lpstr>ИЗМЕНЕНИЯ ПАРАМЕТСРОВ БЮДЖЕТА РАЙОНА  ПО НАЛОГОВЫМ И НЕНЕЛОГОВЫМ ДОХОДАМ  В 2018 ГОДУ</vt:lpstr>
      <vt:lpstr>Безвозмездные поступления из областного бюджета в 2018 году</vt:lpstr>
      <vt:lpstr> </vt:lpstr>
      <vt:lpstr> </vt:lpstr>
      <vt:lpstr>Слайд 18</vt:lpstr>
      <vt:lpstr>Слайд 19</vt:lpstr>
      <vt:lpstr>Слайд 20</vt:lpstr>
      <vt:lpstr> </vt:lpstr>
      <vt:lpstr>Расходы  на физическую культуру и спорт  в 2018 году исполнены в сумме  3 373,4 тыс. рублей</vt:lpstr>
      <vt:lpstr>Слайд 23</vt:lpstr>
      <vt:lpstr>Слайд 24</vt:lpstr>
      <vt:lpstr>Слайд 25</vt:lpstr>
      <vt:lpstr>Расходы на мероприятия в области охраны окружающей среды в 2018 году исполнены в сумме  90,2 тыс.рублей и направлены на организацию детско-юношеского экологического движения</vt:lpstr>
      <vt:lpstr> </vt:lpstr>
      <vt:lpstr>Слайд 28</vt:lpstr>
      <vt:lpstr>Слайд 29</vt:lpstr>
      <vt:lpstr> </vt:lpstr>
      <vt:lpstr> </vt:lpstr>
      <vt:lpstr>Слайд 32</vt:lpstr>
      <vt:lpstr>Слайд 33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Kolesnikova</cp:lastModifiedBy>
  <cp:revision>363</cp:revision>
  <dcterms:modified xsi:type="dcterms:W3CDTF">2019-03-28T11:46:08Z</dcterms:modified>
</cp:coreProperties>
</file>