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93" r:id="rId3"/>
    <p:sldId id="302" r:id="rId4"/>
    <p:sldId id="303" r:id="rId5"/>
    <p:sldId id="304" r:id="rId6"/>
    <p:sldId id="305" r:id="rId7"/>
    <p:sldId id="306" r:id="rId8"/>
    <p:sldId id="310" r:id="rId9"/>
    <p:sldId id="307" r:id="rId10"/>
    <p:sldId id="308" r:id="rId11"/>
    <p:sldId id="312" r:id="rId12"/>
    <p:sldId id="309" r:id="rId13"/>
    <p:sldId id="311" r:id="rId14"/>
    <p:sldId id="281" r:id="rId15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91B734-6F86-4652-AFC9-0DD1FA43D95A}">
          <p14:sldIdLst>
            <p14:sldId id="256"/>
            <p14:sldId id="293"/>
            <p14:sldId id="302"/>
            <p14:sldId id="303"/>
            <p14:sldId id="304"/>
            <p14:sldId id="305"/>
            <p14:sldId id="306"/>
            <p14:sldId id="310"/>
            <p14:sldId id="307"/>
            <p14:sldId id="308"/>
            <p14:sldId id="312"/>
            <p14:sldId id="309"/>
            <p14:sldId id="311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ван Андреевич Дейнекин" initials="ИАД" lastIdx="1" clrIdx="0">
    <p:extLst>
      <p:ext uri="{19B8F6BF-5375-455C-9EA6-DF929625EA0E}">
        <p15:presenceInfo xmlns:p15="http://schemas.microsoft.com/office/powerpoint/2012/main" userId="S-1-5-21-327668770-1388082061-1146724251-11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680" autoAdjust="0"/>
  </p:normalViewPr>
  <p:slideViewPr>
    <p:cSldViewPr>
      <p:cViewPr>
        <p:scale>
          <a:sx n="66" d="100"/>
          <a:sy n="66" d="100"/>
        </p:scale>
        <p:origin x="705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7A034-1045-49F9-8D62-11014EB9AE4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D6840D-CA22-4874-8C4C-015620C0040B}">
      <dgm:prSet phldrT="[Текст]"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/>
            <a:t>Единая база</a:t>
          </a:r>
        </a:p>
      </dgm:t>
    </dgm:pt>
    <dgm:pt modelId="{7900E576-89C7-4DF4-95FD-9535EB553C0E}" type="parTrans" cxnId="{990DBE28-4D15-4A7E-AD49-1A5F3717C09E}">
      <dgm:prSet/>
      <dgm:spPr/>
      <dgm:t>
        <a:bodyPr/>
        <a:lstStyle/>
        <a:p>
          <a:endParaRPr lang="ru-RU"/>
        </a:p>
      </dgm:t>
    </dgm:pt>
    <dgm:pt modelId="{CD0FBA3F-0839-4F62-AD48-A5EEEAE4B146}" type="sibTrans" cxnId="{990DBE28-4D15-4A7E-AD49-1A5F3717C09E}">
      <dgm:prSet/>
      <dgm:spPr/>
      <dgm:t>
        <a:bodyPr/>
        <a:lstStyle/>
        <a:p>
          <a:endParaRPr lang="ru-RU"/>
        </a:p>
      </dgm:t>
    </dgm:pt>
    <dgm:pt modelId="{192CF9A1-3B48-4D88-99D6-80254865A255}">
      <dgm:prSet phldrT="[Текст]"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/>
            <a:t>РСО</a:t>
          </a:r>
        </a:p>
      </dgm:t>
    </dgm:pt>
    <dgm:pt modelId="{807D4370-F8A2-4042-A355-6A1E93344556}" type="parTrans" cxnId="{9BF46877-2C15-4444-B9DB-826A23A41A44}">
      <dgm:prSet/>
      <dgm:spPr>
        <a:ln w="127000">
          <a:solidFill>
            <a:schemeClr val="tx2"/>
          </a:solidFill>
          <a:headEnd type="stealth"/>
        </a:ln>
      </dgm:spPr>
      <dgm:t>
        <a:bodyPr/>
        <a:lstStyle/>
        <a:p>
          <a:endParaRPr lang="ru-RU"/>
        </a:p>
      </dgm:t>
    </dgm:pt>
    <dgm:pt modelId="{9B8E55DB-5131-434E-9AAF-E6A5D149BF9E}" type="sibTrans" cxnId="{9BF46877-2C15-4444-B9DB-826A23A41A44}">
      <dgm:prSet/>
      <dgm:spPr/>
      <dgm:t>
        <a:bodyPr/>
        <a:lstStyle/>
        <a:p>
          <a:endParaRPr lang="ru-RU"/>
        </a:p>
      </dgm:t>
    </dgm:pt>
    <dgm:pt modelId="{4ED372F6-D646-4A81-B620-7B9E8FE68E78}">
      <dgm:prSet phldrT="[Текст]"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/>
            <a:t>УО</a:t>
          </a:r>
        </a:p>
        <a:p>
          <a:r>
            <a:rPr lang="ru-RU" dirty="0"/>
            <a:t>ТСЖ</a:t>
          </a:r>
        </a:p>
      </dgm:t>
    </dgm:pt>
    <dgm:pt modelId="{D9BD38BB-ED51-47B4-89CE-D00F526EF82B}" type="parTrans" cxnId="{D9D091A6-4A08-4A78-97CC-06218F19C231}">
      <dgm:prSet/>
      <dgm:spPr>
        <a:ln w="127000">
          <a:solidFill>
            <a:schemeClr val="tx2"/>
          </a:solidFill>
          <a:headEnd type="stealth"/>
        </a:ln>
      </dgm:spPr>
      <dgm:t>
        <a:bodyPr/>
        <a:lstStyle/>
        <a:p>
          <a:endParaRPr lang="ru-RU"/>
        </a:p>
      </dgm:t>
    </dgm:pt>
    <dgm:pt modelId="{3CEE1C74-C9D7-4622-98C2-A2F5D925DB99}" type="sibTrans" cxnId="{D9D091A6-4A08-4A78-97CC-06218F19C231}">
      <dgm:prSet/>
      <dgm:spPr/>
      <dgm:t>
        <a:bodyPr/>
        <a:lstStyle/>
        <a:p>
          <a:endParaRPr lang="ru-RU"/>
        </a:p>
      </dgm:t>
    </dgm:pt>
    <dgm:pt modelId="{9473BB23-C4EC-4838-ADB5-0014604D6348}">
      <dgm:prSet phldrT="[Текст]"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/>
            <a:t>ФКР</a:t>
          </a:r>
        </a:p>
      </dgm:t>
    </dgm:pt>
    <dgm:pt modelId="{E679B2F8-A15A-49D9-BB17-B3338959FE68}" type="parTrans" cxnId="{18FE8F86-D9B9-4C3B-87E5-04B7362B3D22}">
      <dgm:prSet/>
      <dgm:spPr>
        <a:ln w="127000">
          <a:solidFill>
            <a:schemeClr val="tx2"/>
          </a:solidFill>
          <a:headEnd type="stealth"/>
        </a:ln>
      </dgm:spPr>
      <dgm:t>
        <a:bodyPr/>
        <a:lstStyle/>
        <a:p>
          <a:endParaRPr lang="ru-RU"/>
        </a:p>
      </dgm:t>
    </dgm:pt>
    <dgm:pt modelId="{73E95A58-2B18-4EF9-B72C-DF88CB14EE20}" type="sibTrans" cxnId="{18FE8F86-D9B9-4C3B-87E5-04B7362B3D22}">
      <dgm:prSet/>
      <dgm:spPr/>
      <dgm:t>
        <a:bodyPr/>
        <a:lstStyle/>
        <a:p>
          <a:endParaRPr lang="ru-RU"/>
        </a:p>
      </dgm:t>
    </dgm:pt>
    <dgm:pt modelId="{5EC85C53-0459-4B83-B285-FD3BA01B204E}">
      <dgm:prSet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/>
            <a:t>Росреестр</a:t>
          </a:r>
        </a:p>
      </dgm:t>
    </dgm:pt>
    <dgm:pt modelId="{F7B39E90-0ECB-4F50-A29B-30EF3FBECE3A}" type="parTrans" cxnId="{93DBB716-F899-496A-B34A-FB7F8B266380}">
      <dgm:prSet/>
      <dgm:spPr>
        <a:ln w="127000">
          <a:solidFill>
            <a:schemeClr val="tx2"/>
          </a:solidFill>
          <a:headEnd type="stealth"/>
        </a:ln>
      </dgm:spPr>
      <dgm:t>
        <a:bodyPr/>
        <a:lstStyle/>
        <a:p>
          <a:endParaRPr lang="ru-RU"/>
        </a:p>
      </dgm:t>
    </dgm:pt>
    <dgm:pt modelId="{84A306C5-771C-4CF2-8F88-B0D953B35D09}" type="sibTrans" cxnId="{93DBB716-F899-496A-B34A-FB7F8B266380}">
      <dgm:prSet/>
      <dgm:spPr/>
      <dgm:t>
        <a:bodyPr/>
        <a:lstStyle/>
        <a:p>
          <a:endParaRPr lang="ru-RU"/>
        </a:p>
      </dgm:t>
    </dgm:pt>
    <dgm:pt modelId="{244A2636-098C-4FAE-BF34-06C9592AE235}">
      <dgm:prSet/>
      <dgm:spPr>
        <a:solidFill>
          <a:schemeClr val="bg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/>
            <a:t>муниципалы</a:t>
          </a:r>
        </a:p>
      </dgm:t>
    </dgm:pt>
    <dgm:pt modelId="{04088353-E601-4A5D-A5EF-DE9D4D02D71E}" type="parTrans" cxnId="{E1CF63F8-BCBC-4ADF-87A1-BEFB3309C177}">
      <dgm:prSet/>
      <dgm:spPr>
        <a:ln w="127000">
          <a:solidFill>
            <a:schemeClr val="tx2"/>
          </a:solidFill>
          <a:headEnd type="stealth"/>
          <a:tailEnd type="none"/>
        </a:ln>
      </dgm:spPr>
      <dgm:t>
        <a:bodyPr/>
        <a:lstStyle/>
        <a:p>
          <a:endParaRPr lang="ru-RU"/>
        </a:p>
      </dgm:t>
    </dgm:pt>
    <dgm:pt modelId="{4D592B4F-D21B-4308-9BDB-84126993F911}" type="sibTrans" cxnId="{E1CF63F8-BCBC-4ADF-87A1-BEFB3309C177}">
      <dgm:prSet/>
      <dgm:spPr/>
      <dgm:t>
        <a:bodyPr/>
        <a:lstStyle/>
        <a:p>
          <a:endParaRPr lang="ru-RU"/>
        </a:p>
      </dgm:t>
    </dgm:pt>
    <dgm:pt modelId="{774CBC11-C2CF-439F-910D-F019CF233436}">
      <dgm:prSet custT="1"/>
      <dgm:spPr>
        <a:solidFill>
          <a:srgbClr val="146194"/>
        </a:solidFill>
        <a:ln w="12700" cap="rnd" cmpd="sng" algn="ctr">
          <a:solidFill>
            <a:srgbClr val="76DBF4"/>
          </a:solidFill>
          <a:prstDash val="solid"/>
        </a:ln>
        <a:effectLst/>
      </dgm:spPr>
      <dgm:t>
        <a:bodyPr spcFirstLastPara="0" vert="horz" wrap="square" lIns="91440" tIns="91440" rIns="91440" bIns="9144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ГИС ЖКХ</a:t>
          </a:r>
        </a:p>
      </dgm:t>
    </dgm:pt>
    <dgm:pt modelId="{9414823B-B7A2-45E2-9BB3-62FF6FD79277}" type="parTrans" cxnId="{E9672829-2409-466C-A813-DCEDA1C9D913}">
      <dgm:prSet/>
      <dgm:spPr>
        <a:noFill/>
        <a:ln w="127000" cap="rnd" cmpd="sng" algn="ctr">
          <a:solidFill>
            <a:srgbClr val="76DBF4"/>
          </a:solidFill>
          <a:prstDash val="solid"/>
          <a:headEnd type="stealth"/>
          <a:tailEnd type="none"/>
        </a:ln>
        <a:effectLst/>
      </dgm:spPr>
      <dgm:t>
        <a:bodyPr/>
        <a:lstStyle/>
        <a:p>
          <a:endParaRPr lang="ru-RU"/>
        </a:p>
      </dgm:t>
    </dgm:pt>
    <dgm:pt modelId="{97175BC7-F7F0-4F50-BBEE-C00D118EDF2D}" type="sibTrans" cxnId="{E9672829-2409-466C-A813-DCEDA1C9D913}">
      <dgm:prSet/>
      <dgm:spPr/>
      <dgm:t>
        <a:bodyPr/>
        <a:lstStyle/>
        <a:p>
          <a:endParaRPr lang="ru-RU"/>
        </a:p>
      </dgm:t>
    </dgm:pt>
    <dgm:pt modelId="{6958F01F-1DAA-4B7E-8768-157B92DEA6DE}" type="pres">
      <dgm:prSet presAssocID="{7E67A034-1045-49F9-8D62-11014EB9AE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8FE5335-FB49-4F80-A059-E1B7D87B2A9D}" type="pres">
      <dgm:prSet presAssocID="{01D6840D-CA22-4874-8C4C-015620C0040B}" presName="singleCycle" presStyleCnt="0"/>
      <dgm:spPr/>
    </dgm:pt>
    <dgm:pt modelId="{FE2434F9-7D72-47E0-BFD1-F56DB24458DC}" type="pres">
      <dgm:prSet presAssocID="{01D6840D-CA22-4874-8C4C-015620C0040B}" presName="singleCenter" presStyleLbl="node1" presStyleIdx="0" presStyleCnt="7" custLinFactNeighborY="-939">
        <dgm:presLayoutVars>
          <dgm:chMax val="7"/>
          <dgm:chPref val="7"/>
        </dgm:presLayoutVars>
      </dgm:prSet>
      <dgm:spPr/>
    </dgm:pt>
    <dgm:pt modelId="{5F62878D-B701-4581-9C4B-400FAD9A3EB1}" type="pres">
      <dgm:prSet presAssocID="{807D4370-F8A2-4042-A355-6A1E93344556}" presName="Name56" presStyleLbl="parChTrans1D2" presStyleIdx="0" presStyleCnt="6"/>
      <dgm:spPr/>
    </dgm:pt>
    <dgm:pt modelId="{3273A03D-A872-484E-B317-E89D49F1F2D6}" type="pres">
      <dgm:prSet presAssocID="{192CF9A1-3B48-4D88-99D6-80254865A255}" presName="text0" presStyleLbl="node1" presStyleIdx="1" presStyleCnt="7" custScaleX="196637" custRadScaleRad="95999" custRadScaleInc="-2236">
        <dgm:presLayoutVars>
          <dgm:bulletEnabled val="1"/>
        </dgm:presLayoutVars>
      </dgm:prSet>
      <dgm:spPr/>
    </dgm:pt>
    <dgm:pt modelId="{45DCBEEB-A978-47D9-8B0C-164B05B68F5D}" type="pres">
      <dgm:prSet presAssocID="{D9BD38BB-ED51-47B4-89CE-D00F526EF82B}" presName="Name56" presStyleLbl="parChTrans1D2" presStyleIdx="1" presStyleCnt="6"/>
      <dgm:spPr/>
    </dgm:pt>
    <dgm:pt modelId="{ED95F8B4-8479-4375-8C29-221EF5D09AD3}" type="pres">
      <dgm:prSet presAssocID="{4ED372F6-D646-4A81-B620-7B9E8FE68E78}" presName="text0" presStyleLbl="node1" presStyleIdx="2" presStyleCnt="7" custScaleX="196637" custRadScaleRad="119240" custRadScaleInc="13837">
        <dgm:presLayoutVars>
          <dgm:bulletEnabled val="1"/>
        </dgm:presLayoutVars>
      </dgm:prSet>
      <dgm:spPr/>
    </dgm:pt>
    <dgm:pt modelId="{EC43CD16-AB42-48EA-8079-4B624CBB871C}" type="pres">
      <dgm:prSet presAssocID="{E679B2F8-A15A-49D9-BB17-B3338959FE68}" presName="Name56" presStyleLbl="parChTrans1D2" presStyleIdx="2" presStyleCnt="6"/>
      <dgm:spPr/>
    </dgm:pt>
    <dgm:pt modelId="{A7BDAA1D-3571-4D89-BB8B-A8C1250FC6A5}" type="pres">
      <dgm:prSet presAssocID="{9473BB23-C4EC-4838-ADB5-0014604D6348}" presName="text0" presStyleLbl="node1" presStyleIdx="3" presStyleCnt="7" custScaleX="196637" custRadScaleRad="118856" custRadScaleInc="-15090">
        <dgm:presLayoutVars>
          <dgm:bulletEnabled val="1"/>
        </dgm:presLayoutVars>
      </dgm:prSet>
      <dgm:spPr/>
    </dgm:pt>
    <dgm:pt modelId="{DB3FAD58-B0DB-493F-B79B-902B4511CC8D}" type="pres">
      <dgm:prSet presAssocID="{F7B39E90-0ECB-4F50-A29B-30EF3FBECE3A}" presName="Name56" presStyleLbl="parChTrans1D2" presStyleIdx="3" presStyleCnt="6"/>
      <dgm:spPr/>
    </dgm:pt>
    <dgm:pt modelId="{5FB615F3-C3C6-43CA-B536-B987952D1142}" type="pres">
      <dgm:prSet presAssocID="{5EC85C53-0459-4B83-B285-FD3BA01B204E}" presName="text0" presStyleLbl="node1" presStyleIdx="4" presStyleCnt="7" custScaleX="196637" custRadScaleRad="97124" custRadScaleInc="2225">
        <dgm:presLayoutVars>
          <dgm:bulletEnabled val="1"/>
        </dgm:presLayoutVars>
      </dgm:prSet>
      <dgm:spPr/>
    </dgm:pt>
    <dgm:pt modelId="{6010559E-BB0B-4963-B95B-3D9FBFC210D7}" type="pres">
      <dgm:prSet presAssocID="{04088353-E601-4A5D-A5EF-DE9D4D02D71E}" presName="Name56" presStyleLbl="parChTrans1D2" presStyleIdx="4" presStyleCnt="6"/>
      <dgm:spPr/>
    </dgm:pt>
    <dgm:pt modelId="{F85E6994-01B0-4091-B6E5-97A44389044F}" type="pres">
      <dgm:prSet presAssocID="{244A2636-098C-4FAE-BF34-06C9592AE235}" presName="text0" presStyleLbl="node1" presStyleIdx="5" presStyleCnt="7" custScaleX="196637" custRadScaleRad="116499" custRadScaleInc="13245">
        <dgm:presLayoutVars>
          <dgm:bulletEnabled val="1"/>
        </dgm:presLayoutVars>
      </dgm:prSet>
      <dgm:spPr/>
    </dgm:pt>
    <dgm:pt modelId="{C1138663-D507-4F25-967C-D2794916B7CA}" type="pres">
      <dgm:prSet presAssocID="{9414823B-B7A2-45E2-9BB3-62FF6FD79277}" presName="Name56" presStyleLbl="parChTrans1D2" presStyleIdx="5" presStyleCnt="6"/>
      <dgm:spPr>
        <a:xfrm rot="12331746">
          <a:off x="3033687" y="2822230"/>
          <a:ext cx="5358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5832" y="0"/>
              </a:lnTo>
            </a:path>
          </a:pathLst>
        </a:custGeom>
      </dgm:spPr>
    </dgm:pt>
    <dgm:pt modelId="{CAC578B8-C61E-4272-9333-C5F39832B0A1}" type="pres">
      <dgm:prSet presAssocID="{774CBC11-C2CF-439F-910D-F019CF233436}" presName="text0" presStyleLbl="node1" presStyleIdx="6" presStyleCnt="7" custScaleX="196655" custRadScaleRad="116016" custRadScaleInc="-14903">
        <dgm:presLayoutVars>
          <dgm:bulletEnabled val="1"/>
        </dgm:presLayoutVars>
      </dgm:prSet>
      <dgm:spPr>
        <a:xfrm>
          <a:off x="1510570" y="1370180"/>
          <a:ext cx="1378458" cy="1378458"/>
        </a:xfrm>
        <a:prstGeom prst="roundRect">
          <a:avLst/>
        </a:prstGeom>
      </dgm:spPr>
    </dgm:pt>
  </dgm:ptLst>
  <dgm:cxnLst>
    <dgm:cxn modelId="{6510B00E-69C6-4ED0-8165-AC1EC208262E}" type="presOf" srcId="{01D6840D-CA22-4874-8C4C-015620C0040B}" destId="{FE2434F9-7D72-47E0-BFD1-F56DB24458DC}" srcOrd="0" destOrd="0" presId="urn:microsoft.com/office/officeart/2008/layout/RadialCluster"/>
    <dgm:cxn modelId="{93DBB716-F899-496A-B34A-FB7F8B266380}" srcId="{01D6840D-CA22-4874-8C4C-015620C0040B}" destId="{5EC85C53-0459-4B83-B285-FD3BA01B204E}" srcOrd="3" destOrd="0" parTransId="{F7B39E90-0ECB-4F50-A29B-30EF3FBECE3A}" sibTransId="{84A306C5-771C-4CF2-8F88-B0D953B35D09}"/>
    <dgm:cxn modelId="{F3DCD51B-BB4A-4AE4-A710-6DEC68B27C49}" type="presOf" srcId="{807D4370-F8A2-4042-A355-6A1E93344556}" destId="{5F62878D-B701-4581-9C4B-400FAD9A3EB1}" srcOrd="0" destOrd="0" presId="urn:microsoft.com/office/officeart/2008/layout/RadialCluster"/>
    <dgm:cxn modelId="{990DBE28-4D15-4A7E-AD49-1A5F3717C09E}" srcId="{7E67A034-1045-49F9-8D62-11014EB9AE4D}" destId="{01D6840D-CA22-4874-8C4C-015620C0040B}" srcOrd="0" destOrd="0" parTransId="{7900E576-89C7-4DF4-95FD-9535EB553C0E}" sibTransId="{CD0FBA3F-0839-4F62-AD48-A5EEEAE4B146}"/>
    <dgm:cxn modelId="{E9672829-2409-466C-A813-DCEDA1C9D913}" srcId="{01D6840D-CA22-4874-8C4C-015620C0040B}" destId="{774CBC11-C2CF-439F-910D-F019CF233436}" srcOrd="5" destOrd="0" parTransId="{9414823B-B7A2-45E2-9BB3-62FF6FD79277}" sibTransId="{97175BC7-F7F0-4F50-BBEE-C00D118EDF2D}"/>
    <dgm:cxn modelId="{F372ED3F-6627-42C5-860E-50FBE0DE335B}" type="presOf" srcId="{E679B2F8-A15A-49D9-BB17-B3338959FE68}" destId="{EC43CD16-AB42-48EA-8079-4B624CBB871C}" srcOrd="0" destOrd="0" presId="urn:microsoft.com/office/officeart/2008/layout/RadialCluster"/>
    <dgm:cxn modelId="{7F7EAA71-5C26-450A-A92D-553E4191280D}" type="presOf" srcId="{5EC85C53-0459-4B83-B285-FD3BA01B204E}" destId="{5FB615F3-C3C6-43CA-B536-B987952D1142}" srcOrd="0" destOrd="0" presId="urn:microsoft.com/office/officeart/2008/layout/RadialCluster"/>
    <dgm:cxn modelId="{9BF46877-2C15-4444-B9DB-826A23A41A44}" srcId="{01D6840D-CA22-4874-8C4C-015620C0040B}" destId="{192CF9A1-3B48-4D88-99D6-80254865A255}" srcOrd="0" destOrd="0" parTransId="{807D4370-F8A2-4042-A355-6A1E93344556}" sibTransId="{9B8E55DB-5131-434E-9AAF-E6A5D149BF9E}"/>
    <dgm:cxn modelId="{EB6A3580-811C-4F83-98BC-DB1671172303}" type="presOf" srcId="{F7B39E90-0ECB-4F50-A29B-30EF3FBECE3A}" destId="{DB3FAD58-B0DB-493F-B79B-902B4511CC8D}" srcOrd="0" destOrd="0" presId="urn:microsoft.com/office/officeart/2008/layout/RadialCluster"/>
    <dgm:cxn modelId="{06A4F781-2A8A-433C-91BE-3C2A043E83CD}" type="presOf" srcId="{9473BB23-C4EC-4838-ADB5-0014604D6348}" destId="{A7BDAA1D-3571-4D89-BB8B-A8C1250FC6A5}" srcOrd="0" destOrd="0" presId="urn:microsoft.com/office/officeart/2008/layout/RadialCluster"/>
    <dgm:cxn modelId="{94D93485-FFCB-410A-8E70-2ABAE6458C57}" type="presOf" srcId="{D9BD38BB-ED51-47B4-89CE-D00F526EF82B}" destId="{45DCBEEB-A978-47D9-8B0C-164B05B68F5D}" srcOrd="0" destOrd="0" presId="urn:microsoft.com/office/officeart/2008/layout/RadialCluster"/>
    <dgm:cxn modelId="{18FE8F86-D9B9-4C3B-87E5-04B7362B3D22}" srcId="{01D6840D-CA22-4874-8C4C-015620C0040B}" destId="{9473BB23-C4EC-4838-ADB5-0014604D6348}" srcOrd="2" destOrd="0" parTransId="{E679B2F8-A15A-49D9-BB17-B3338959FE68}" sibTransId="{73E95A58-2B18-4EF9-B72C-DF88CB14EE20}"/>
    <dgm:cxn modelId="{D9D091A6-4A08-4A78-97CC-06218F19C231}" srcId="{01D6840D-CA22-4874-8C4C-015620C0040B}" destId="{4ED372F6-D646-4A81-B620-7B9E8FE68E78}" srcOrd="1" destOrd="0" parTransId="{D9BD38BB-ED51-47B4-89CE-D00F526EF82B}" sibTransId="{3CEE1C74-C9D7-4622-98C2-A2F5D925DB99}"/>
    <dgm:cxn modelId="{C13AD7B1-0E66-40BA-AADD-4C81903D87F2}" type="presOf" srcId="{04088353-E601-4A5D-A5EF-DE9D4D02D71E}" destId="{6010559E-BB0B-4963-B95B-3D9FBFC210D7}" srcOrd="0" destOrd="0" presId="urn:microsoft.com/office/officeart/2008/layout/RadialCluster"/>
    <dgm:cxn modelId="{79DCBBBF-90F2-41BF-A1AD-A8386910608A}" type="presOf" srcId="{192CF9A1-3B48-4D88-99D6-80254865A255}" destId="{3273A03D-A872-484E-B317-E89D49F1F2D6}" srcOrd="0" destOrd="0" presId="urn:microsoft.com/office/officeart/2008/layout/RadialCluster"/>
    <dgm:cxn modelId="{908978C3-0653-4944-88DB-6A849D1D6FE8}" type="presOf" srcId="{4ED372F6-D646-4A81-B620-7B9E8FE68E78}" destId="{ED95F8B4-8479-4375-8C29-221EF5D09AD3}" srcOrd="0" destOrd="0" presId="urn:microsoft.com/office/officeart/2008/layout/RadialCluster"/>
    <dgm:cxn modelId="{8BEC7BCC-CFCF-4C3C-B158-2738C5ACCB76}" type="presOf" srcId="{9414823B-B7A2-45E2-9BB3-62FF6FD79277}" destId="{C1138663-D507-4F25-967C-D2794916B7CA}" srcOrd="0" destOrd="0" presId="urn:microsoft.com/office/officeart/2008/layout/RadialCluster"/>
    <dgm:cxn modelId="{3DF599D5-2CCF-47BE-A2F7-6969FB1ED70A}" type="presOf" srcId="{244A2636-098C-4FAE-BF34-06C9592AE235}" destId="{F85E6994-01B0-4091-B6E5-97A44389044F}" srcOrd="0" destOrd="0" presId="urn:microsoft.com/office/officeart/2008/layout/RadialCluster"/>
    <dgm:cxn modelId="{407D02E2-15D1-4D98-9232-FC09F0ACD53A}" type="presOf" srcId="{7E67A034-1045-49F9-8D62-11014EB9AE4D}" destId="{6958F01F-1DAA-4B7E-8768-157B92DEA6DE}" srcOrd="0" destOrd="0" presId="urn:microsoft.com/office/officeart/2008/layout/RadialCluster"/>
    <dgm:cxn modelId="{3EC221EC-3B09-4479-8E14-DC4FDA5C2BDF}" type="presOf" srcId="{774CBC11-C2CF-439F-910D-F019CF233436}" destId="{CAC578B8-C61E-4272-9333-C5F39832B0A1}" srcOrd="0" destOrd="0" presId="urn:microsoft.com/office/officeart/2008/layout/RadialCluster"/>
    <dgm:cxn modelId="{E1CF63F8-BCBC-4ADF-87A1-BEFB3309C177}" srcId="{01D6840D-CA22-4874-8C4C-015620C0040B}" destId="{244A2636-098C-4FAE-BF34-06C9592AE235}" srcOrd="4" destOrd="0" parTransId="{04088353-E601-4A5D-A5EF-DE9D4D02D71E}" sibTransId="{4D592B4F-D21B-4308-9BDB-84126993F911}"/>
    <dgm:cxn modelId="{0A503D93-A693-4394-BECF-CCF7E7B718B5}" type="presParOf" srcId="{6958F01F-1DAA-4B7E-8768-157B92DEA6DE}" destId="{D8FE5335-FB49-4F80-A059-E1B7D87B2A9D}" srcOrd="0" destOrd="0" presId="urn:microsoft.com/office/officeart/2008/layout/RadialCluster"/>
    <dgm:cxn modelId="{ECEECD4C-ACDE-4BDF-95BB-488EFB6847D5}" type="presParOf" srcId="{D8FE5335-FB49-4F80-A059-E1B7D87B2A9D}" destId="{FE2434F9-7D72-47E0-BFD1-F56DB24458DC}" srcOrd="0" destOrd="0" presId="urn:microsoft.com/office/officeart/2008/layout/RadialCluster"/>
    <dgm:cxn modelId="{DE75150D-5619-437F-BEB1-672F2FE774C9}" type="presParOf" srcId="{D8FE5335-FB49-4F80-A059-E1B7D87B2A9D}" destId="{5F62878D-B701-4581-9C4B-400FAD9A3EB1}" srcOrd="1" destOrd="0" presId="urn:microsoft.com/office/officeart/2008/layout/RadialCluster"/>
    <dgm:cxn modelId="{4C113C40-B9D6-40F4-936A-442F24388B1B}" type="presParOf" srcId="{D8FE5335-FB49-4F80-A059-E1B7D87B2A9D}" destId="{3273A03D-A872-484E-B317-E89D49F1F2D6}" srcOrd="2" destOrd="0" presId="urn:microsoft.com/office/officeart/2008/layout/RadialCluster"/>
    <dgm:cxn modelId="{E4DC45B0-39D7-4EC3-AE69-B6D24C948E2F}" type="presParOf" srcId="{D8FE5335-FB49-4F80-A059-E1B7D87B2A9D}" destId="{45DCBEEB-A978-47D9-8B0C-164B05B68F5D}" srcOrd="3" destOrd="0" presId="urn:microsoft.com/office/officeart/2008/layout/RadialCluster"/>
    <dgm:cxn modelId="{EC5FC840-B7AA-4F0E-9AF1-23CFAFCA2ED0}" type="presParOf" srcId="{D8FE5335-FB49-4F80-A059-E1B7D87B2A9D}" destId="{ED95F8B4-8479-4375-8C29-221EF5D09AD3}" srcOrd="4" destOrd="0" presId="urn:microsoft.com/office/officeart/2008/layout/RadialCluster"/>
    <dgm:cxn modelId="{472260A2-1935-436C-AE81-C275A7736B88}" type="presParOf" srcId="{D8FE5335-FB49-4F80-A059-E1B7D87B2A9D}" destId="{EC43CD16-AB42-48EA-8079-4B624CBB871C}" srcOrd="5" destOrd="0" presId="urn:microsoft.com/office/officeart/2008/layout/RadialCluster"/>
    <dgm:cxn modelId="{1984CEAE-916D-4A1A-8D25-081BC3D62E98}" type="presParOf" srcId="{D8FE5335-FB49-4F80-A059-E1B7D87B2A9D}" destId="{A7BDAA1D-3571-4D89-BB8B-A8C1250FC6A5}" srcOrd="6" destOrd="0" presId="urn:microsoft.com/office/officeart/2008/layout/RadialCluster"/>
    <dgm:cxn modelId="{3B196EF5-436F-40FD-A742-736D5D8E49C0}" type="presParOf" srcId="{D8FE5335-FB49-4F80-A059-E1B7D87B2A9D}" destId="{DB3FAD58-B0DB-493F-B79B-902B4511CC8D}" srcOrd="7" destOrd="0" presId="urn:microsoft.com/office/officeart/2008/layout/RadialCluster"/>
    <dgm:cxn modelId="{7F38972F-14CF-4F94-841E-B2538414DA7C}" type="presParOf" srcId="{D8FE5335-FB49-4F80-A059-E1B7D87B2A9D}" destId="{5FB615F3-C3C6-43CA-B536-B987952D1142}" srcOrd="8" destOrd="0" presId="urn:microsoft.com/office/officeart/2008/layout/RadialCluster"/>
    <dgm:cxn modelId="{050E48A9-8F93-48FE-B34E-8288B5F274A9}" type="presParOf" srcId="{D8FE5335-FB49-4F80-A059-E1B7D87B2A9D}" destId="{6010559E-BB0B-4963-B95B-3D9FBFC210D7}" srcOrd="9" destOrd="0" presId="urn:microsoft.com/office/officeart/2008/layout/RadialCluster"/>
    <dgm:cxn modelId="{0343D9C6-1E4F-475E-ABE4-321E61A964F1}" type="presParOf" srcId="{D8FE5335-FB49-4F80-A059-E1B7D87B2A9D}" destId="{F85E6994-01B0-4091-B6E5-97A44389044F}" srcOrd="10" destOrd="0" presId="urn:microsoft.com/office/officeart/2008/layout/RadialCluster"/>
    <dgm:cxn modelId="{A3F77E42-2F5A-42EF-8B80-93FE237A9997}" type="presParOf" srcId="{D8FE5335-FB49-4F80-A059-E1B7D87B2A9D}" destId="{C1138663-D507-4F25-967C-D2794916B7CA}" srcOrd="11" destOrd="0" presId="urn:microsoft.com/office/officeart/2008/layout/RadialCluster"/>
    <dgm:cxn modelId="{6C2C7864-725D-4472-9099-CC85DFE7B2DE}" type="presParOf" srcId="{D8FE5335-FB49-4F80-A059-E1B7D87B2A9D}" destId="{CAC578B8-C61E-4272-9333-C5F39832B0A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434F9-7D72-47E0-BFD1-F56DB24458DC}">
      <dsp:nvSpPr>
        <dsp:cNvPr id="0" name=""/>
        <dsp:cNvSpPr/>
      </dsp:nvSpPr>
      <dsp:spPr>
        <a:xfrm>
          <a:off x="3543362" y="2348858"/>
          <a:ext cx="2057400" cy="2057400"/>
        </a:xfrm>
        <a:prstGeom prst="roundRect">
          <a:avLst/>
        </a:prstGeom>
        <a:solidFill>
          <a:schemeClr val="bg2"/>
        </a:solidFill>
        <a:ln w="1270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Единая база</a:t>
          </a:r>
        </a:p>
      </dsp:txBody>
      <dsp:txXfrm>
        <a:off x="3643796" y="2449292"/>
        <a:ext cx="1856532" cy="1856532"/>
      </dsp:txXfrm>
    </dsp:sp>
    <dsp:sp modelId="{5F62878D-B701-4581-9C4B-400FAD9A3EB1}">
      <dsp:nvSpPr>
        <dsp:cNvPr id="0" name=""/>
        <dsp:cNvSpPr/>
      </dsp:nvSpPr>
      <dsp:spPr>
        <a:xfrm rot="16158949">
          <a:off x="4124593" y="1918840"/>
          <a:ext cx="8600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0097" y="0"/>
              </a:lnTo>
            </a:path>
          </a:pathLst>
        </a:custGeom>
        <a:noFill/>
        <a:ln w="127000" cap="rnd" cmpd="sng" algn="ctr">
          <a:solidFill>
            <a:schemeClr val="tx2"/>
          </a:solidFill>
          <a:prstDash val="solid"/>
          <a:head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3A03D-A872-484E-B317-E89D49F1F2D6}">
      <dsp:nvSpPr>
        <dsp:cNvPr id="0" name=""/>
        <dsp:cNvSpPr/>
      </dsp:nvSpPr>
      <dsp:spPr>
        <a:xfrm>
          <a:off x="3185997" y="110364"/>
          <a:ext cx="2710558" cy="1378458"/>
        </a:xfrm>
        <a:prstGeom prst="roundRect">
          <a:avLst/>
        </a:prstGeom>
        <a:solidFill>
          <a:schemeClr val="bg2"/>
        </a:solidFill>
        <a:ln w="1270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РСО</a:t>
          </a:r>
        </a:p>
      </dsp:txBody>
      <dsp:txXfrm>
        <a:off x="3253288" y="177655"/>
        <a:ext cx="2575976" cy="1243876"/>
      </dsp:txXfrm>
    </dsp:sp>
    <dsp:sp modelId="{45DCBEEB-A978-47D9-8B0C-164B05B68F5D}">
      <dsp:nvSpPr>
        <dsp:cNvPr id="0" name=""/>
        <dsp:cNvSpPr/>
      </dsp:nvSpPr>
      <dsp:spPr>
        <a:xfrm rot="20098126">
          <a:off x="5571974" y="2767500"/>
          <a:ext cx="6130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002" y="0"/>
              </a:lnTo>
            </a:path>
          </a:pathLst>
        </a:custGeom>
        <a:noFill/>
        <a:ln w="127000" cap="rnd" cmpd="sng" algn="ctr">
          <a:solidFill>
            <a:schemeClr val="tx2"/>
          </a:solidFill>
          <a:prstDash val="solid"/>
          <a:head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5F8B4-8479-4375-8C29-221EF5D09AD3}">
      <dsp:nvSpPr>
        <dsp:cNvPr id="0" name=""/>
        <dsp:cNvSpPr/>
      </dsp:nvSpPr>
      <dsp:spPr>
        <a:xfrm>
          <a:off x="6156189" y="1315709"/>
          <a:ext cx="2710558" cy="1378458"/>
        </a:xfrm>
        <a:prstGeom prst="roundRect">
          <a:avLst/>
        </a:prstGeom>
        <a:solidFill>
          <a:schemeClr val="bg2"/>
        </a:solidFill>
        <a:ln w="1270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УО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ТСЖ</a:t>
          </a:r>
        </a:p>
      </dsp:txBody>
      <dsp:txXfrm>
        <a:off x="6223480" y="1383000"/>
        <a:ext cx="2575976" cy="1243876"/>
      </dsp:txXfrm>
    </dsp:sp>
    <dsp:sp modelId="{EC43CD16-AB42-48EA-8079-4B624CBB871C}">
      <dsp:nvSpPr>
        <dsp:cNvPr id="0" name=""/>
        <dsp:cNvSpPr/>
      </dsp:nvSpPr>
      <dsp:spPr>
        <a:xfrm rot="1577084">
          <a:off x="5568748" y="4022741"/>
          <a:ext cx="6192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9237" y="0"/>
              </a:lnTo>
            </a:path>
          </a:pathLst>
        </a:custGeom>
        <a:noFill/>
        <a:ln w="127000" cap="rnd" cmpd="sng" algn="ctr">
          <a:solidFill>
            <a:schemeClr val="tx2"/>
          </a:solidFill>
          <a:prstDash val="solid"/>
          <a:head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DAA1D-3571-4D89-BB8B-A8C1250FC6A5}">
      <dsp:nvSpPr>
        <dsp:cNvPr id="0" name=""/>
        <dsp:cNvSpPr/>
      </dsp:nvSpPr>
      <dsp:spPr>
        <a:xfrm>
          <a:off x="6155973" y="4139993"/>
          <a:ext cx="2710558" cy="1378458"/>
        </a:xfrm>
        <a:prstGeom prst="roundRect">
          <a:avLst/>
        </a:prstGeom>
        <a:solidFill>
          <a:schemeClr val="bg2"/>
        </a:solidFill>
        <a:ln w="1270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ФКР</a:t>
          </a:r>
        </a:p>
      </dsp:txBody>
      <dsp:txXfrm>
        <a:off x="6223264" y="4207284"/>
        <a:ext cx="2575976" cy="1243876"/>
      </dsp:txXfrm>
    </dsp:sp>
    <dsp:sp modelId="{DB3FAD58-B0DB-493F-B79B-902B4511CC8D}">
      <dsp:nvSpPr>
        <dsp:cNvPr id="0" name=""/>
        <dsp:cNvSpPr/>
      </dsp:nvSpPr>
      <dsp:spPr>
        <a:xfrm rot="5439290">
          <a:off x="4057725" y="4903125"/>
          <a:ext cx="9937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3799" y="0"/>
              </a:lnTo>
            </a:path>
          </a:pathLst>
        </a:custGeom>
        <a:noFill/>
        <a:ln w="127000" cap="rnd" cmpd="sng" algn="ctr">
          <a:solidFill>
            <a:schemeClr val="tx2"/>
          </a:solidFill>
          <a:prstDash val="solid"/>
          <a:head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615F3-C3C6-43CA-B536-B987952D1142}">
      <dsp:nvSpPr>
        <dsp:cNvPr id="0" name=""/>
        <dsp:cNvSpPr/>
      </dsp:nvSpPr>
      <dsp:spPr>
        <a:xfrm>
          <a:off x="3185789" y="5399993"/>
          <a:ext cx="2710558" cy="1378458"/>
        </a:xfrm>
        <a:prstGeom prst="roundRect">
          <a:avLst/>
        </a:prstGeom>
        <a:solidFill>
          <a:schemeClr val="bg2"/>
        </a:solidFill>
        <a:ln w="1270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Росреестр</a:t>
          </a:r>
        </a:p>
      </dsp:txBody>
      <dsp:txXfrm>
        <a:off x="3253080" y="5467284"/>
        <a:ext cx="2575976" cy="1243876"/>
      </dsp:txXfrm>
    </dsp:sp>
    <dsp:sp modelId="{6010559E-BB0B-4963-B95B-3D9FBFC210D7}">
      <dsp:nvSpPr>
        <dsp:cNvPr id="0" name=""/>
        <dsp:cNvSpPr/>
      </dsp:nvSpPr>
      <dsp:spPr>
        <a:xfrm rot="9188965">
          <a:off x="3030614" y="4020725"/>
          <a:ext cx="5419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1962" y="0"/>
              </a:lnTo>
            </a:path>
          </a:pathLst>
        </a:custGeom>
        <a:noFill/>
        <a:ln w="127000" cap="rnd" cmpd="sng" algn="ctr">
          <a:solidFill>
            <a:schemeClr val="tx2"/>
          </a:solidFill>
          <a:prstDash val="solid"/>
          <a:headEnd type="stealth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E6994-01B0-4091-B6E5-97A44389044F}">
      <dsp:nvSpPr>
        <dsp:cNvPr id="0" name=""/>
        <dsp:cNvSpPr/>
      </dsp:nvSpPr>
      <dsp:spPr>
        <a:xfrm>
          <a:off x="349271" y="4139992"/>
          <a:ext cx="2710558" cy="1378458"/>
        </a:xfrm>
        <a:prstGeom prst="roundRect">
          <a:avLst/>
        </a:prstGeom>
        <a:solidFill>
          <a:schemeClr val="bg2"/>
        </a:solidFill>
        <a:ln w="1270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муниципалы</a:t>
          </a:r>
        </a:p>
      </dsp:txBody>
      <dsp:txXfrm>
        <a:off x="416562" y="4207283"/>
        <a:ext cx="2575976" cy="1243876"/>
      </dsp:txXfrm>
    </dsp:sp>
    <dsp:sp modelId="{C1138663-D507-4F25-967C-D2794916B7CA}">
      <dsp:nvSpPr>
        <dsp:cNvPr id="0" name=""/>
        <dsp:cNvSpPr/>
      </dsp:nvSpPr>
      <dsp:spPr>
        <a:xfrm rot="12281182">
          <a:off x="3035527" y="2793578"/>
          <a:ext cx="5321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5832" y="0"/>
              </a:lnTo>
            </a:path>
          </a:pathLst>
        </a:custGeom>
        <a:noFill/>
        <a:ln w="127000" cap="rnd" cmpd="sng" algn="ctr">
          <a:solidFill>
            <a:srgbClr val="76DBF4"/>
          </a:solidFill>
          <a:prstDash val="solid"/>
          <a:headEnd type="stealth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578B8-C61E-4272-9333-C5F39832B0A1}">
      <dsp:nvSpPr>
        <dsp:cNvPr id="0" name=""/>
        <dsp:cNvSpPr/>
      </dsp:nvSpPr>
      <dsp:spPr>
        <a:xfrm>
          <a:off x="349038" y="1370197"/>
          <a:ext cx="2710806" cy="1378458"/>
        </a:xfrm>
        <a:prstGeom prst="roundRect">
          <a:avLst/>
        </a:prstGeom>
        <a:solidFill>
          <a:srgbClr val="146194"/>
        </a:solidFill>
        <a:ln w="12700" cap="rnd" cmpd="sng" algn="ctr">
          <a:solidFill>
            <a:srgbClr val="76DBF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ГИС ЖКХ</a:t>
          </a:r>
        </a:p>
      </dsp:txBody>
      <dsp:txXfrm>
        <a:off x="416329" y="1437488"/>
        <a:ext cx="2576224" cy="124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984E2-5F90-4012-8658-F6A2337E0430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30746-CA26-49E7-A6B5-DB0F7172D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66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Доброго дня, коллеги!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Реформа, которую мы сегодня обсуждаем, очень сильно меняет сферу обращения с ТКО. Она затронет буквально каждого жителя области, и наша с вами задача не только сделать это как можно проще и эффективнее с экономической и экологической точек зрения, но и обеспечить открытость, понятность процессов для обычного жителя.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30746-CA26-49E7-A6B5-DB0F7172DF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6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12C9-C7B3-4B20-A05A-D69865C99E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45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экране представлена страница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моёго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личного кабинета, сегодня с утра я сделал платёж живыми деньгам на живой счёт, он отображается внизу. Он-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платежи отображаются цветом и имеют примечание о том, что они приняты, но еще не поступили на расчётный счёт.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12C9-C7B3-4B20-A05A-D69865C99E1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15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полном соответствии со 152-ФЗ реализована система защиты персональных данных, получен аттестат системы. При этом рабочее место абсолютно не привязано к конкретному офису или даже компьютеру. Пользователь, получивший соответствующим образом сгенерированный электронный ключ, может работать с системой в любое время из любого места, не нарушая законодательство.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12C9-C7B3-4B20-A05A-D69865C99E1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41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 конце презентации напомню, что отрасли уделяется внимание не только на областном, но и на федеральном уровне. Говоря о федералах, в первую очередь это, конечно же, ГИС ЖКХ. Как показала практика последних двух лет, в полной мере успешно передать информацию в ГИС на территории области способны единицы. Министерство, муниципалитеты, фонд капитального ремонта уже давно используют нашу систему для этих целей. Кроме этого, мы постоянно получаем запросы о взаимодействии от ТСЖ, управляющих организаций,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ресурсников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Важно отметить, что при выгрузке информации чётко соблюдается согласованность адресной базы и привязки лицевых счетов к помещениям.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12C9-C7B3-4B20-A05A-D69865C99E1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15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за внимание, если есть общие вопросы – прошу задавать, частные случаи можем обсудить после окончания.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12C9-C7B3-4B20-A05A-D69865C99E1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3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Действующими НПА на министерство ЖКХ Ростовской области возложена обязанность по регулированию деятельности региональных операторов, в соответствии с которыми, а также по поручению Губернатора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Ростоской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области, с 2016 года министерство ЖКХ организует работу по созданию единой абонентской базы и системы начисления и сбора платежей за услугу по обращению с отходами.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это время собрана информация от органов местного самоуправления, ресурсоснабжающих организаций, управляющих компаний, ГИС ЖКХ, ведётся сверка баз с Росреестром.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12C9-C7B3-4B20-A05A-D69865C99E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6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единую базу собрано более 1.5 миллионов помещений в многоквартирных и индивидуальных жилых домах, включая адрес привязанный к ФИАС, количество проживающих, площадь помещений, частично заполнены кадастровые номера.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12C9-C7B3-4B20-A05A-D69865C99E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8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Имея такой большой массив данных, возникает вопрос их актуализации.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Нашими специалистами уже проработаны технические и технологические вопросы касательно автоматизированной сверки единой базы с Росреестром.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с министерством прорабатывается юридическая возможность включения в базу информации о физических лицах - собственниках недвижимости, а также обеспечения постоянного двунаправленного обмена актуализированной информацией с другими организациями жилищно-коммунального комплекса, который позволит актуализировать базу не только вашими силами, но и максимально быстро получать информацию от управляющих и ресурсоснабжающих организаций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12C9-C7B3-4B20-A05A-D69865C99E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8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части наполнения базы юридических лиц, организовано прямое подключение к базам ЕГРЮЛ и ЕГРИП, обеспечена возможность получения обновлений по мере их публикации на официальном сервере налоговой службы.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Однако, эта работа должна быть продолжена со стороны муниципалитетов: в каждом необходимо наладить взаимодействие с МЭОК в части подтверждения факта ведения деятельности именно на их территории, ведь регистрация организации, к примеру, в г. 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Ростове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-на-Дону, вовсе не означает, что деятельность будет вестись там же, и отходы будут образовываться на территории соответствующего МЭОК.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12C9-C7B3-4B20-A05A-D69865C99E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51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Система обращения с ТКО только запускается, и сейчас необходимо предотвратить потенциальные злоупотребления не только со стороны операторов, возчиков, но и со стороны жителей.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должна быть обеспечена максимальная прозрачность процессов начислений и приёма оплат, учёта объёмов образовавшихся отходов, в том числе для оптимизации схемы обращения с отходами, контроля работы возчиков. Контрольные полномочия возложены на министерство, и для их реализации необходимо постоянно держать руку на пульсе и иметь актуальную аналитику.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соглашениях со всеми МЭОК предусмотрена как периодическая, так и разовая аналитическая отчётность на бумажном носителе и в электронной форме, определены сроки предоставления отчётности. Мы все понимаем, что эффективный контроль возможен только при условии достижения единства методик учёта и технологий работы всех участников.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 не должен отвлекать на себя значительные ресурсы, сохраняя при этом глубину и детальность анализа.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целью реализации единых подходов в работе с абонентами, унификации процессов контроля и контрольных точек, инициирована разработка единой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биллинговой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системы для начисления и сбора оплат за услугу по обращению с ТКО. В результате внедрения единой системы значительно сократятся сроки подготовки отчётности, а также повысится скорость и точность разработки мер по улучшению деятельности всех участников.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12C9-C7B3-4B20-A05A-D69865C99E1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7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разработке системы мы учитывали весь накопленный нами опыт по работе с такими объёмными задачами, учтена специфика региона, применён ряд современных технологий, на которых я остановлюсь немного подробнее, постараюсь не утомить вас исключительно технической информацией.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Первое, и это уже не просто современная тенденция, а требование времени – наша система работает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тречерез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Интернет-браузер, т.е. она не привязана ни к компьютеру, ни к операционной системе, ни к рабочему месту.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пользователей также не ограничено, возможна настройка любых ролей, с предоставлением доступа всем заинтересованным лицам.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Работать можно хоть с ноутбука, хоть с планшета, хоть с телефона. Все данные хранятся на защищённых серверах, дублируются и ежедневно сохраняются в резервных хранилищах.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слайдах приведены скриншоты окон географической привязки контейнерной площадки и заведения новой формулы для расчёта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12C9-C7B3-4B20-A05A-D69865C99E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87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этом слайде мы видим страницу редактирования списка собственников и долей владения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оборотно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-сальдовую ведомость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12C9-C7B3-4B20-A05A-D69865C99E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168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современном мире широко распространено явление трудовой миграции: многие из нас работают в одном городе, например –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Ростове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проживают в другом, например: Таганрог или Шахты.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этом оплатить услугу или внести изменения в лицевой счёт должно быть одинаково удобно как по месту проживания в выходной день, так и в рабочий полдень рядом с офисом. Человек не должен брать отгул или бежать куда-то только для того, чтобы поменять фамилию или количество проживающих.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Внедрение на территории области унифицированного ПО позволит реализовать принцип экстерриториальности – любой собственник сможет выполнить все действия в любом из филиалов подключённых к системе.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12C9-C7B3-4B20-A05A-D69865C99E1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2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9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9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4751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3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176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5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39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37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3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0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5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57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8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1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D2C075D-02F2-448B-B1F6-75037DD06CA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58FE07-75F5-47F0-90EC-D18652C69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11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188" y="2348880"/>
            <a:ext cx="7177608" cy="1800200"/>
          </a:xfrm>
        </p:spPr>
        <p:txBody>
          <a:bodyPr>
            <a:noAutofit/>
          </a:bodyPr>
          <a:lstStyle/>
          <a:p>
            <a:pPr algn="ctr"/>
            <a:br>
              <a:rPr lang="ru-RU" sz="32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sz="3200" b="1" dirty="0">
                <a:solidFill>
                  <a:schemeClr val="bg2">
                    <a:lumMod val="50000"/>
                  </a:schemeClr>
                </a:solidFill>
              </a:rPr>
              <a:t>О формировании единой базы данных абонентов по обращению с ТКО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260648"/>
            <a:ext cx="3073152" cy="1368152"/>
          </a:xfrm>
        </p:spPr>
        <p:txBody>
          <a:bodyPr anchor="ctr">
            <a:normAutofit/>
          </a:bodyPr>
          <a:lstStyle/>
          <a:p>
            <a:r>
              <a:rPr lang="ru-RU" sz="1600" i="0" dirty="0"/>
              <a:t>КП РО «Информационная база ЖКХ»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9857"/>
            <a:ext cx="1152128" cy="1209734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50776" y="260648"/>
            <a:ext cx="307315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i="0" dirty="0">
                <a:solidFill>
                  <a:schemeClr val="bg2">
                    <a:lumMod val="75000"/>
                  </a:schemeClr>
                </a:solidFill>
              </a:rPr>
              <a:t>Министерство</a:t>
            </a:r>
            <a:r>
              <a:rPr lang="ru-RU" sz="1800" i="0" dirty="0"/>
              <a:t> </a:t>
            </a:r>
            <a:r>
              <a:rPr lang="ru-RU" sz="1800" i="0" dirty="0">
                <a:solidFill>
                  <a:schemeClr val="bg2">
                    <a:lumMod val="75000"/>
                  </a:schemeClr>
                </a:solidFill>
              </a:rPr>
              <a:t>ЖКХ</a:t>
            </a:r>
            <a:r>
              <a:rPr lang="ru-RU" sz="1800" i="0" dirty="0"/>
              <a:t> </a:t>
            </a:r>
            <a:r>
              <a:rPr lang="ru-RU" sz="1800" i="0" dirty="0">
                <a:solidFill>
                  <a:schemeClr val="bg2">
                    <a:lumMod val="75000"/>
                  </a:schemeClr>
                </a:solidFill>
              </a:rPr>
              <a:t>РО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5589240"/>
            <a:ext cx="3888432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algn="r" defTabSz="914400">
              <a:spcBef>
                <a:spcPct val="20000"/>
              </a:spcBef>
              <a:buFont typeface="Arial" pitchFamily="34" charset="0"/>
              <a:buNone/>
              <a:defRPr i="0">
                <a:solidFill>
                  <a:schemeClr val="bg2">
                    <a:lumMod val="75000"/>
                  </a:schemeClr>
                </a:solidFill>
              </a:defRPr>
            </a:lvl1pPr>
            <a:lvl2pPr indent="0" algn="ctr" defTabSz="914400">
              <a:spcBef>
                <a:spcPct val="20000"/>
              </a:spcBef>
              <a:buFont typeface="Arial" pitchFamily="34" charset="0"/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2pPr>
            <a:lvl3pPr indent="0" algn="ctr" defTabSz="914400">
              <a:spcBef>
                <a:spcPct val="20000"/>
              </a:spcBef>
              <a:buFont typeface="Arial" pitchFamily="34" charset="0"/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3pPr>
            <a:lvl4pPr indent="0" algn="ctr" defTabSz="914400">
              <a:spcBef>
                <a:spcPct val="20000"/>
              </a:spcBef>
              <a:buFont typeface="Arial" pitchFamily="34" charset="0"/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4pPr>
            <a:lvl5pPr indent="0" algn="ctr" defTabSz="914400">
              <a:spcBef>
                <a:spcPct val="20000"/>
              </a:spcBef>
              <a:buFont typeface="Arial" pitchFamily="34" charset="0"/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5pPr>
            <a:lvl6pPr indent="0" algn="ctr" defTabSz="914400">
              <a:spcBef>
                <a:spcPct val="20000"/>
              </a:spcBef>
              <a:buFont typeface="Arial" pitchFamily="34" charset="0"/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6pPr>
            <a:lvl7pPr indent="0" algn="ctr" defTabSz="914400">
              <a:spcBef>
                <a:spcPct val="20000"/>
              </a:spcBef>
              <a:buFont typeface="Arial" pitchFamily="34" charset="0"/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7pPr>
            <a:lvl8pPr indent="0" algn="ctr" defTabSz="914400">
              <a:spcBef>
                <a:spcPct val="20000"/>
              </a:spcBef>
              <a:buFont typeface="Arial" pitchFamily="34" charset="0"/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8pPr>
            <a:lvl9pPr indent="0" algn="ctr" defTabSz="914400">
              <a:spcBef>
                <a:spcPct val="20000"/>
              </a:spcBef>
              <a:buFont typeface="Arial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Евтушенко Андрей Сергеевич</a:t>
            </a:r>
          </a:p>
        </p:txBody>
      </p:sp>
    </p:spTree>
    <p:extLst>
      <p:ext uri="{BB962C8B-B14F-4D97-AF65-F5344CB8AC3E}">
        <p14:creationId xmlns:p14="http://schemas.microsoft.com/office/powerpoint/2010/main" val="130427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Биллинг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484784"/>
            <a:ext cx="824446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3200" dirty="0"/>
              <a:t>Клиентоориентированность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личный кабинет пользователя (24/7), отображается актуально состояние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on-line </a:t>
            </a:r>
            <a:r>
              <a:rPr lang="ru-RU" sz="3200" dirty="0"/>
              <a:t>оплаты</a:t>
            </a:r>
            <a:r>
              <a:rPr lang="en-US" sz="3200" dirty="0"/>
              <a:t> </a:t>
            </a:r>
            <a:r>
              <a:rPr lang="ru-RU" sz="3200" dirty="0"/>
              <a:t>А3, Почта России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доступ через портал Госуслуг</a:t>
            </a:r>
            <a:br>
              <a:rPr lang="ru-RU" sz="3200" dirty="0"/>
            </a:br>
            <a:r>
              <a:rPr lang="ru-RU" sz="3200" dirty="0"/>
              <a:t>(в т.ч. с электронным ключом)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4856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Биллинг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A3CC46-E2B7-46A6-9157-E412D307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295548"/>
            <a:ext cx="6853097" cy="41699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574E65-DDC5-4F64-893F-69A2B566D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69" y="1484784"/>
            <a:ext cx="2986114" cy="35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9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465C28-5464-4A9A-9D09-D113A2225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17" y="2206617"/>
            <a:ext cx="1914450" cy="28843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52B544-1015-459D-967B-524DB7F21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61" y="2206617"/>
            <a:ext cx="2088232" cy="2953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682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Биллинг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484784"/>
            <a:ext cx="824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200"/>
              </a:spcBef>
              <a:buFontTx/>
              <a:buChar char="-"/>
            </a:pPr>
            <a:r>
              <a:rPr lang="ru-RU" sz="3200" dirty="0"/>
              <a:t>защита персональных данных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ED9621-6B31-430C-80CD-41B702CBC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15" y="3603263"/>
            <a:ext cx="2088232" cy="29538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689979B-3A05-4A98-8124-3C64CF4DF8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89" y="3603264"/>
            <a:ext cx="2088232" cy="2975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9CE6AC-4BB2-4A73-A55D-FB318EA4BF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5" y="3603263"/>
            <a:ext cx="1914450" cy="297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6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Биллинг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D57DDC-7915-4128-BA92-D34C8B25B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87" y="2636912"/>
            <a:ext cx="7777499" cy="181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1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348880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-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1182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A0DF23D8-A075-48E6-830E-BFFF97D7A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98299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191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Единая база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484784"/>
            <a:ext cx="80648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3200" dirty="0"/>
              <a:t>Более 1.5 млн помещений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адрес ФИАС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количество проживающих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площадь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кадастровый номер (частично)</a:t>
            </a:r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3200" dirty="0"/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832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Актуализация базы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484784"/>
            <a:ext cx="82444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3200" dirty="0"/>
              <a:t>автоматизированная сверка с Росреестром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3200" dirty="0"/>
              <a:t>информация  о собственниках – прорабатывается юридическая база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3200" dirty="0"/>
              <a:t>двунаправленный обмен  с другими организациями ЖКК</a:t>
            </a:r>
          </a:p>
        </p:txBody>
      </p:sp>
    </p:spTree>
    <p:extLst>
      <p:ext uri="{BB962C8B-B14F-4D97-AF65-F5344CB8AC3E}">
        <p14:creationId xmlns:p14="http://schemas.microsoft.com/office/powerpoint/2010/main" val="295895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Юридические лица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484784"/>
            <a:ext cx="82444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3200" dirty="0"/>
              <a:t>есть подключение к ЕГРЮЛ, ЕГРИП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3200" dirty="0"/>
              <a:t>обновления напрямую от ФНС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endParaRPr lang="ru-RU" sz="3200" dirty="0"/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3200" b="1" dirty="0">
                <a:solidFill>
                  <a:schemeClr val="accent6"/>
                </a:solidFill>
              </a:rPr>
              <a:t>необходимо наладить сверку с МЭОК на своей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171495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Контроль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484784"/>
            <a:ext cx="8244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3200" dirty="0"/>
              <a:t>прозрачность процессов начисления и сбора платежей, учёта объёмов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3200" dirty="0"/>
              <a:t>периодическая и разовая аналитика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3200" dirty="0"/>
              <a:t>единство методик и технологий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3200" dirty="0"/>
              <a:t>не требует значительных ресурсов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ru-RU" sz="3200" dirty="0"/>
              <a:t>глубина и детализация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106105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1657F3-8478-4D5F-B6EF-283C9643C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68349"/>
            <a:ext cx="5328592" cy="2995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682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Биллинг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484784"/>
            <a:ext cx="824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200"/>
              </a:spcBef>
              <a:buFontTx/>
              <a:buChar char="-"/>
            </a:pPr>
            <a:r>
              <a:rPr lang="ru-RU" sz="3200" dirty="0"/>
              <a:t>требуется только браузер!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5AC06A-69B0-4AB2-8738-B67E420AE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223" y="5339634"/>
            <a:ext cx="1361553" cy="13589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57BCC-B3E5-434D-9CA5-1733B7ECD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417" y="5262879"/>
            <a:ext cx="1361552" cy="1317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08FA49-27D7-43E9-9EF5-6501F256C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384463"/>
            <a:ext cx="706009" cy="9853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DF0457-7BE2-4E08-91AC-8E318272F2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361486"/>
            <a:ext cx="4139952" cy="30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5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Биллинг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484784"/>
            <a:ext cx="824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200"/>
              </a:spcBef>
              <a:buFontTx/>
              <a:buChar char="-"/>
            </a:pPr>
            <a:r>
              <a:rPr lang="ru-RU" sz="3200" dirty="0"/>
              <a:t>требуется только браузер!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5AC06A-69B0-4AB2-8738-B67E420AE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223" y="5339634"/>
            <a:ext cx="1361553" cy="13589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57BCC-B3E5-434D-9CA5-1733B7ECD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417" y="5262879"/>
            <a:ext cx="1361552" cy="1317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08FA49-27D7-43E9-9EF5-6501F256C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384463"/>
            <a:ext cx="706009" cy="9853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E2F9ED-E2AF-43C5-9692-67A692D848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7" y="2060848"/>
            <a:ext cx="5128343" cy="26582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916C85-07B0-4C7B-9E69-99E6FD9C2E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35173"/>
            <a:ext cx="4471025" cy="284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1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5486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Биллинг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000" y="1484784"/>
            <a:ext cx="824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1200"/>
              </a:spcBef>
              <a:buFontTx/>
              <a:buChar char="-"/>
            </a:pPr>
            <a:r>
              <a:rPr lang="ru-RU" sz="3200" dirty="0"/>
              <a:t>экстерриториальность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19132B-899C-4B6A-BBB8-46190564E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38" y="2819259"/>
            <a:ext cx="2464655" cy="25539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8944A-6B2C-4541-A8C6-D0CA430B3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906" y="3438128"/>
            <a:ext cx="780000" cy="6760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CEE52F-4773-4426-9E55-E5AD62FB9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214465"/>
            <a:ext cx="923684" cy="6624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B90024-73F7-4123-B582-BAB0CECB0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232" y="5056230"/>
            <a:ext cx="780000" cy="6760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8EF34C-A586-4CD2-BC04-C4CB1738F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849" y="3776161"/>
            <a:ext cx="780000" cy="6760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BC8077-A83C-44B4-AFF9-AA2B29D3F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743" y="4718197"/>
            <a:ext cx="780000" cy="6760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EEE743-0DE8-4C97-9E9A-3AE51781D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5822" y="4327410"/>
            <a:ext cx="923684" cy="6624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EDE9C7-1DF2-4B55-9719-E588924A7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301" y="4658614"/>
            <a:ext cx="923684" cy="6624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468E90-D8DA-49DF-86C5-9D3BA0E8A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2486" y="2553926"/>
            <a:ext cx="1292017" cy="13958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16EA5FF-9079-4F15-A63D-9FBF3C4EC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4429" y="3751761"/>
            <a:ext cx="1292017" cy="13958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61E2FC-EFBD-40FF-AD76-D5BA7B645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943" y="4214465"/>
            <a:ext cx="1292017" cy="139588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25392A-3F3E-4BC6-8C44-36CEB6578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0888" y="5230271"/>
            <a:ext cx="1292017" cy="13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35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9296</TotalTime>
  <Words>1176</Words>
  <Application>Microsoft Office PowerPoint</Application>
  <PresentationFormat>Экран (4:3)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Сектор</vt:lpstr>
      <vt:lpstr> О формировании единой базы данных абонентов по обращению с ТКО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Андрей Евтушенко</cp:lastModifiedBy>
  <cp:revision>179</cp:revision>
  <cp:lastPrinted>2018-10-03T09:10:57Z</cp:lastPrinted>
  <dcterms:created xsi:type="dcterms:W3CDTF">2013-07-22T06:48:29Z</dcterms:created>
  <dcterms:modified xsi:type="dcterms:W3CDTF">2018-10-03T10:55:11Z</dcterms:modified>
</cp:coreProperties>
</file>