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6" r:id="rId3"/>
    <p:sldId id="261" r:id="rId4"/>
    <p:sldId id="275" r:id="rId5"/>
    <p:sldId id="262" r:id="rId6"/>
    <p:sldId id="276" r:id="rId7"/>
    <p:sldId id="263" r:id="rId8"/>
    <p:sldId id="265" r:id="rId9"/>
    <p:sldId id="268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CB7"/>
    <a:srgbClr val="86E0B5"/>
    <a:srgbClr val="66FFCC"/>
    <a:srgbClr val="99FFCC"/>
    <a:srgbClr val="26A63E"/>
    <a:srgbClr val="00A396"/>
    <a:srgbClr val="00CC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906" y="-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normalizeH="0" baseline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изменения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тарифов на захоронение ТКО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Анализ изменения тарифов на услуги в сфере холодного водоснабжения и водоотведения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explosion val="13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8D-4B4F-BE30-404A0C25D2AE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8D-4B4F-BE30-404A0C25D2AE}"/>
              </c:ext>
            </c:extLst>
          </c:dPt>
          <c:dLbls>
            <c:dLbl>
              <c:idx val="0"/>
              <c:layout>
                <c:manualLayout>
                  <c:x val="-8.5945237741043373E-2"/>
                  <c:y val="-9.1705038501864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7030390236753398E-2"/>
                      <c:h val="4.37531984333131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D8D-4B4F-BE30-404A0C25D2A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Увеличены с 01.07.2018</c:v>
                </c:pt>
                <c:pt idx="1">
                  <c:v>Снижены с 01.07.2018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8D-4B4F-BE30-404A0C25D2A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121305375677271"/>
          <c:y val="0.65947326881116974"/>
          <c:w val="0.37384337714337945"/>
          <c:h val="0.24811040020937716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7CABF-4200-4338-AE2C-1CE94C56A201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50FA6-FD44-4F54-AA97-3687FA1F8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6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F7FBF-0E8A-4D89-94AF-15B31E8BF82B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8B9FF-B92A-45CB-9812-C4B600D4D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243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8B9FF-B92A-45CB-9812-C4B600D4DC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70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8B9FF-B92A-45CB-9812-C4B600D4DC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0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57A1-A830-43AB-96A9-E7ED7412D8F4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B80-D9BC-4C55-A651-7B058E9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8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57A1-A830-43AB-96A9-E7ED7412D8F4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B80-D9BC-4C55-A651-7B058E9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57A1-A830-43AB-96A9-E7ED7412D8F4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B80-D9BC-4C55-A651-7B058E9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5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57A1-A830-43AB-96A9-E7ED7412D8F4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B80-D9BC-4C55-A651-7B058E9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90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57A1-A830-43AB-96A9-E7ED7412D8F4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B80-D9BC-4C55-A651-7B058E9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5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57A1-A830-43AB-96A9-E7ED7412D8F4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B80-D9BC-4C55-A651-7B058E9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9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57A1-A830-43AB-96A9-E7ED7412D8F4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B80-D9BC-4C55-A651-7B058E9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0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57A1-A830-43AB-96A9-E7ED7412D8F4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B80-D9BC-4C55-A651-7B058E9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2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57A1-A830-43AB-96A9-E7ED7412D8F4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B80-D9BC-4C55-A651-7B058E9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7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57A1-A830-43AB-96A9-E7ED7412D8F4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B80-D9BC-4C55-A651-7B058E9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6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57A1-A830-43AB-96A9-E7ED7412D8F4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B80-D9BC-4C55-A651-7B058E9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3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57A1-A830-43AB-96A9-E7ED7412D8F4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6B80-D9BC-4C55-A651-7B058E9E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9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5363" y="1239864"/>
            <a:ext cx="9647695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baseline="30000" dirty="0" smtClean="0"/>
              <a:t>ОСНОВЫ ЦЕНООБРАЗОВАНИЯ </a:t>
            </a:r>
          </a:p>
          <a:p>
            <a:pPr algn="ctr"/>
            <a:r>
              <a:rPr lang="ru-RU" sz="3600" b="1" baseline="30000" dirty="0" smtClean="0"/>
              <a:t>в сфере обращения с ТКО</a:t>
            </a:r>
          </a:p>
          <a:p>
            <a:pPr algn="ctr"/>
            <a:endParaRPr lang="ru-RU" sz="3200" b="1" baseline="30000" dirty="0" smtClean="0"/>
          </a:p>
          <a:p>
            <a:pPr algn="ctr"/>
            <a:endParaRPr lang="ru-RU" sz="3200" b="1" baseline="30000" dirty="0"/>
          </a:p>
          <a:p>
            <a:pPr algn="ctr"/>
            <a:r>
              <a:rPr lang="ru-RU" sz="3600" b="1" baseline="30000" dirty="0" smtClean="0"/>
              <a:t>Докладчик </a:t>
            </a:r>
          </a:p>
          <a:p>
            <a:pPr algn="ctr"/>
            <a:r>
              <a:rPr lang="ru-RU" sz="3600" b="1" baseline="30000" dirty="0" smtClean="0"/>
              <a:t>руководитель Региональной службы по тарифам Ростовской области</a:t>
            </a:r>
            <a:r>
              <a:rPr lang="ru-RU" sz="3600" b="1" dirty="0" smtClean="0"/>
              <a:t> </a:t>
            </a:r>
            <a:r>
              <a:rPr lang="ru-RU" sz="3600" b="1" baseline="30000" dirty="0" smtClean="0"/>
              <a:t>ЛУКЬЯНОВ АЛЕКСЕЙ ВЛАДИМИРОВИЧ</a:t>
            </a:r>
            <a:endParaRPr lang="ru-RU" sz="3600" b="1" baseline="30000" dirty="0"/>
          </a:p>
        </p:txBody>
      </p:sp>
    </p:spTree>
    <p:extLst>
      <p:ext uri="{BB962C8B-B14F-4D97-AF65-F5344CB8AC3E}">
        <p14:creationId xmlns:p14="http://schemas.microsoft.com/office/powerpoint/2010/main" val="205221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9159" y="333215"/>
            <a:ext cx="10461356" cy="643178"/>
          </a:xfrm>
          <a:prstGeom prst="rect">
            <a:avLst/>
          </a:prstGeom>
          <a:solidFill>
            <a:srgbClr val="26A6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Правовые </a:t>
            </a:r>
            <a:r>
              <a:rPr lang="ru-RU" sz="2000" dirty="0"/>
              <a:t>основы регулирования в области обращения с ТКО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9641" y="1301859"/>
            <a:ext cx="10104895" cy="542439"/>
          </a:xfrm>
          <a:prstGeom prst="roundRect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Федеральный закон </a:t>
            </a:r>
            <a:r>
              <a:rPr lang="ru-RU" b="1" dirty="0">
                <a:solidFill>
                  <a:schemeClr val="tx1"/>
                </a:solidFill>
              </a:rPr>
              <a:t>от </a:t>
            </a:r>
            <a:r>
              <a:rPr lang="ru-RU" b="1" dirty="0" smtClean="0">
                <a:solidFill>
                  <a:schemeClr val="tx1"/>
                </a:solidFill>
              </a:rPr>
              <a:t>24.06.1998 №</a:t>
            </a:r>
            <a:r>
              <a:rPr lang="ru-RU" b="1" dirty="0">
                <a:solidFill>
                  <a:schemeClr val="tx1"/>
                </a:solidFill>
              </a:rPr>
              <a:t>89-ФЗ </a:t>
            </a:r>
            <a:r>
              <a:rPr lang="ru-RU" dirty="0">
                <a:solidFill>
                  <a:schemeClr val="tx1"/>
                </a:solidFill>
              </a:rPr>
              <a:t>«Об отходах производства и потребления»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9641" y="2107769"/>
            <a:ext cx="10104895" cy="1139126"/>
          </a:xfrm>
          <a:prstGeom prst="roundRect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Федеральный закон </a:t>
            </a:r>
            <a:r>
              <a:rPr lang="ru-RU" b="1" dirty="0">
                <a:solidFill>
                  <a:schemeClr val="tx1"/>
                </a:solidFill>
              </a:rPr>
              <a:t>от </a:t>
            </a:r>
            <a:r>
              <a:rPr lang="ru-RU" b="1" dirty="0" smtClean="0">
                <a:solidFill>
                  <a:schemeClr val="tx1"/>
                </a:solidFill>
              </a:rPr>
              <a:t>29.12.2014 </a:t>
            </a:r>
            <a:r>
              <a:rPr lang="ru-RU" b="1" dirty="0">
                <a:solidFill>
                  <a:schemeClr val="tx1"/>
                </a:solidFill>
              </a:rPr>
              <a:t>№458-ФЗ </a:t>
            </a:r>
            <a:r>
              <a:rPr lang="ru-RU" dirty="0">
                <a:solidFill>
                  <a:schemeClr val="tx1"/>
                </a:solidFill>
              </a:rPr>
              <a:t>«О внесении изменений в Федеральный закон «Об отходах производства и потребления», отдельные законодательные акты Российской Федерации и признании утратившими силу отдельных законодательных актов (положений законодательных актов) Российской </a:t>
            </a:r>
            <a:r>
              <a:rPr lang="ru-RU" dirty="0" smtClean="0">
                <a:solidFill>
                  <a:schemeClr val="tx1"/>
                </a:solidFill>
              </a:rPr>
              <a:t>Федерации»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9641" y="3487119"/>
            <a:ext cx="10104895" cy="627681"/>
          </a:xfrm>
          <a:prstGeom prst="roundRect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Основы </a:t>
            </a:r>
            <a:r>
              <a:rPr lang="ru-RU" dirty="0">
                <a:solidFill>
                  <a:schemeClr val="tx1"/>
                </a:solidFill>
              </a:rPr>
              <a:t>ценообразования в области обращения с ТКО и </a:t>
            </a:r>
            <a:r>
              <a:rPr lang="ru-RU" dirty="0" smtClean="0">
                <a:solidFill>
                  <a:schemeClr val="tx1"/>
                </a:solidFill>
              </a:rPr>
              <a:t>Правила </a:t>
            </a:r>
            <a:r>
              <a:rPr lang="ru-RU" dirty="0">
                <a:solidFill>
                  <a:schemeClr val="tx1"/>
                </a:solidFill>
              </a:rPr>
              <a:t>регулирования тарифов в сфере обращения с ТКО, </a:t>
            </a:r>
            <a:r>
              <a:rPr lang="ru-RU" dirty="0" smtClean="0">
                <a:solidFill>
                  <a:schemeClr val="tx1"/>
                </a:solidFill>
              </a:rPr>
              <a:t>утвержденные </a:t>
            </a:r>
            <a:r>
              <a:rPr lang="ru-RU" dirty="0">
                <a:solidFill>
                  <a:schemeClr val="tx1"/>
                </a:solidFill>
              </a:rPr>
              <a:t>постановлением Правительства РФ </a:t>
            </a:r>
            <a:r>
              <a:rPr lang="ru-RU" b="1" dirty="0">
                <a:solidFill>
                  <a:schemeClr val="tx1"/>
                </a:solidFill>
              </a:rPr>
              <a:t>от </a:t>
            </a:r>
            <a:r>
              <a:rPr lang="ru-RU" b="1" dirty="0" smtClean="0">
                <a:solidFill>
                  <a:schemeClr val="tx1"/>
                </a:solidFill>
              </a:rPr>
              <a:t>30.05.2016 №</a:t>
            </a:r>
            <a:r>
              <a:rPr lang="ru-RU" b="1" dirty="0">
                <a:solidFill>
                  <a:schemeClr val="tx1"/>
                </a:solidFill>
              </a:rPr>
              <a:t>484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9641" y="4401520"/>
            <a:ext cx="10104895" cy="511443"/>
          </a:xfrm>
          <a:prstGeom prst="roundRect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Методические указания </a:t>
            </a:r>
            <a:r>
              <a:rPr lang="ru-RU" dirty="0">
                <a:solidFill>
                  <a:schemeClr val="tx1"/>
                </a:solidFill>
              </a:rPr>
              <a:t>по расчету регулируемых тарифов в области обращения с твердыми коммунальными отходами, </a:t>
            </a:r>
            <a:r>
              <a:rPr lang="ru-RU" dirty="0" smtClean="0">
                <a:solidFill>
                  <a:schemeClr val="tx1"/>
                </a:solidFill>
              </a:rPr>
              <a:t>утвержденные </a:t>
            </a:r>
            <a:r>
              <a:rPr lang="ru-RU" dirty="0">
                <a:solidFill>
                  <a:schemeClr val="tx1"/>
                </a:solidFill>
              </a:rPr>
              <a:t>Приказом </a:t>
            </a:r>
            <a:r>
              <a:rPr lang="ru-RU" dirty="0" smtClean="0">
                <a:solidFill>
                  <a:schemeClr val="tx1"/>
                </a:solidFill>
              </a:rPr>
              <a:t>ФАС России </a:t>
            </a:r>
            <a:r>
              <a:rPr lang="ru-RU" b="1" dirty="0">
                <a:solidFill>
                  <a:schemeClr val="tx1"/>
                </a:solidFill>
              </a:rPr>
              <a:t>от </a:t>
            </a:r>
            <a:r>
              <a:rPr lang="ru-RU" b="1" dirty="0" smtClean="0">
                <a:solidFill>
                  <a:schemeClr val="tx1"/>
                </a:solidFill>
              </a:rPr>
              <a:t>21.11.2016 №</a:t>
            </a:r>
            <a:r>
              <a:rPr lang="ru-RU" b="1" dirty="0">
                <a:solidFill>
                  <a:schemeClr val="tx1"/>
                </a:solidFill>
              </a:rPr>
              <a:t>1638/16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03417" y="6230319"/>
            <a:ext cx="1658319" cy="317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лайд №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9641" y="5140272"/>
            <a:ext cx="10104895" cy="586352"/>
          </a:xfrm>
          <a:prstGeom prst="roundRect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Постановление Правительства РФ </a:t>
            </a:r>
            <a:r>
              <a:rPr lang="ru-RU" b="1" dirty="0">
                <a:solidFill>
                  <a:schemeClr val="tx1"/>
                </a:solidFill>
              </a:rPr>
              <a:t>от </a:t>
            </a:r>
            <a:r>
              <a:rPr lang="ru-RU" b="1" dirty="0" smtClean="0">
                <a:solidFill>
                  <a:schemeClr val="tx1"/>
                </a:solidFill>
              </a:rPr>
              <a:t>15.09.2018 №1094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«О внесении изменений в некоторые акты Правительства РФ»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2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7"/>
            <a:ext cx="12246244" cy="6858000"/>
          </a:xfrm>
          <a:prstGeom prst="rect">
            <a:avLst/>
          </a:prstGeom>
          <a:effectLst/>
        </p:spPr>
      </p:pic>
      <p:sp>
        <p:nvSpPr>
          <p:cNvPr id="7" name="Прямоугольник 6"/>
          <p:cNvSpPr/>
          <p:nvPr/>
        </p:nvSpPr>
        <p:spPr>
          <a:xfrm>
            <a:off x="829159" y="333215"/>
            <a:ext cx="10461356" cy="643178"/>
          </a:xfrm>
          <a:prstGeom prst="rect">
            <a:avLst/>
          </a:prstGeom>
          <a:solidFill>
            <a:srgbClr val="26A6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Виды деятельности и тарифы в области обращения с ТКО, подлежащие регулированию в рамках Закона № 89-ФЗ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1668" y="1480089"/>
            <a:ext cx="2464230" cy="1480086"/>
          </a:xfrm>
          <a:prstGeom prst="roundRect">
            <a:avLst/>
          </a:prstGeom>
          <a:solidFill>
            <a:srgbClr val="AAEC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Регулируемые виды деятельности в области обращения с ТКО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1668" y="3649851"/>
            <a:ext cx="2464230" cy="1433595"/>
          </a:xfrm>
          <a:prstGeom prst="roundRect">
            <a:avLst/>
          </a:prstGeom>
          <a:solidFill>
            <a:srgbClr val="AAEC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Регулируемые виды предельных тарифов в области обращения с ТКО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3546" y="1480088"/>
            <a:ext cx="7136969" cy="1480087"/>
          </a:xfrm>
          <a:prstGeom prst="rect">
            <a:avLst/>
          </a:prstGeom>
          <a:pattFill prst="dkDnDiag">
            <a:fgClr>
              <a:srgbClr val="AAECB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обработка </a:t>
            </a:r>
            <a:r>
              <a:rPr lang="ru-RU" sz="1600" b="1" dirty="0">
                <a:solidFill>
                  <a:schemeClr val="tx1"/>
                </a:solidFill>
              </a:rPr>
              <a:t>ТКО;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обезвреживание </a:t>
            </a:r>
            <a:r>
              <a:rPr lang="ru-RU" sz="1600" b="1" dirty="0">
                <a:solidFill>
                  <a:schemeClr val="tx1"/>
                </a:solidFill>
              </a:rPr>
              <a:t>ТКО;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захоронение </a:t>
            </a:r>
            <a:r>
              <a:rPr lang="ru-RU" sz="1600" b="1" dirty="0">
                <a:solidFill>
                  <a:schemeClr val="tx1"/>
                </a:solidFill>
              </a:rPr>
              <a:t>ТКО;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оказание </a:t>
            </a:r>
            <a:r>
              <a:rPr lang="ru-RU" sz="1600" b="1" dirty="0">
                <a:solidFill>
                  <a:schemeClr val="tx1"/>
                </a:solidFill>
              </a:rPr>
              <a:t>услуги по обращению с ТКО региональным </a:t>
            </a:r>
            <a:r>
              <a:rPr lang="ru-RU" sz="1600" b="1" dirty="0" smtClean="0">
                <a:solidFill>
                  <a:schemeClr val="tx1"/>
                </a:solidFill>
              </a:rPr>
              <a:t>оператором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3546" y="3649851"/>
            <a:ext cx="7136969" cy="1433594"/>
          </a:xfrm>
          <a:prstGeom prst="rect">
            <a:avLst/>
          </a:prstGeom>
          <a:pattFill prst="dkDnDiag">
            <a:fgClr>
              <a:srgbClr val="AAECB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тариф на обработку </a:t>
            </a:r>
            <a:r>
              <a:rPr lang="ru-RU" sz="1600" b="1" dirty="0">
                <a:solidFill>
                  <a:schemeClr val="tx1"/>
                </a:solidFill>
              </a:rPr>
              <a:t>ТКО; 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тариф </a:t>
            </a:r>
            <a:r>
              <a:rPr lang="ru-RU" sz="1600" b="1" dirty="0" smtClean="0">
                <a:solidFill>
                  <a:schemeClr val="tx1"/>
                </a:solidFill>
              </a:rPr>
              <a:t>на обезвреживание </a:t>
            </a:r>
            <a:r>
              <a:rPr lang="ru-RU" sz="1600" b="1" dirty="0">
                <a:solidFill>
                  <a:schemeClr val="tx1"/>
                </a:solidFill>
              </a:rPr>
              <a:t>ТКО; 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тариф </a:t>
            </a:r>
            <a:r>
              <a:rPr lang="ru-RU" sz="1600" b="1" dirty="0" smtClean="0">
                <a:solidFill>
                  <a:schemeClr val="tx1"/>
                </a:solidFill>
              </a:rPr>
              <a:t>на захоронение </a:t>
            </a:r>
            <a:r>
              <a:rPr lang="ru-RU" sz="1600" b="1" dirty="0">
                <a:solidFill>
                  <a:schemeClr val="tx1"/>
                </a:solidFill>
              </a:rPr>
              <a:t>ТКО; 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единый тариф на услугу регионального оператора </a:t>
            </a:r>
            <a:r>
              <a:rPr lang="ru-RU" sz="1600" b="1" dirty="0" smtClean="0">
                <a:solidFill>
                  <a:schemeClr val="tx1"/>
                </a:solidFill>
              </a:rPr>
              <a:t>по обращению с ТКО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78631" y="4231037"/>
            <a:ext cx="612183" cy="23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378631" y="2131017"/>
            <a:ext cx="612183" cy="263471"/>
          </a:xfrm>
          <a:prstGeom prst="rightArrow">
            <a:avLst/>
          </a:prstGeom>
          <a:solidFill>
            <a:srgbClr val="AAE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378631" y="4231037"/>
            <a:ext cx="612183" cy="232475"/>
          </a:xfrm>
          <a:prstGeom prst="rightArrow">
            <a:avLst/>
          </a:prstGeom>
          <a:solidFill>
            <a:srgbClr val="AAE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0685" y="6323309"/>
            <a:ext cx="1340603" cy="37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Слайд № </a:t>
            </a: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069975" y="365126"/>
            <a:ext cx="9755188" cy="825499"/>
          </a:xfrm>
          <a:solidFill>
            <a:srgbClr val="BDD7E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сфере обращения с твердыми коммунальными отходами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715250" y="3219447"/>
            <a:ext cx="1533525" cy="1827215"/>
          </a:xfrm>
          <a:prstGeom prst="roundRect">
            <a:avLst/>
          </a:prstGeom>
          <a:solidFill>
            <a:srgbClr val="DA606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оператор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орг.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5576" y="2537340"/>
            <a:ext cx="1409699" cy="94297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A0D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 вывоз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ТКО </a:t>
            </a:r>
          </a:p>
        </p:txBody>
      </p:sp>
      <p:sp>
        <p:nvSpPr>
          <p:cNvPr id="2" name="Овал 1"/>
          <p:cNvSpPr/>
          <p:nvPr/>
        </p:nvSpPr>
        <p:spPr>
          <a:xfrm>
            <a:off x="9420224" y="2314575"/>
            <a:ext cx="2438401" cy="847723"/>
          </a:xfrm>
          <a:prstGeom prst="ellipse">
            <a:avLst/>
          </a:prstGeom>
          <a:gradFill>
            <a:gsLst>
              <a:gs pos="0">
                <a:srgbClr val="63A0D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транспортирование ТКО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53600" y="3752850"/>
            <a:ext cx="2105025" cy="866775"/>
          </a:xfrm>
          <a:prstGeom prst="ellipse">
            <a:avLst/>
          </a:prstGeom>
          <a:solidFill>
            <a:srgbClr val="DA606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Обезвреживание  и обработка ТКО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544049" y="5172075"/>
            <a:ext cx="1905001" cy="847726"/>
          </a:xfrm>
          <a:prstGeom prst="ellipse">
            <a:avLst/>
          </a:prstGeom>
          <a:solidFill>
            <a:srgbClr val="DA606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Захоронение ТКО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 орг.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3375" y="3575843"/>
            <a:ext cx="1741487" cy="925514"/>
          </a:xfrm>
          <a:prstGeom prst="ellipse">
            <a:avLst/>
          </a:prstGeom>
          <a:solidFill>
            <a:srgbClr val="DA6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Захоронение ТКО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орг.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9975" y="1371600"/>
            <a:ext cx="294005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86725" y="1438275"/>
            <a:ext cx="271938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7" descr="http://printonic.ru/uploads/images/2015/12/10/img_5669d2764e7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75972"/>
            <a:ext cx="904875" cy="6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detskie-raskraski.ru/sites/default/files/raskraska_musorovoz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162" y="346075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1" descr="http://glassbead.ru/photos/dlya-detey-shablony-lyudey-16060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3" descr="http://glassbead.ru/photos/dlya-detey-shablony-lyudey-16060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5" descr="http://glassbead.ru/photos/dlya-detey-shablony-lyudey-16060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7" descr="http://glassbead.ru/photos/dlya-detey-shablony-lyudey-16060-larg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9" descr="http://glassbead.ru/photos/dlya-detey-shablony-lyudey-16060-large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1" descr="http://glassbead.ru/photos/dlya-detey-shablony-lyudey-16060-large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3" descr="http://glassbead.ru/photos/dlya-detey-shablony-lyudey-16060-large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9" name="Picture 25" descr="http://cdn01.ru/files/users/images/bc/77/bc77ed7363eff25988e1b7bbf8cb336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42" y="3480315"/>
            <a:ext cx="13144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www.colorator.net/images/For_kids/Toys/1/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48" y="4258863"/>
            <a:ext cx="509588" cy="6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2695575" y="4499767"/>
            <a:ext cx="1409699" cy="94297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3A0D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и вывоз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ТКО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648700" y="1912382"/>
            <a:ext cx="25050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392332" y="1832492"/>
            <a:ext cx="2247092" cy="348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Операторы ТКО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74775" y="1807607"/>
            <a:ext cx="1797050" cy="362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ОКК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866899" y="5924550"/>
            <a:ext cx="558799" cy="552449"/>
          </a:xfrm>
          <a:prstGeom prst="rect">
            <a:avLst/>
          </a:prstGeom>
          <a:gradFill>
            <a:gsLst>
              <a:gs pos="0">
                <a:srgbClr val="63A0D7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469859" y="5924551"/>
            <a:ext cx="576262" cy="576262"/>
          </a:xfrm>
          <a:prstGeom prst="rect">
            <a:avLst/>
          </a:prstGeom>
          <a:solidFill>
            <a:srgbClr val="DA606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Прямоугольник 2047"/>
          <p:cNvSpPr/>
          <p:nvPr/>
        </p:nvSpPr>
        <p:spPr>
          <a:xfrm>
            <a:off x="2695575" y="6019800"/>
            <a:ext cx="2105025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Нерегулируемые тарифы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соглашению сторон)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7239000" y="6019799"/>
            <a:ext cx="1323975" cy="4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Регулируемые тарифы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8" name="Прямая соединительная линия 2057"/>
          <p:cNvCxnSpPr>
            <a:stCxn id="3" idx="3"/>
          </p:cNvCxnSpPr>
          <p:nvPr/>
        </p:nvCxnSpPr>
        <p:spPr>
          <a:xfrm flipV="1">
            <a:off x="9248775" y="4109245"/>
            <a:ext cx="447675" cy="23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единительная линия 2059"/>
          <p:cNvCxnSpPr/>
          <p:nvPr/>
        </p:nvCxnSpPr>
        <p:spPr>
          <a:xfrm flipV="1">
            <a:off x="9239250" y="3162298"/>
            <a:ext cx="661987" cy="5905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единительная линия 2061"/>
          <p:cNvCxnSpPr/>
          <p:nvPr/>
        </p:nvCxnSpPr>
        <p:spPr>
          <a:xfrm>
            <a:off x="9239250" y="4501357"/>
            <a:ext cx="971550" cy="67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единительная линия 2063"/>
          <p:cNvCxnSpPr/>
          <p:nvPr/>
        </p:nvCxnSpPr>
        <p:spPr>
          <a:xfrm>
            <a:off x="6796092" y="4186237"/>
            <a:ext cx="8334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Прямая соединительная линия 2070"/>
          <p:cNvCxnSpPr/>
          <p:nvPr/>
        </p:nvCxnSpPr>
        <p:spPr>
          <a:xfrm flipV="1">
            <a:off x="4105274" y="4501357"/>
            <a:ext cx="1090615" cy="232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Прямая соединительная линия 2072"/>
          <p:cNvCxnSpPr/>
          <p:nvPr/>
        </p:nvCxnSpPr>
        <p:spPr>
          <a:xfrm>
            <a:off x="4105275" y="3162298"/>
            <a:ext cx="1190625" cy="7905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я соединительная линия 2074"/>
          <p:cNvCxnSpPr/>
          <p:nvPr/>
        </p:nvCxnSpPr>
        <p:spPr>
          <a:xfrm flipH="1">
            <a:off x="1866899" y="3162298"/>
            <a:ext cx="828676" cy="523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Прямая соединительная линия 2076"/>
          <p:cNvCxnSpPr/>
          <p:nvPr/>
        </p:nvCxnSpPr>
        <p:spPr>
          <a:xfrm>
            <a:off x="1866899" y="4386262"/>
            <a:ext cx="828676" cy="584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40000" y="6212682"/>
            <a:ext cx="1555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115175" y="6200775"/>
            <a:ext cx="12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9903417" y="6230319"/>
            <a:ext cx="1658319" cy="317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лайд № 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0122" y="658678"/>
            <a:ext cx="10275375" cy="650929"/>
          </a:xfrm>
          <a:prstGeom prst="rect">
            <a:avLst/>
          </a:prstGeom>
          <a:solidFill>
            <a:srgbClr val="26A6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Методы регулирования тарифов 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70122" y="1797804"/>
            <a:ext cx="2619213" cy="883403"/>
          </a:xfrm>
          <a:prstGeom prst="roundRect">
            <a:avLst/>
          </a:prstGeom>
          <a:pattFill prst="dkDnDiag">
            <a:fgClr>
              <a:srgbClr val="AAECB7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 экономически обоснованных тарифов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65729" y="1797804"/>
            <a:ext cx="2874935" cy="883403"/>
          </a:xfrm>
          <a:prstGeom prst="roundRect">
            <a:avLst/>
          </a:prstGeom>
          <a:pattFill prst="dkDnDiag">
            <a:fgClr>
              <a:srgbClr val="AAECB7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 индексации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36431" y="1797803"/>
            <a:ext cx="2812941" cy="883403"/>
          </a:xfrm>
          <a:prstGeom prst="roundRect">
            <a:avLst/>
          </a:prstGeom>
          <a:pattFill prst="dkDnDiag">
            <a:fgClr>
              <a:srgbClr val="AAECB7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 доходности инвестированного капитала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0637" y="3169403"/>
            <a:ext cx="2874936" cy="1154624"/>
          </a:xfrm>
          <a:prstGeom prst="roundRect">
            <a:avLst/>
          </a:prstGeom>
          <a:solidFill>
            <a:srgbClr val="AAE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если </a:t>
            </a: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течение предыдущего года не осуществлялось государственное регулирование </a:t>
            </a:r>
            <a:r>
              <a:rPr lang="ru-RU" sz="1400" dirty="0" smtClean="0">
                <a:solidFill>
                  <a:schemeClr val="tx1"/>
                </a:solidFill>
              </a:rPr>
              <a:t>тарифов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2739" y="3169403"/>
            <a:ext cx="3107410" cy="1154624"/>
          </a:xfrm>
          <a:prstGeom prst="roundRect">
            <a:avLst/>
          </a:prstGeom>
          <a:solidFill>
            <a:srgbClr val="AAE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если в </a:t>
            </a:r>
            <a:r>
              <a:rPr lang="ru-RU" sz="1400" dirty="0" smtClean="0">
                <a:solidFill>
                  <a:schemeClr val="tx1"/>
                </a:solidFill>
              </a:rPr>
              <a:t>течение </a:t>
            </a:r>
            <a:r>
              <a:rPr lang="ru-RU" sz="1400" dirty="0">
                <a:solidFill>
                  <a:schemeClr val="tx1"/>
                </a:solidFill>
              </a:rPr>
              <a:t>предыдущего года осуществлялось государственное регулирование </a:t>
            </a:r>
            <a:r>
              <a:rPr lang="ru-RU" sz="1400" dirty="0" smtClean="0">
                <a:solidFill>
                  <a:schemeClr val="tx1"/>
                </a:solidFill>
              </a:rPr>
              <a:t>тарифов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24068" y="3169403"/>
            <a:ext cx="3037668" cy="1154624"/>
          </a:xfrm>
          <a:prstGeom prst="roundRect">
            <a:avLst/>
          </a:prstGeom>
          <a:solidFill>
            <a:srgbClr val="AAE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если регулируемая организация, осуществляет </a:t>
            </a:r>
            <a:r>
              <a:rPr lang="ru-RU" sz="1400" dirty="0">
                <a:solidFill>
                  <a:schemeClr val="tx1"/>
                </a:solidFill>
              </a:rPr>
              <a:t>эксплуатацию объектов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>
                <a:solidFill>
                  <a:schemeClr val="tx1"/>
                </a:solidFill>
              </a:rPr>
              <a:t>созданных не ранее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 </a:t>
            </a:r>
            <a:r>
              <a:rPr lang="ru-RU" sz="1400" dirty="0">
                <a:solidFill>
                  <a:schemeClr val="tx1"/>
                </a:solidFill>
              </a:rPr>
              <a:t>января 2015 </a:t>
            </a:r>
            <a:r>
              <a:rPr lang="ru-RU" sz="1400" dirty="0" smtClean="0">
                <a:solidFill>
                  <a:schemeClr val="tx1"/>
                </a:solidFill>
              </a:rPr>
              <a:t>года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2479728" y="2781946"/>
            <a:ext cx="121158" cy="317715"/>
          </a:xfrm>
          <a:prstGeom prst="downArrow">
            <a:avLst/>
          </a:prstGeom>
          <a:solidFill>
            <a:srgbClr val="AAE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161222" y="2781946"/>
            <a:ext cx="130444" cy="317715"/>
          </a:xfrm>
          <a:prstGeom prst="downArrow">
            <a:avLst/>
          </a:prstGeom>
          <a:solidFill>
            <a:srgbClr val="AAE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0042902" y="2781947"/>
            <a:ext cx="139484" cy="317714"/>
          </a:xfrm>
          <a:prstGeom prst="downArrow">
            <a:avLst/>
          </a:prstGeom>
          <a:solidFill>
            <a:srgbClr val="AAE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849173" y="6292312"/>
            <a:ext cx="1340603" cy="356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Слайд № </a:t>
            </a: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2739" y="4727485"/>
            <a:ext cx="6888997" cy="596184"/>
          </a:xfrm>
          <a:prstGeom prst="roundRect">
            <a:avLst/>
          </a:prstGeom>
          <a:pattFill prst="pct80">
            <a:fgClr>
              <a:srgbClr val="AAECB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Срок действия долгосрочных тарифов не менее 5 </a:t>
            </a:r>
            <a:r>
              <a:rPr lang="ru-RU" sz="1400" dirty="0" smtClean="0">
                <a:solidFill>
                  <a:schemeClr val="tx1"/>
                </a:solidFill>
              </a:rPr>
              <a:t>лет (не </a:t>
            </a:r>
            <a:r>
              <a:rPr lang="ru-RU" sz="1400" dirty="0">
                <a:solidFill>
                  <a:schemeClr val="tx1"/>
                </a:solidFill>
              </a:rPr>
              <a:t>менее 3 </a:t>
            </a:r>
            <a:r>
              <a:rPr lang="ru-RU" sz="1400" dirty="0" smtClean="0">
                <a:solidFill>
                  <a:schemeClr val="tx1"/>
                </a:solidFill>
              </a:rPr>
              <a:t>лет при </a:t>
            </a:r>
            <a:r>
              <a:rPr lang="ru-RU" sz="1400" dirty="0">
                <a:solidFill>
                  <a:schemeClr val="tx1"/>
                </a:solidFill>
              </a:rPr>
              <a:t>первом применении долгосрочных тарифов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30637" y="4727485"/>
            <a:ext cx="2874936" cy="596184"/>
          </a:xfrm>
          <a:prstGeom prst="roundRect">
            <a:avLst/>
          </a:prstGeom>
          <a:pattFill prst="pct80">
            <a:fgClr>
              <a:srgbClr val="AAECB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Срок действия тарифов не более 1 финансового </a:t>
            </a:r>
            <a:r>
              <a:rPr lang="ru-RU" sz="1400" dirty="0" smtClean="0">
                <a:solidFill>
                  <a:schemeClr val="tx1"/>
                </a:solidFill>
              </a:rPr>
              <a:t>года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502608" y="4335892"/>
            <a:ext cx="98278" cy="302721"/>
          </a:xfrm>
          <a:prstGeom prst="downArrow">
            <a:avLst>
              <a:gd name="adj1" fmla="val 50000"/>
              <a:gd name="adj2" fmla="val 52560"/>
            </a:avLst>
          </a:prstGeom>
          <a:solidFill>
            <a:srgbClr val="AAE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203196" y="4335892"/>
            <a:ext cx="97430" cy="302721"/>
          </a:xfrm>
          <a:prstGeom prst="downArrow">
            <a:avLst/>
          </a:prstGeom>
          <a:solidFill>
            <a:srgbClr val="AAE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0042902" y="4335892"/>
            <a:ext cx="104613" cy="302721"/>
          </a:xfrm>
          <a:prstGeom prst="downArrow">
            <a:avLst/>
          </a:prstGeom>
          <a:solidFill>
            <a:srgbClr val="AAE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6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742122"/>
              </p:ext>
            </p:extLst>
          </p:nvPr>
        </p:nvGraphicFramePr>
        <p:xfrm>
          <a:off x="650930" y="1084881"/>
          <a:ext cx="5579390" cy="440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6803756" y="1216617"/>
            <a:ext cx="4835471" cy="1030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РСТ утверждены 60 тарифов для 30 организации.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ru-RU" sz="1200" dirty="0"/>
              <a:t>С 01.01.2018: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для 27 организаций тарифы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сохранены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уровне декабря 2017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года;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для 3 организаций тарифы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снижены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2%-6,4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01.07.2018: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для 21 организации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 ростом в диапазоне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0,3% до 174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%;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для 9 организаций тарифы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снижены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6,1%-61,3%.</a:t>
            </a:r>
          </a:p>
          <a:p>
            <a:pPr marL="0" indent="0">
              <a:lnSpc>
                <a:spcPct val="50000"/>
              </a:lnSpc>
              <a:buFont typeface="Arial" panose="020B0604020202020204" pitchFamily="34" charset="0"/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214257"/>
              </p:ext>
            </p:extLst>
          </p:nvPr>
        </p:nvGraphicFramePr>
        <p:xfrm>
          <a:off x="6858000" y="2991173"/>
          <a:ext cx="4928461" cy="183654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81308">
                  <a:extLst>
                    <a:ext uri="{9D8B030D-6E8A-4147-A177-3AD203B41FA5}">
                      <a16:colId xmlns="" xmlns:a16="http://schemas.microsoft.com/office/drawing/2014/main" val="17655030"/>
                    </a:ext>
                  </a:extLst>
                </a:gridCol>
                <a:gridCol w="1513011"/>
                <a:gridCol w="1734142"/>
              </a:tblGrid>
              <a:tr h="5128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тарифов </a:t>
                      </a:r>
                    </a:p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(руб.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1 </a:t>
                      </a:r>
                      <a:r>
                        <a:rPr lang="ru-RU" sz="14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куб.м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4045133"/>
                  </a:ext>
                </a:extLst>
              </a:tr>
              <a:tr h="327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01.07.2018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35873403"/>
                  </a:ext>
                </a:extLst>
              </a:tr>
              <a:tr h="23081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0143672"/>
                  </a:ext>
                </a:extLst>
              </a:tr>
              <a:tr h="535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Тарифы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захоронение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ТКО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22,91 -106,44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21,15 -140,90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66682989"/>
                  </a:ext>
                </a:extLst>
              </a:tr>
              <a:tr h="23081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940156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52046" y="433953"/>
            <a:ext cx="8260597" cy="464949"/>
          </a:xfrm>
          <a:prstGeom prst="rect">
            <a:avLst/>
          </a:prstGeom>
          <a:solidFill>
            <a:srgbClr val="26A6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Тарифное регулирование операторов в сфере ТКО на 2018 год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03417" y="6230319"/>
            <a:ext cx="1658319" cy="317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лайд № 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678" y="5494149"/>
            <a:ext cx="5571641" cy="4107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Тарифы рассчитаны с учетом ставок платы за НВОС, утвержденных постановлением Правительства РФ ОТ 29.07.2018 №758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" y="7748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0122" y="658678"/>
            <a:ext cx="10275375" cy="650929"/>
          </a:xfrm>
          <a:prstGeom prst="rect">
            <a:avLst/>
          </a:prstGeom>
          <a:solidFill>
            <a:srgbClr val="26A6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Единый тариф регионального оператора 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7939" y="1999281"/>
            <a:ext cx="1906292" cy="2487478"/>
          </a:xfrm>
          <a:prstGeom prst="roundRect">
            <a:avLst/>
          </a:prstGeom>
          <a:solidFill>
            <a:srgbClr val="AAEC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НВВ регионального </a:t>
            </a:r>
            <a:r>
              <a:rPr lang="ru-RU" b="1" dirty="0">
                <a:solidFill>
                  <a:schemeClr val="tx1"/>
                </a:solidFill>
              </a:rPr>
              <a:t>оператора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58519" y="1999282"/>
            <a:ext cx="2235631" cy="2487477"/>
          </a:xfrm>
          <a:prstGeom prst="roundRect">
            <a:avLst/>
          </a:prstGeom>
          <a:solidFill>
            <a:srgbClr val="AAEC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Расходы по обработке, обезвреживанию и захоронению ТКО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3492" y="1999282"/>
            <a:ext cx="2118101" cy="2487477"/>
          </a:xfrm>
          <a:prstGeom prst="roundRect">
            <a:avLst/>
          </a:prstGeom>
          <a:solidFill>
            <a:srgbClr val="AAEC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Собственные расходы регионального </a:t>
            </a:r>
            <a:r>
              <a:rPr lang="ru-RU" b="1" dirty="0">
                <a:solidFill>
                  <a:schemeClr val="tx1"/>
                </a:solidFill>
              </a:rPr>
              <a:t>оператора</a:t>
            </a:r>
          </a:p>
        </p:txBody>
      </p:sp>
      <p:sp>
        <p:nvSpPr>
          <p:cNvPr id="8" name="Равно 7"/>
          <p:cNvSpPr/>
          <p:nvPr/>
        </p:nvSpPr>
        <p:spPr>
          <a:xfrm>
            <a:off x="2599841" y="3285639"/>
            <a:ext cx="658678" cy="302218"/>
          </a:xfrm>
          <a:prstGeom prst="mathEqual">
            <a:avLst/>
          </a:prstGeom>
          <a:solidFill>
            <a:srgbClr val="AAECB7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5509648" y="3181024"/>
            <a:ext cx="588935" cy="519195"/>
          </a:xfrm>
          <a:prstGeom prst="mathPlus">
            <a:avLst/>
          </a:prstGeom>
          <a:solidFill>
            <a:srgbClr val="AAECB7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03037" y="3680847"/>
            <a:ext cx="2805194" cy="1007390"/>
          </a:xfrm>
          <a:prstGeom prst="roundRect">
            <a:avLst/>
          </a:prstGeom>
          <a:pattFill prst="pct75">
            <a:fgClr>
              <a:srgbClr val="AAECB7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Расходы на заключение и обслуживание договоров с собственниками ТКО И операторами ТКО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803037" y="1999282"/>
            <a:ext cx="2805194" cy="619932"/>
          </a:xfrm>
          <a:prstGeom prst="roundRect">
            <a:avLst/>
          </a:prstGeom>
          <a:pattFill prst="pct75">
            <a:fgClr>
              <a:srgbClr val="AAECB7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Расходы по сбору и транспортированию ТКО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803037" y="2998922"/>
            <a:ext cx="2805194" cy="371959"/>
          </a:xfrm>
          <a:prstGeom prst="roundRect">
            <a:avLst/>
          </a:prstGeom>
          <a:pattFill prst="pct75">
            <a:fgClr>
              <a:srgbClr val="AAECB7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Сбытовые расходы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40685" y="6323309"/>
            <a:ext cx="1340603" cy="37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Слайд № </a:t>
            </a:r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люс 26"/>
          <p:cNvSpPr/>
          <p:nvPr/>
        </p:nvSpPr>
        <p:spPr>
          <a:xfrm>
            <a:off x="9949912" y="2619214"/>
            <a:ext cx="333213" cy="317715"/>
          </a:xfrm>
          <a:prstGeom prst="mathPlus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9949912" y="3351509"/>
            <a:ext cx="333213" cy="329338"/>
          </a:xfrm>
          <a:prstGeom prst="mathPlus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8345837" y="2247254"/>
            <a:ext cx="457200" cy="154983"/>
          </a:xfrm>
          <a:prstGeom prst="rightArrow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8345838" y="3115160"/>
            <a:ext cx="457200" cy="170480"/>
          </a:xfrm>
          <a:prstGeom prst="rightArrow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8345838" y="4076054"/>
            <a:ext cx="457199" cy="188072"/>
          </a:xfrm>
          <a:prstGeom prst="rightArrow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6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984" y="-162731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40685" y="6323309"/>
            <a:ext cx="1340603" cy="37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Слайд № </a:t>
            </a:r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0122" y="658678"/>
            <a:ext cx="10275375" cy="650929"/>
          </a:xfrm>
          <a:prstGeom prst="rect">
            <a:avLst/>
          </a:prstGeom>
          <a:solidFill>
            <a:srgbClr val="26A63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Проблемы в сфере регулирования тарифов в сфере обращения с ТКО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4692" y="1743560"/>
            <a:ext cx="1945037" cy="1449092"/>
          </a:xfrm>
          <a:prstGeom prst="roundRect">
            <a:avLst/>
          </a:prstGeom>
          <a:solidFill>
            <a:srgbClr val="AAEC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плата за негативное воздействие на окружающую </a:t>
            </a:r>
            <a:r>
              <a:rPr lang="ru-RU" b="1" dirty="0" smtClean="0">
                <a:solidFill>
                  <a:schemeClr val="tx1"/>
                </a:solidFill>
              </a:rPr>
              <a:t>среду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19400" y="1743560"/>
            <a:ext cx="1830092" cy="1449091"/>
          </a:xfrm>
          <a:prstGeom prst="roundRect">
            <a:avLst/>
          </a:prstGeom>
          <a:solidFill>
            <a:srgbClr val="AAEC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НВВ и тарифы в конкурсной документации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40685" y="1743559"/>
            <a:ext cx="1846880" cy="1449093"/>
          </a:xfrm>
          <a:prstGeom prst="roundRect">
            <a:avLst/>
          </a:prstGeom>
          <a:solidFill>
            <a:srgbClr val="AAEC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содержание </a:t>
            </a:r>
            <a:r>
              <a:rPr lang="ru-RU" b="1" dirty="0" smtClean="0">
                <a:solidFill>
                  <a:schemeClr val="tx1"/>
                </a:solidFill>
              </a:rPr>
              <a:t>контейнеров контейнерных </a:t>
            </a:r>
            <a:r>
              <a:rPr lang="ru-RU" b="1" dirty="0">
                <a:solidFill>
                  <a:schemeClr val="tx1"/>
                </a:solidFill>
              </a:rPr>
              <a:t>площадок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6728" y="3192651"/>
            <a:ext cx="340963" cy="651936"/>
          </a:xfrm>
          <a:prstGeom prst="downArrow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0400171" y="3246412"/>
            <a:ext cx="348711" cy="651937"/>
          </a:xfrm>
          <a:prstGeom prst="downArrow">
            <a:avLst>
              <a:gd name="adj1" fmla="val 50000"/>
              <a:gd name="adj2" fmla="val 46250"/>
            </a:avLst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58074" y="3851329"/>
            <a:ext cx="1889096" cy="1666068"/>
          </a:xfrm>
          <a:prstGeom prst="roundRect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Тарифы региональных операторов принимаются только на основании </a:t>
            </a:r>
            <a:r>
              <a:rPr lang="ru-RU" sz="1600" dirty="0" err="1" smtClean="0">
                <a:solidFill>
                  <a:schemeClr val="tx1"/>
                </a:solidFill>
              </a:rPr>
              <a:t>Терсхемы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4692" y="3851330"/>
            <a:ext cx="1945037" cy="1666068"/>
          </a:xfrm>
          <a:prstGeom prst="roundRect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Доля в тарифах на захоронение ТКО до 46%, увеличение в 2019 году в 2 раза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40685" y="3851330"/>
            <a:ext cx="1846880" cy="1666067"/>
          </a:xfrm>
          <a:prstGeom prst="roundRect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возможность учета затрат </a:t>
            </a:r>
            <a:r>
              <a:rPr lang="ru-RU" sz="1600" dirty="0" smtClean="0">
                <a:solidFill>
                  <a:schemeClr val="tx1"/>
                </a:solidFill>
              </a:rPr>
              <a:t>рег. </a:t>
            </a:r>
            <a:r>
              <a:rPr lang="ru-RU" sz="1600" dirty="0">
                <a:solidFill>
                  <a:schemeClr val="tx1"/>
                </a:solidFill>
              </a:rPr>
              <a:t>оператора на содержание контейнерных площадок </a:t>
            </a:r>
            <a:r>
              <a:rPr lang="ru-RU" sz="1600" dirty="0" smtClean="0">
                <a:solidFill>
                  <a:schemeClr val="tx1"/>
                </a:solidFill>
              </a:rPr>
              <a:t>отсутствует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58074" y="1743560"/>
            <a:ext cx="1848657" cy="1449092"/>
          </a:xfrm>
          <a:prstGeom prst="roundRect">
            <a:avLst/>
          </a:prstGeom>
          <a:solidFill>
            <a:srgbClr val="AAEC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Необходимость </a:t>
            </a:r>
            <a:r>
              <a:rPr lang="ru-RU" b="1" dirty="0">
                <a:solidFill>
                  <a:schemeClr val="tx1"/>
                </a:solidFill>
              </a:rPr>
              <a:t>корректировки </a:t>
            </a:r>
            <a:r>
              <a:rPr lang="ru-RU" b="1" dirty="0" err="1">
                <a:solidFill>
                  <a:schemeClr val="tx1"/>
                </a:solidFill>
              </a:rPr>
              <a:t>терсхемы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29200" y="1743561"/>
            <a:ext cx="2019300" cy="1449091"/>
          </a:xfrm>
          <a:prstGeom prst="roundRect">
            <a:avLst/>
          </a:prstGeom>
          <a:solidFill>
            <a:srgbClr val="AAEC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Обоснование затрат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29200" y="3851330"/>
            <a:ext cx="2019299" cy="1666068"/>
          </a:xfrm>
          <a:prstGeom prst="roundRect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(методика МОС, ФОТ (обоснование численности, средняя з/</a:t>
            </a:r>
            <a:r>
              <a:rPr lang="ru-RU" sz="1600" dirty="0" err="1">
                <a:solidFill>
                  <a:schemeClr val="tx1"/>
                </a:solidFill>
              </a:rPr>
              <a:t>пл</a:t>
            </a:r>
            <a:r>
              <a:rPr lang="ru-RU" sz="1600" dirty="0">
                <a:solidFill>
                  <a:schemeClr val="tx1"/>
                </a:solidFill>
              </a:rPr>
              <a:t> по региону), необходимость </a:t>
            </a:r>
            <a:r>
              <a:rPr lang="ru-RU" sz="1600" dirty="0" smtClean="0">
                <a:solidFill>
                  <a:schemeClr val="tx1"/>
                </a:solidFill>
              </a:rPr>
              <a:t>конкурсов)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19399" y="3851330"/>
            <a:ext cx="1830093" cy="1666068"/>
          </a:xfrm>
          <a:prstGeom prst="roundRect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НВВ и тариф устанавливаются не выше указанных в конкурсной документации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563964" y="3199394"/>
            <a:ext cx="340963" cy="651936"/>
          </a:xfrm>
          <a:prstGeom prst="downArrow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66846" y="3199394"/>
            <a:ext cx="340963" cy="651936"/>
          </a:xfrm>
          <a:prstGeom prst="downArrow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8355118" y="3192651"/>
            <a:ext cx="340963" cy="651936"/>
          </a:xfrm>
          <a:prstGeom prst="downArrow">
            <a:avLst/>
          </a:prstGeom>
          <a:solidFill>
            <a:srgbClr val="AAEC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47695" y="6323309"/>
            <a:ext cx="1433593" cy="37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Слайд № </a:t>
            </a:r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8922" y="2665708"/>
            <a:ext cx="6145078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27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628</Words>
  <Application>Microsoft Office PowerPoint</Application>
  <PresentationFormat>Произвольный</PresentationFormat>
  <Paragraphs>104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ИЗМЕНЕНИЯ  в сфере обращения с твердыми коммунальными отходами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Voroncova</cp:lastModifiedBy>
  <cp:revision>79</cp:revision>
  <cp:lastPrinted>2017-06-29T13:23:57Z</cp:lastPrinted>
  <dcterms:created xsi:type="dcterms:W3CDTF">2017-06-21T11:30:16Z</dcterms:created>
  <dcterms:modified xsi:type="dcterms:W3CDTF">2018-10-03T08:09:20Z</dcterms:modified>
</cp:coreProperties>
</file>