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411" r:id="rId3"/>
    <p:sldId id="397" r:id="rId4"/>
    <p:sldId id="416" r:id="rId5"/>
    <p:sldId id="413" r:id="rId6"/>
    <p:sldId id="400" r:id="rId7"/>
    <p:sldId id="434" r:id="rId8"/>
    <p:sldId id="425" r:id="rId9"/>
    <p:sldId id="424" r:id="rId10"/>
    <p:sldId id="431" r:id="rId11"/>
    <p:sldId id="433" r:id="rId12"/>
    <p:sldId id="418" r:id="rId1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11" autoAdjust="0"/>
  </p:normalViewPr>
  <p:slideViewPr>
    <p:cSldViewPr>
      <p:cViewPr varScale="1">
        <p:scale>
          <a:sx n="106" d="100"/>
          <a:sy n="106" d="100"/>
        </p:scale>
        <p:origin x="293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09B685-CFCE-4C57-AC2B-0D68B5A5A488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A2AEE9-E62C-4FA0-8C2D-CD357FEA1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2580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10B8E7-804F-4981-AB74-11A7DF9958B5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E2CD1-443C-4A28-8F88-501BC761B40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52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E2CD1-443C-4A28-8F88-501BC761B40F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384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E2CD1-443C-4A28-8F88-501BC761B40F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33849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E2CD1-443C-4A28-8F88-501BC761B40F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697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E2CD1-443C-4A28-8F88-501BC761B40F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4697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2E11-528D-4145-823D-B7F51C18643B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3139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C52E11-528D-4145-823D-B7F51C18643B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3139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76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2815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9998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7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06213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662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6136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5022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17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2850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7552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0DFD0-BBDC-4227-AAF2-3337579F595E}" type="datetimeFigureOut">
              <a:rPr lang="ru-RU" smtClean="0"/>
              <a:t>01.11.2018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50FF2-1EAC-440F-8142-2BBB7E29B6E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670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205430" y="483518"/>
            <a:ext cx="8733140" cy="661720"/>
          </a:xfrm>
          <a:prstGeom prst="rect">
            <a:avLst/>
          </a:prstGeom>
          <a:noFill/>
        </p:spPr>
        <p:txBody>
          <a:bodyPr vert="horz" wrap="square" lIns="91440" tIns="45720" rIns="9144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84138" algn="ctr">
              <a:lnSpc>
                <a:spcPct val="100000"/>
              </a:lnSpc>
            </a:pPr>
            <a:r>
              <a:rPr lang="ru-RU" sz="20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совещание </a:t>
            </a:r>
            <a:r>
              <a:rPr lang="ru-RU" sz="20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</a:t>
            </a:r>
            <a:r>
              <a:rPr lang="ru-RU" sz="2000" b="1" spc="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вопросам формирования документов стратегического </a:t>
            </a:r>
            <a:r>
              <a:rPr lang="ru-RU" sz="20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планирования</a:t>
            </a:r>
            <a:endParaRPr lang="ru-RU" sz="2000" b="1" spc="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5" b="17735"/>
          <a:stretch/>
        </p:blipFill>
        <p:spPr>
          <a:xfrm>
            <a:off x="323528" y="1419622"/>
            <a:ext cx="8340792" cy="3112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474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95536" y="267494"/>
            <a:ext cx="3960440" cy="96020"/>
            <a:chOff x="395536" y="267494"/>
            <a:chExt cx="3960440" cy="960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95536" y="267494"/>
              <a:ext cx="936104" cy="96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03648" y="267494"/>
              <a:ext cx="936104" cy="9602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11760" y="267494"/>
              <a:ext cx="936104" cy="9602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419872" y="267494"/>
              <a:ext cx="936104" cy="960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9" name="Номер слайда 73"/>
          <p:cNvSpPr>
            <a:spLocks noGrp="1"/>
          </p:cNvSpPr>
          <p:nvPr>
            <p:ph type="sldNum" sz="quarter" idx="12"/>
          </p:nvPr>
        </p:nvSpPr>
        <p:spPr>
          <a:xfrm>
            <a:off x="6918300" y="509940"/>
            <a:ext cx="1988648" cy="273844"/>
          </a:xfrm>
        </p:spPr>
        <p:txBody>
          <a:bodyPr/>
          <a:lstStyle/>
          <a:p>
            <a:fld id="{9A72C424-397A-462C-B0E1-697E4658AA3D}" type="slidenum">
              <a:rPr lang="ru-RU" smtClean="0"/>
              <a:t>10</a:t>
            </a:fld>
            <a:endParaRPr lang="ru-RU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395536" y="479936"/>
            <a:ext cx="8098138" cy="605294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>
              <a:lnSpc>
                <a:spcPct val="100000"/>
              </a:lnSpc>
              <a:spcAft>
                <a:spcPts val="400"/>
              </a:spcAft>
            </a:pP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Рекомендации по формированию </a:t>
            </a:r>
          </a:p>
          <a:p>
            <a:pPr marL="0">
              <a:lnSpc>
                <a:spcPct val="100000"/>
              </a:lnSpc>
              <a:spcAft>
                <a:spcPts val="400"/>
              </a:spcAft>
            </a:pP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Муниципальных программ</a:t>
            </a:r>
            <a:endParaRPr lang="ru-RU" sz="1800" b="1" spc="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395536" y="1190150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95536" y="1419622"/>
            <a:ext cx="8424000" cy="3370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4200"/>
              </a:spcAft>
              <a:buClr>
                <a:srgbClr val="C00000"/>
              </a:buClr>
              <a:buSzPct val="120000"/>
              <a:tabLst>
                <a:tab pos="355600" algn="l"/>
              </a:tabLst>
            </a:pP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Цели 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муниципальных </a:t>
            </a: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 должны 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учитывать:</a:t>
            </a:r>
          </a:p>
          <a:p>
            <a:pPr marL="355600" indent="-355600">
              <a:spcAft>
                <a:spcPts val="4200"/>
              </a:spcAft>
              <a:buClr>
                <a:srgbClr val="C00000"/>
              </a:buClr>
              <a:buSzPct val="120000"/>
              <a:buFont typeface="+mj-lt"/>
              <a:buAutoNum type="arabicPeriod"/>
              <a:tabLst>
                <a:tab pos="355600" algn="l"/>
              </a:tabLst>
            </a:pP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Цели муниципальной стратегии, муниципального прогноза (целевой вариант)</a:t>
            </a:r>
          </a:p>
          <a:p>
            <a:pPr marL="355600" indent="-355600">
              <a:spcAft>
                <a:spcPts val="4200"/>
              </a:spcAft>
              <a:buClr>
                <a:srgbClr val="C00000"/>
              </a:buClr>
              <a:buSzPct val="120000"/>
              <a:buFont typeface="+mj-lt"/>
              <a:buAutoNum type="arabicPeriod"/>
              <a:tabLst>
                <a:tab pos="355600" algn="l"/>
              </a:tabLst>
            </a:pP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Цели (показатели) областных </a:t>
            </a:r>
            <a:r>
              <a:rPr lang="ru-RU" b="1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ГП</a:t>
            </a: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  <a:b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которых определены целевые значения для МО</a:t>
            </a:r>
          </a:p>
          <a:p>
            <a:pPr marL="355600" indent="-355600">
              <a:spcAft>
                <a:spcPts val="4200"/>
              </a:spcAft>
              <a:buClr>
                <a:srgbClr val="C00000"/>
              </a:buClr>
              <a:buSzPct val="120000"/>
              <a:buFont typeface="+mj-lt"/>
              <a:buAutoNum type="arabicPeriod"/>
              <a:tabLst>
                <a:tab pos="355600" algn="l"/>
              </a:tabLst>
            </a:pP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Цели Указа </a:t>
            </a: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№607</a:t>
            </a:r>
            <a:endParaRPr lang="ru-RU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000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95536" y="267494"/>
            <a:ext cx="3960440" cy="96020"/>
            <a:chOff x="395536" y="267494"/>
            <a:chExt cx="3960440" cy="960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95536" y="267494"/>
              <a:ext cx="936104" cy="96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03648" y="267494"/>
              <a:ext cx="936104" cy="9602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11760" y="267494"/>
              <a:ext cx="936104" cy="9602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419872" y="267494"/>
              <a:ext cx="936104" cy="960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1" name="Номер слайда 73"/>
          <p:cNvSpPr>
            <a:spLocks noGrp="1"/>
          </p:cNvSpPr>
          <p:nvPr>
            <p:ph type="sldNum" sz="quarter" idx="12"/>
          </p:nvPr>
        </p:nvSpPr>
        <p:spPr>
          <a:xfrm>
            <a:off x="6918300" y="509940"/>
            <a:ext cx="1988648" cy="273844"/>
          </a:xfrm>
        </p:spPr>
        <p:txBody>
          <a:bodyPr/>
          <a:lstStyle/>
          <a:p>
            <a:fld id="{9A72C424-397A-462C-B0E1-697E4658AA3D}" type="slidenum">
              <a:rPr lang="ru-RU" smtClean="0"/>
              <a:t>11</a:t>
            </a:fld>
            <a:endParaRPr lang="ru-RU" dirty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395536" y="479936"/>
            <a:ext cx="8424000" cy="605294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>
              <a:lnSpc>
                <a:spcPct val="100000"/>
              </a:lnSpc>
              <a:spcAft>
                <a:spcPts val="400"/>
              </a:spcAft>
            </a:pPr>
            <a:r>
              <a:rPr lang="ru-RU" sz="1800" b="1" spc="0" dirty="0" smtClean="0">
                <a:solidFill>
                  <a:srgbClr val="C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Необходимые процедуры </a:t>
            </a: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 принятии</a:t>
            </a:r>
          </a:p>
          <a:p>
            <a:pPr marL="0">
              <a:lnSpc>
                <a:spcPct val="100000"/>
              </a:lnSpc>
              <a:spcAft>
                <a:spcPts val="400"/>
              </a:spcAft>
            </a:pP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новых </a:t>
            </a: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муниципальных </a:t>
            </a: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</a:t>
            </a:r>
            <a:endParaRPr lang="ru-RU" sz="1800" b="1" spc="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95536" y="1163341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>
            <a:off x="395536" y="1441750"/>
            <a:ext cx="8424000" cy="3154710"/>
            <a:chOff x="395536" y="1354338"/>
            <a:chExt cx="8424000" cy="3154710"/>
          </a:xfrm>
        </p:grpSpPr>
        <p:sp>
          <p:nvSpPr>
            <p:cNvPr id="16" name="Прямоугольник 15"/>
            <p:cNvSpPr/>
            <p:nvPr/>
          </p:nvSpPr>
          <p:spPr>
            <a:xfrm>
              <a:off x="395536" y="1354338"/>
              <a:ext cx="8424000" cy="31547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355600" lvl="0" indent="-355600">
                <a:spcAft>
                  <a:spcPts val="4200"/>
                </a:spcAft>
                <a:buClr>
                  <a:srgbClr val="C00000"/>
                </a:buClr>
                <a:buSzPct val="120000"/>
                <a:buFont typeface="+mj-lt"/>
                <a:buAutoNum type="arabicPeriod"/>
                <a:tabLst>
                  <a:tab pos="355600" algn="l"/>
                </a:tabLst>
              </a:pPr>
              <a:r>
                <a:rPr lang="ru-RU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Общественные обсуждения проектов новых программ</a:t>
              </a:r>
              <a:br>
                <a:rPr lang="ru-RU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</a:br>
              <a:r>
                <a:rPr lang="ru-RU" b="1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(размещение на </a:t>
              </a:r>
              <a:r>
                <a:rPr lang="ru-RU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официальном сайте Администрации района)</a:t>
              </a:r>
              <a:r>
                <a:rPr lang="ru-RU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/>
              </a:r>
              <a:br>
                <a:rPr lang="ru-RU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</a:br>
              <a:endPara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  <a:p>
              <a:pPr marL="355600" indent="-355600">
                <a:spcAft>
                  <a:spcPts val="2400"/>
                </a:spcAft>
                <a:buClr>
                  <a:srgbClr val="C00000"/>
                </a:buClr>
                <a:buSzPct val="120000"/>
                <a:buFont typeface="+mj-lt"/>
                <a:buAutoNum type="arabicPeriod"/>
                <a:tabLst>
                  <a:tab pos="355600" algn="l"/>
                </a:tabLst>
              </a:pPr>
              <a:r>
                <a:rPr lang="ru-RU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Регистрация в </a:t>
              </a:r>
              <a:r>
                <a:rPr lang="ru-RU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федеральном государственном реестре</a:t>
              </a:r>
              <a:br>
                <a:rPr lang="ru-RU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</a:br>
              <a:r>
                <a:rPr lang="ru-RU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документов стратегического </a:t>
              </a:r>
              <a:r>
                <a:rPr lang="ru-RU" b="1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планирования (ГАС Управление)</a:t>
              </a:r>
            </a:p>
            <a:p>
              <a:pPr>
                <a:spcAft>
                  <a:spcPts val="2400"/>
                </a:spcAft>
                <a:buClr>
                  <a:srgbClr val="C00000"/>
                </a:buClr>
                <a:buSzPct val="120000"/>
                <a:tabLst>
                  <a:tab pos="355600" algn="l"/>
                </a:tabLst>
              </a:pPr>
              <a:r>
                <a:rPr lang="ru-RU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	в </a:t>
              </a:r>
              <a:r>
                <a:rPr lang="ru-RU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течение 10 дней со дня </a:t>
              </a:r>
              <a:r>
                <a:rPr lang="ru-RU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утверждения</a:t>
              </a:r>
              <a:endPara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755786" y="3725160"/>
              <a:ext cx="766885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endPara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755786" y="2355083"/>
              <a:ext cx="7668852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dirty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в течение 10 </a:t>
              </a:r>
              <a:r>
                <a:rPr lang="ru-RU" dirty="0" smtClean="0">
                  <a:latin typeface="Verdana" panose="020B0604030504040204" pitchFamily="34" charset="0"/>
                  <a:ea typeface="Verdana" panose="020B0604030504040204" pitchFamily="34" charset="0"/>
                  <a:cs typeface="Verdana" panose="020B0604030504040204" pitchFamily="34" charset="0"/>
                </a:rPr>
                <a:t>календарных дней</a:t>
              </a:r>
              <a:endPara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91080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95536" y="267494"/>
            <a:ext cx="3960440" cy="96020"/>
            <a:chOff x="395536" y="267494"/>
            <a:chExt cx="3960440" cy="960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95536" y="267494"/>
              <a:ext cx="936104" cy="96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03648" y="267494"/>
              <a:ext cx="936104" cy="9602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11760" y="267494"/>
              <a:ext cx="936104" cy="9602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419872" y="267494"/>
              <a:ext cx="936104" cy="960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1" name="Номер слайда 73"/>
          <p:cNvSpPr>
            <a:spLocks noGrp="1"/>
          </p:cNvSpPr>
          <p:nvPr>
            <p:ph type="sldNum" sz="quarter" idx="12"/>
          </p:nvPr>
        </p:nvSpPr>
        <p:spPr>
          <a:xfrm>
            <a:off x="6918300" y="509940"/>
            <a:ext cx="1988648" cy="273844"/>
          </a:xfrm>
        </p:spPr>
        <p:txBody>
          <a:bodyPr/>
          <a:lstStyle/>
          <a:p>
            <a:fld id="{9A72C424-397A-462C-B0E1-697E4658AA3D}" type="slidenum">
              <a:rPr lang="ru-RU" smtClean="0"/>
              <a:t>12</a:t>
            </a:fld>
            <a:endParaRPr lang="ru-RU" dirty="0"/>
          </a:p>
        </p:txBody>
      </p:sp>
      <p:sp>
        <p:nvSpPr>
          <p:cNvPr id="37" name="Заголовок 1"/>
          <p:cNvSpPr txBox="1">
            <a:spLocks/>
          </p:cNvSpPr>
          <p:nvPr/>
        </p:nvSpPr>
        <p:spPr>
          <a:xfrm>
            <a:off x="395536" y="509938"/>
            <a:ext cx="8098138" cy="276999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>
              <a:lnSpc>
                <a:spcPct val="100000"/>
              </a:lnSpc>
              <a:spcAft>
                <a:spcPts val="400"/>
              </a:spcAft>
            </a:pPr>
            <a:r>
              <a:rPr lang="ru-RU" sz="1800" b="1" spc="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ГАС «Управление»</a:t>
            </a:r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>
            <a:off x="395536" y="915566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438915" y="1157812"/>
            <a:ext cx="5380621" cy="923330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Необходимо обеспечивать</a:t>
            </a:r>
            <a:b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ввод отчетов </a:t>
            </a:r>
            <a:r>
              <a:rPr lang="ru-RU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всем документам</a:t>
            </a:r>
            <a:r>
              <a:rPr lang="ru-RU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зарегистрированным в </a:t>
            </a:r>
            <a:r>
              <a:rPr lang="ru-RU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ГАСУ</a:t>
            </a:r>
            <a:endParaRPr lang="ru-RU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0" name="Picture 4" descr="http://angliyskiy.h1n.ru/gallery_gen/016975244b4f767eba41e13ec0cffa1a_570x570.pn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50"/>
          <a:stretch/>
        </p:blipFill>
        <p:spPr bwMode="auto">
          <a:xfrm rot="10800000">
            <a:off x="269733" y="1035121"/>
            <a:ext cx="3366162" cy="3857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Прямоугольник 40"/>
          <p:cNvSpPr/>
          <p:nvPr/>
        </p:nvSpPr>
        <p:spPr>
          <a:xfrm>
            <a:off x="440648" y="2383384"/>
            <a:ext cx="272958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Aft>
                <a:spcPts val="1400"/>
              </a:spcAft>
            </a:pPr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Рейтинг</a:t>
            </a:r>
            <a:b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субъектов РФ</a:t>
            </a:r>
            <a:b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</a:t>
            </a:r>
            <a:r>
              <a:rPr lang="ru-RU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регистрации отчетов в </a:t>
            </a:r>
            <a:r>
              <a:rPr lang="ru-RU" sz="1600" b="1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ГАСУ</a:t>
            </a:r>
            <a:r>
              <a:rPr lang="ru-RU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br>
              <a:rPr lang="ru-RU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600" b="1" spc="-3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Минэкономразвития</a:t>
            </a:r>
            <a:r>
              <a:rPr lang="ru-RU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России </a:t>
            </a:r>
            <a:endParaRPr lang="ru-RU" sz="1600" b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42" name="Рисунок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410823"/>
            <a:ext cx="815447" cy="893067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439995" y="2223387"/>
            <a:ext cx="4572000" cy="260071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spcAft>
                <a:spcPts val="2200"/>
              </a:spcAft>
              <a:buFont typeface="Tahoma" panose="020B0604030504040204" pitchFamily="34" charset="0"/>
              <a:buChar char="−"/>
            </a:pP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Стратегия</a:t>
            </a:r>
          </a:p>
          <a:p>
            <a:pPr marL="285750" indent="-285750">
              <a:spcAft>
                <a:spcPts val="2200"/>
              </a:spcAft>
              <a:buFont typeface="Tahoma" panose="020B0604030504040204" pitchFamily="34" charset="0"/>
              <a:buChar char="−"/>
            </a:pP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План мероприятий</a:t>
            </a:r>
            <a:b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 реализации Стратегии</a:t>
            </a:r>
          </a:p>
          <a:p>
            <a:pPr marL="285750" indent="-285750">
              <a:spcAft>
                <a:spcPts val="2200"/>
              </a:spcAft>
              <a:buFont typeface="Tahoma" panose="020B0604030504040204" pitchFamily="34" charset="0"/>
              <a:buChar char="−"/>
            </a:pP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Бюджетный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прогноз на долгосрочный </a:t>
            </a: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период</a:t>
            </a:r>
          </a:p>
          <a:p>
            <a:pPr marL="285750" indent="-285750">
              <a:spcAft>
                <a:spcPts val="2200"/>
              </a:spcAft>
              <a:buFont typeface="Tahoma" panose="020B0604030504040204" pitchFamily="34" charset="0"/>
              <a:buChar char="−"/>
            </a:pP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Все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муниципальные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3160714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204784" y="1707654"/>
            <a:ext cx="2663360" cy="974093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395536" y="267494"/>
            <a:ext cx="3960440" cy="96020"/>
            <a:chOff x="395536" y="267494"/>
            <a:chExt cx="3960440" cy="960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95536" y="267494"/>
              <a:ext cx="936104" cy="96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03648" y="267494"/>
              <a:ext cx="936104" cy="9602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11760" y="267494"/>
              <a:ext cx="936104" cy="9602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419872" y="267494"/>
              <a:ext cx="936104" cy="960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9" name="Заголовок 1"/>
          <p:cNvSpPr txBox="1">
            <a:spLocks/>
          </p:cNvSpPr>
          <p:nvPr/>
        </p:nvSpPr>
        <p:spPr>
          <a:xfrm>
            <a:off x="395536" y="505584"/>
            <a:ext cx="8098138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>
              <a:lnSpc>
                <a:spcPct val="100000"/>
              </a:lnSpc>
              <a:spcAft>
                <a:spcPts val="400"/>
              </a:spcAft>
            </a:pP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 согласованности областной и муниципальной систем стратегического </a:t>
            </a:r>
            <a:r>
              <a:rPr lang="ru-RU" sz="1800" b="1" spc="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планирования (ФЗ №172)  </a:t>
            </a:r>
          </a:p>
        </p:txBody>
      </p:sp>
      <p:sp>
        <p:nvSpPr>
          <p:cNvPr id="11" name="Номер слайда 73"/>
          <p:cNvSpPr>
            <a:spLocks noGrp="1"/>
          </p:cNvSpPr>
          <p:nvPr>
            <p:ph type="sldNum" sz="quarter" idx="12"/>
          </p:nvPr>
        </p:nvSpPr>
        <p:spPr>
          <a:xfrm>
            <a:off x="6918300" y="509940"/>
            <a:ext cx="1988648" cy="273844"/>
          </a:xfrm>
        </p:spPr>
        <p:txBody>
          <a:bodyPr/>
          <a:lstStyle/>
          <a:p>
            <a:fld id="{9A72C424-397A-462C-B0E1-697E4658AA3D}" type="slidenum">
              <a:rPr lang="ru-RU" smtClean="0"/>
              <a:t>2</a:t>
            </a:fld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95536" y="1190150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4" descr="http://angliyskiy.h1n.ru/gallery_gen/016975244b4f767eba41e13ec0cffa1a_570x570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2" r="9050"/>
          <a:stretch/>
        </p:blipFill>
        <p:spPr bwMode="auto">
          <a:xfrm rot="10800000" flipH="1">
            <a:off x="6220667" y="1295775"/>
            <a:ext cx="2777441" cy="367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378925" y="2235285"/>
            <a:ext cx="24122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Статья </a:t>
            </a:r>
            <a:r>
              <a:rPr lang="ru-RU" sz="105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 </a:t>
            </a:r>
            <a:br>
              <a:rPr lang="ru-RU" sz="105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05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Полномочия </a:t>
            </a:r>
            <a:r>
              <a:rPr lang="ru-RU" sz="105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органов местного самоуправления в сфере стратегического планирования</a:t>
            </a:r>
            <a:endParaRPr lang="ru-RU" sz="1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78925" y="3007429"/>
            <a:ext cx="241226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Aft>
                <a:spcPts val="400"/>
              </a:spcAft>
              <a:buFont typeface="Tahoma" panose="020B0604030504040204" pitchFamily="34" charset="0"/>
              <a:buChar char="−"/>
            </a:pP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определение </a:t>
            </a:r>
            <a:r>
              <a:rPr lang="ru-RU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долгосрочных целей и задач </a:t>
            </a: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МО, </a:t>
            </a:r>
            <a:r>
              <a:rPr lang="ru-RU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согласованных с </a:t>
            </a: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приоритетами</a:t>
            </a:r>
            <a:b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</a:t>
            </a:r>
            <a:r>
              <a:rPr lang="ru-RU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целями РФ и субъектов РФ</a:t>
            </a:r>
          </a:p>
          <a:p>
            <a:pPr marL="171450" indent="-171450">
              <a:spcAft>
                <a:spcPts val="400"/>
              </a:spcAft>
              <a:buFont typeface="Tahoma" panose="020B0604030504040204" pitchFamily="34" charset="0"/>
              <a:buChar char="−"/>
            </a:pP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разработка </a:t>
            </a:r>
            <a:r>
              <a:rPr lang="ru-RU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документов стратегического планирования </a:t>
            </a:r>
          </a:p>
          <a:p>
            <a:pPr marL="171450" indent="-171450">
              <a:spcAft>
                <a:spcPts val="400"/>
              </a:spcAft>
              <a:buFont typeface="Tahoma" panose="020B0604030504040204" pitchFamily="34" charset="0"/>
              <a:buChar char="−"/>
            </a:pP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мониторинг </a:t>
            </a:r>
            <a:r>
              <a:rPr lang="ru-RU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контроль реализации документов </a:t>
            </a: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стратегического</a:t>
            </a:r>
            <a:r>
              <a:rPr lang="ru-RU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планирования</a:t>
            </a:r>
            <a:r>
              <a:rPr lang="ru-RU" sz="1050" dirty="0" smtClean="0"/>
              <a:t> </a:t>
            </a:r>
            <a:endParaRPr lang="ru-RU" sz="1050" dirty="0"/>
          </a:p>
        </p:txBody>
      </p:sp>
      <p:pic>
        <p:nvPicPr>
          <p:cNvPr id="32" name="Рисунок 3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7257" y="1565452"/>
            <a:ext cx="495604" cy="542779"/>
          </a:xfrm>
          <a:prstGeom prst="rect">
            <a:avLst/>
          </a:prstGeom>
        </p:spPr>
      </p:pic>
      <p:pic>
        <p:nvPicPr>
          <p:cNvPr id="28" name="Picture 4" descr="http://angliyskiy.h1n.ru/gallery_gen/016975244b4f767eba41e13ec0cffa1a_570x570.pn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72" r="9050"/>
          <a:stretch/>
        </p:blipFill>
        <p:spPr bwMode="auto">
          <a:xfrm rot="10800000" flipH="1">
            <a:off x="251520" y="1295775"/>
            <a:ext cx="2777441" cy="3672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Прямоугольник 28"/>
          <p:cNvSpPr/>
          <p:nvPr/>
        </p:nvSpPr>
        <p:spPr>
          <a:xfrm>
            <a:off x="409778" y="2235285"/>
            <a:ext cx="2412268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Статья </a:t>
            </a:r>
            <a:r>
              <a:rPr lang="ru-RU" sz="105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 </a:t>
            </a:r>
            <a:br>
              <a:rPr lang="ru-RU" sz="105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05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Принципы</a:t>
            </a:r>
            <a:br>
              <a:rPr lang="ru-RU" sz="105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05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стратегического планирования</a:t>
            </a:r>
            <a:endParaRPr lang="ru-RU" sz="1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09778" y="3007429"/>
            <a:ext cx="2412268" cy="1002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spcAft>
                <a:spcPts val="400"/>
              </a:spcAft>
              <a:buFont typeface="Tahoma" panose="020B0604030504040204" pitchFamily="34" charset="0"/>
              <a:buChar char="−"/>
            </a:pP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единство</a:t>
            </a:r>
            <a:r>
              <a:rPr lang="en-US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целостность</a:t>
            </a:r>
          </a:p>
          <a:p>
            <a:pPr marL="171450" indent="-171450">
              <a:spcAft>
                <a:spcPts val="400"/>
              </a:spcAft>
              <a:buFont typeface="Tahoma" panose="020B0604030504040204" pitchFamily="34" charset="0"/>
              <a:buChar char="−"/>
            </a:pP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разграничение</a:t>
            </a:r>
            <a:b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полномочий</a:t>
            </a:r>
          </a:p>
          <a:p>
            <a:pPr marL="171450" indent="-171450">
              <a:spcAft>
                <a:spcPts val="400"/>
              </a:spcAft>
              <a:buFont typeface="Tahoma" panose="020B0604030504040204" pitchFamily="34" charset="0"/>
              <a:buChar char="−"/>
            </a:pPr>
            <a:r>
              <a:rPr lang="ru-RU" sz="105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сбалансированность </a:t>
            </a:r>
            <a:r>
              <a:rPr lang="ru-RU" sz="1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системы стратегического планирования</a:t>
            </a: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110" y="1565452"/>
            <a:ext cx="495604" cy="542779"/>
          </a:xfrm>
          <a:prstGeom prst="rect">
            <a:avLst/>
          </a:prstGeom>
        </p:spPr>
      </p:pic>
      <p:sp>
        <p:nvSpPr>
          <p:cNvPr id="35" name="Прямоугольник 34"/>
          <p:cNvSpPr/>
          <p:nvPr/>
        </p:nvSpPr>
        <p:spPr>
          <a:xfrm>
            <a:off x="3236754" y="1779662"/>
            <a:ext cx="270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400"/>
              </a:spcAft>
            </a:pPr>
            <a:r>
              <a:rPr lang="ru-RU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Согласованность методологии</a:t>
            </a: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порядка </a:t>
            </a: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осуществления стратегического планирования и формирования отчетности</a:t>
            </a:r>
            <a:endParaRPr lang="ru-RU" sz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3236754" y="2875481"/>
            <a:ext cx="270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400"/>
              </a:spcAft>
            </a:pPr>
            <a:r>
              <a:rPr lang="ru-RU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Согласованность объектов стратегирования</a:t>
            </a:r>
            <a:br>
              <a:rPr lang="ru-RU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(сфер ответственности)</a:t>
            </a:r>
            <a:endParaRPr lang="ru-RU" sz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236754" y="3771373"/>
            <a:ext cx="270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400"/>
              </a:spcAft>
            </a:pP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Согласованность </a:t>
            </a:r>
            <a:r>
              <a:rPr lang="ru-RU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приоритетов, целей, задач, мероприятий, показателей, ресурсов</a:t>
            </a:r>
            <a:br>
              <a:rPr lang="ru-RU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сроков </a:t>
            </a:r>
            <a:r>
              <a:rPr lang="ru-RU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реализации</a:t>
            </a:r>
            <a:endParaRPr lang="ru-RU" sz="12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3204784" y="2804650"/>
            <a:ext cx="2663360" cy="77521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3170608" y="3699824"/>
            <a:ext cx="2663360" cy="97409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Соединительная линия уступом 14"/>
          <p:cNvCxnSpPr>
            <a:stCxn id="2" idx="1"/>
          </p:cNvCxnSpPr>
          <p:nvPr/>
        </p:nvCxnSpPr>
        <p:spPr>
          <a:xfrm rot="10800000" flipV="1">
            <a:off x="2227706" y="2194701"/>
            <a:ext cx="977078" cy="965584"/>
          </a:xfrm>
          <a:prstGeom prst="bentConnector3">
            <a:avLst>
              <a:gd name="adj1" fmla="val 17932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4" name="Соединительная линия уступом 33"/>
          <p:cNvCxnSpPr/>
          <p:nvPr/>
        </p:nvCxnSpPr>
        <p:spPr>
          <a:xfrm rot="10800000" flipV="1">
            <a:off x="1640241" y="3350550"/>
            <a:ext cx="1564544" cy="171262"/>
          </a:xfrm>
          <a:prstGeom prst="bentConnector3">
            <a:avLst>
              <a:gd name="adj1" fmla="val 12399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9" name="Соединительная линия уступом 38"/>
          <p:cNvCxnSpPr/>
          <p:nvPr/>
        </p:nvCxnSpPr>
        <p:spPr>
          <a:xfrm rot="10800000">
            <a:off x="2666608" y="3771373"/>
            <a:ext cx="504000" cy="384468"/>
          </a:xfrm>
          <a:prstGeom prst="bentConnector3">
            <a:avLst>
              <a:gd name="adj1" fmla="val 32326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63" name="Скругленный прямоугольник 62"/>
          <p:cNvSpPr/>
          <p:nvPr/>
        </p:nvSpPr>
        <p:spPr>
          <a:xfrm>
            <a:off x="6444207" y="3039399"/>
            <a:ext cx="2304257" cy="692395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41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6" name="Прямая соединительная линия 65"/>
          <p:cNvCxnSpPr/>
          <p:nvPr/>
        </p:nvCxnSpPr>
        <p:spPr>
          <a:xfrm>
            <a:off x="395536" y="3168982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395536" y="4454396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Группа 3"/>
          <p:cNvGrpSpPr/>
          <p:nvPr/>
        </p:nvGrpSpPr>
        <p:grpSpPr>
          <a:xfrm>
            <a:off x="395536" y="267494"/>
            <a:ext cx="3960440" cy="96020"/>
            <a:chOff x="395536" y="267494"/>
            <a:chExt cx="3960440" cy="960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95536" y="267494"/>
              <a:ext cx="936104" cy="96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03648" y="267494"/>
              <a:ext cx="936104" cy="9602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11760" y="267494"/>
              <a:ext cx="936104" cy="9602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419872" y="267494"/>
              <a:ext cx="936104" cy="960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1" name="Номер слайда 73"/>
          <p:cNvSpPr>
            <a:spLocks noGrp="1"/>
          </p:cNvSpPr>
          <p:nvPr>
            <p:ph type="sldNum" sz="quarter" idx="12"/>
          </p:nvPr>
        </p:nvSpPr>
        <p:spPr>
          <a:xfrm>
            <a:off x="6918300" y="509940"/>
            <a:ext cx="1988648" cy="273844"/>
          </a:xfrm>
        </p:spPr>
        <p:txBody>
          <a:bodyPr/>
          <a:lstStyle/>
          <a:p>
            <a:fld id="{9A72C424-397A-462C-B0E1-697E4658AA3D}" type="slidenum">
              <a:rPr lang="ru-RU" smtClean="0"/>
              <a:t>3</a:t>
            </a:fld>
            <a:endParaRPr lang="ru-RU" dirty="0"/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395536" y="509938"/>
            <a:ext cx="8424000" cy="276999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>
              <a:lnSpc>
                <a:spcPct val="100000"/>
              </a:lnSpc>
              <a:spcAft>
                <a:spcPts val="400"/>
              </a:spcAft>
            </a:pPr>
            <a:r>
              <a:rPr lang="ru-RU" sz="1800" b="1" spc="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ДОКУМЕНТЫ ЦЕЛЕПОЛАГАНИЯ </a:t>
            </a:r>
            <a:r>
              <a:rPr lang="ru-RU" sz="1800" b="1" spc="0" dirty="0" err="1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СТРАТПЛАНИРОВАНИЯ</a:t>
            </a:r>
            <a:endParaRPr lang="ru-RU" sz="1800" b="1" spc="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>
            <a:off x="395536" y="915566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5536" y="1032686"/>
            <a:ext cx="3331492" cy="5309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1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УКАЗ ПРЕЗИДЕНТА РОССИИ </a:t>
            </a:r>
            <a:br>
              <a:rPr lang="ru-RU" sz="1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07.05.2018 № 204</a:t>
            </a:r>
            <a:endParaRPr lang="ru-RU" sz="1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505479" y="1036579"/>
            <a:ext cx="3170977" cy="53091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1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ПОСЛАНИЕ ПРЕЗИДЕНТА </a:t>
            </a:r>
            <a:br>
              <a:rPr lang="ru-RU" sz="1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5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ФЕДЕРАЛЬНОМУ  СОБРАНИЮ</a:t>
            </a:r>
            <a:endParaRPr lang="ru-RU" sz="15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5536" y="4518503"/>
            <a:ext cx="1929054" cy="561692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ru-RU" sz="1600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МУНИЦИПАЛЬНЫЙ</a:t>
            </a:r>
            <a:br>
              <a:rPr lang="ru-RU" sz="1600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600" dirty="0" smtClean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УРОВЕНЬ</a:t>
            </a:r>
            <a:endParaRPr lang="ru-RU" sz="1600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95536" y="3304348"/>
            <a:ext cx="1714252" cy="561692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ru-RU" sz="1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РЕГИОНАЛЬНЫЙ</a:t>
            </a:r>
            <a:br>
              <a:rPr lang="ru-RU" sz="1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600" dirty="0" smtClean="0">
                <a:solidFill>
                  <a:srgbClr val="0070C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УРОВЕНЬ</a:t>
            </a:r>
            <a:endParaRPr lang="ru-RU" sz="1600" dirty="0">
              <a:solidFill>
                <a:srgbClr val="0070C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5536" y="1752766"/>
            <a:ext cx="1598836" cy="561692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ru-RU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ФЕДЕРАЛЬНЫЙ</a:t>
            </a:r>
            <a:br>
              <a:rPr lang="ru-RU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600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УРОВЕНЬ</a:t>
            </a:r>
            <a:endParaRPr lang="ru-RU" sz="1600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2" name="Блок-схема: решение 31"/>
          <p:cNvSpPr/>
          <p:nvPr/>
        </p:nvSpPr>
        <p:spPr>
          <a:xfrm>
            <a:off x="3214474" y="2575851"/>
            <a:ext cx="2702795" cy="1186982"/>
          </a:xfrm>
          <a:prstGeom prst="flowChartDecision">
            <a:avLst/>
          </a:prstGeom>
          <a:solidFill>
            <a:srgbClr val="007EBC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3" name="Блок-схема: решение 32"/>
          <p:cNvSpPr/>
          <p:nvPr/>
        </p:nvSpPr>
        <p:spPr>
          <a:xfrm>
            <a:off x="1804810" y="3221212"/>
            <a:ext cx="2702795" cy="1186982"/>
          </a:xfrm>
          <a:prstGeom prst="flowChartDecision">
            <a:avLst/>
          </a:prstGeom>
          <a:solidFill>
            <a:srgbClr val="007EBC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4" name="Блок-схема: решение 33"/>
          <p:cNvSpPr/>
          <p:nvPr/>
        </p:nvSpPr>
        <p:spPr>
          <a:xfrm>
            <a:off x="4635667" y="3221212"/>
            <a:ext cx="2702795" cy="1186982"/>
          </a:xfrm>
          <a:prstGeom prst="flowChartDecision">
            <a:avLst/>
          </a:prstGeom>
          <a:solidFill>
            <a:srgbClr val="007EBC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5" name="Блок-схема: решение 34"/>
          <p:cNvSpPr/>
          <p:nvPr/>
        </p:nvSpPr>
        <p:spPr>
          <a:xfrm>
            <a:off x="3208766" y="3866660"/>
            <a:ext cx="2702795" cy="1186982"/>
          </a:xfrm>
          <a:prstGeom prst="flowChartDecision">
            <a:avLst/>
          </a:prstGeom>
          <a:solidFill>
            <a:srgbClr val="FFC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6" name="Блок-схема: решение 35"/>
          <p:cNvSpPr/>
          <p:nvPr/>
        </p:nvSpPr>
        <p:spPr>
          <a:xfrm>
            <a:off x="3214474" y="1285127"/>
            <a:ext cx="2702795" cy="1186982"/>
          </a:xfrm>
          <a:prstGeom prst="flowChartDecision">
            <a:avLst/>
          </a:prstGeom>
          <a:solidFill>
            <a:schemeClr val="bg1"/>
          </a:solidFill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7" name="Блок-схема: решение 36"/>
          <p:cNvSpPr/>
          <p:nvPr/>
        </p:nvSpPr>
        <p:spPr>
          <a:xfrm>
            <a:off x="1804810" y="1930489"/>
            <a:ext cx="2702795" cy="1186982"/>
          </a:xfrm>
          <a:prstGeom prst="flowChartDecision">
            <a:avLst/>
          </a:prstGeom>
          <a:solidFill>
            <a:srgbClr val="C0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8" name="Блок-схема: решение 37"/>
          <p:cNvSpPr/>
          <p:nvPr/>
        </p:nvSpPr>
        <p:spPr>
          <a:xfrm>
            <a:off x="4635667" y="1930489"/>
            <a:ext cx="2702795" cy="1186982"/>
          </a:xfrm>
          <a:prstGeom prst="flowChartDecision">
            <a:avLst/>
          </a:prstGeom>
          <a:solidFill>
            <a:srgbClr val="C00000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bg1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3970991" y="1656372"/>
            <a:ext cx="1201291" cy="50013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ctr"/>
            <a:r>
              <a:rPr lang="ru-RU" sz="1400" b="1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СТРАТЕГИЯ</a:t>
            </a:r>
          </a:p>
          <a:p>
            <a:pPr algn="ctr"/>
            <a:r>
              <a:rPr lang="ru-RU" sz="1400" b="1" dirty="0">
                <a:solidFill>
                  <a:sysClr val="windowText" lastClr="0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РФ 2030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2491445" y="2281562"/>
            <a:ext cx="1329531" cy="50013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Отраслевые </a:t>
            </a:r>
            <a:b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документы</a:t>
            </a:r>
            <a:endParaRPr lang="ru-RU" sz="1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5078644" y="2317281"/>
            <a:ext cx="1816844" cy="50013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Территориальные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документы</a:t>
            </a:r>
            <a:endParaRPr lang="ru-RU" sz="1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970996" y="3041337"/>
            <a:ext cx="1201291" cy="50013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СТРАТЕГИЯ</a:t>
            </a:r>
            <a:b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 2030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611923" y="4271568"/>
            <a:ext cx="1919435" cy="50013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МУНИЦИПАЛЬНЫЕ</a:t>
            </a:r>
            <a:b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СТРАТЕГИИ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491445" y="3576615"/>
            <a:ext cx="1329531" cy="50013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Отраслевые </a:t>
            </a:r>
            <a:b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разделы</a:t>
            </a:r>
            <a:endParaRPr lang="ru-RU" sz="1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048194" y="3626621"/>
            <a:ext cx="1877757" cy="500137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Пространственная</a:t>
            </a:r>
            <a:b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4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политика</a:t>
            </a:r>
            <a:endParaRPr lang="ru-RU" sz="1400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6" name="Стрелка вниз 45"/>
          <p:cNvSpPr/>
          <p:nvPr/>
        </p:nvSpPr>
        <p:spPr>
          <a:xfrm rot="3879296">
            <a:off x="3204751" y="1845292"/>
            <a:ext cx="195838" cy="310285"/>
          </a:xfrm>
          <a:prstGeom prst="downArrow">
            <a:avLst>
              <a:gd name="adj1" fmla="val 50000"/>
              <a:gd name="adj2" fmla="val 65021"/>
            </a:avLst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sp>
        <p:nvSpPr>
          <p:cNvPr id="47" name="Стрелка вниз 46"/>
          <p:cNvSpPr/>
          <p:nvPr/>
        </p:nvSpPr>
        <p:spPr>
          <a:xfrm rot="17742932" flipH="1">
            <a:off x="5702463" y="1849348"/>
            <a:ext cx="195838" cy="310285"/>
          </a:xfrm>
          <a:prstGeom prst="downArrow">
            <a:avLst>
              <a:gd name="adj1" fmla="val 50000"/>
              <a:gd name="adj2" fmla="val 65021"/>
            </a:avLst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sp>
        <p:nvSpPr>
          <p:cNvPr id="48" name="Стрелка вниз 47"/>
          <p:cNvSpPr/>
          <p:nvPr/>
        </p:nvSpPr>
        <p:spPr>
          <a:xfrm rot="17769432">
            <a:off x="3591836" y="2772733"/>
            <a:ext cx="195838" cy="310285"/>
          </a:xfrm>
          <a:prstGeom prst="downArrow">
            <a:avLst>
              <a:gd name="adj1" fmla="val 50000"/>
              <a:gd name="adj2" fmla="val 65021"/>
            </a:avLst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sp>
        <p:nvSpPr>
          <p:cNvPr id="49" name="Стрелка вниз 48"/>
          <p:cNvSpPr/>
          <p:nvPr/>
        </p:nvSpPr>
        <p:spPr>
          <a:xfrm rot="3779641" flipH="1">
            <a:off x="5355880" y="2767538"/>
            <a:ext cx="195838" cy="310285"/>
          </a:xfrm>
          <a:prstGeom prst="downArrow">
            <a:avLst>
              <a:gd name="adj1" fmla="val 50000"/>
              <a:gd name="adj2" fmla="val 65021"/>
            </a:avLst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sp>
        <p:nvSpPr>
          <p:cNvPr id="50" name="Стрелка вниз 49"/>
          <p:cNvSpPr/>
          <p:nvPr/>
        </p:nvSpPr>
        <p:spPr>
          <a:xfrm>
            <a:off x="4451961" y="2160029"/>
            <a:ext cx="213533" cy="330206"/>
          </a:xfrm>
          <a:prstGeom prst="downArrow">
            <a:avLst>
              <a:gd name="adj1" fmla="val 50000"/>
              <a:gd name="adj2" fmla="val 65021"/>
            </a:avLst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sp>
        <p:nvSpPr>
          <p:cNvPr id="51" name="Стрелка вниз 50"/>
          <p:cNvSpPr/>
          <p:nvPr/>
        </p:nvSpPr>
        <p:spPr>
          <a:xfrm rot="3879296">
            <a:off x="3203419" y="3144611"/>
            <a:ext cx="195838" cy="310285"/>
          </a:xfrm>
          <a:prstGeom prst="downArrow">
            <a:avLst>
              <a:gd name="adj1" fmla="val 50000"/>
              <a:gd name="adj2" fmla="val 65021"/>
            </a:avLst>
          </a:prstGeom>
          <a:solidFill>
            <a:srgbClr val="007E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sp>
        <p:nvSpPr>
          <p:cNvPr id="52" name="Стрелка вниз 51"/>
          <p:cNvSpPr/>
          <p:nvPr/>
        </p:nvSpPr>
        <p:spPr>
          <a:xfrm rot="17742932" flipH="1">
            <a:off x="5680431" y="3149206"/>
            <a:ext cx="195838" cy="310285"/>
          </a:xfrm>
          <a:prstGeom prst="downArrow">
            <a:avLst>
              <a:gd name="adj1" fmla="val 50000"/>
              <a:gd name="adj2" fmla="val 65021"/>
            </a:avLst>
          </a:prstGeom>
          <a:solidFill>
            <a:srgbClr val="007E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sp>
        <p:nvSpPr>
          <p:cNvPr id="53" name="Стрелка вниз 52"/>
          <p:cNvSpPr/>
          <p:nvPr/>
        </p:nvSpPr>
        <p:spPr>
          <a:xfrm rot="17769432">
            <a:off x="3200164" y="4196266"/>
            <a:ext cx="195838" cy="310285"/>
          </a:xfrm>
          <a:prstGeom prst="downArrow">
            <a:avLst>
              <a:gd name="adj1" fmla="val 50000"/>
              <a:gd name="adj2" fmla="val 65021"/>
            </a:avLst>
          </a:prstGeom>
          <a:solidFill>
            <a:srgbClr val="007E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sp>
        <p:nvSpPr>
          <p:cNvPr id="54" name="Стрелка вниз 53"/>
          <p:cNvSpPr/>
          <p:nvPr/>
        </p:nvSpPr>
        <p:spPr>
          <a:xfrm rot="3779641" flipH="1">
            <a:off x="5676347" y="4201419"/>
            <a:ext cx="195838" cy="310285"/>
          </a:xfrm>
          <a:prstGeom prst="downArrow">
            <a:avLst>
              <a:gd name="adj1" fmla="val 50000"/>
              <a:gd name="adj2" fmla="val 65021"/>
            </a:avLst>
          </a:prstGeom>
          <a:solidFill>
            <a:srgbClr val="007E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sp>
        <p:nvSpPr>
          <p:cNvPr id="55" name="Стрелка вниз 54"/>
          <p:cNvSpPr/>
          <p:nvPr/>
        </p:nvSpPr>
        <p:spPr>
          <a:xfrm>
            <a:off x="4455425" y="3685490"/>
            <a:ext cx="213533" cy="315614"/>
          </a:xfrm>
          <a:prstGeom prst="downArrow">
            <a:avLst>
              <a:gd name="adj1" fmla="val 50000"/>
              <a:gd name="adj2" fmla="val 65021"/>
            </a:avLst>
          </a:prstGeom>
          <a:solidFill>
            <a:srgbClr val="007EB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95536" y="2328830"/>
            <a:ext cx="1219325" cy="623248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Нацпроекты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Отраслевые</a:t>
            </a:r>
            <a:b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стратегии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236296" y="2256822"/>
            <a:ext cx="1731263" cy="807914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Пространственная </a:t>
            </a:r>
            <a:r>
              <a:rPr lang="ru-RU" sz="1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стратегия РФ</a:t>
            </a:r>
            <a:endParaRPr lang="ru-RU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Стратегии макрорегионов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395536" y="3859098"/>
            <a:ext cx="1207302" cy="438581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Отраслевые</a:t>
            </a:r>
            <a:b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стратегии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236296" y="3787090"/>
            <a:ext cx="1665947" cy="6232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marL="214313" indent="-214313">
              <a:buFont typeface="Arial" panose="020B0604020202020204" pitchFamily="34" charset="0"/>
              <a:buChar char="•"/>
            </a:pPr>
            <a:r>
              <a:rPr lang="ru-RU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Схема территориального планирования</a:t>
            </a:r>
          </a:p>
        </p:txBody>
      </p:sp>
      <p:sp>
        <p:nvSpPr>
          <p:cNvPr id="63" name="Стрелка вниз 62"/>
          <p:cNvSpPr/>
          <p:nvPr/>
        </p:nvSpPr>
        <p:spPr>
          <a:xfrm rot="17909495">
            <a:off x="3811181" y="1181627"/>
            <a:ext cx="195838" cy="310285"/>
          </a:xfrm>
          <a:prstGeom prst="downArrow">
            <a:avLst>
              <a:gd name="adj1" fmla="val 50000"/>
              <a:gd name="adj2" fmla="val 6502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sp>
        <p:nvSpPr>
          <p:cNvPr id="64" name="Стрелка вниз 63"/>
          <p:cNvSpPr/>
          <p:nvPr/>
        </p:nvSpPr>
        <p:spPr>
          <a:xfrm rot="4042805">
            <a:off x="5138447" y="1174307"/>
            <a:ext cx="195838" cy="310285"/>
          </a:xfrm>
          <a:prstGeom prst="downArrow">
            <a:avLst>
              <a:gd name="adj1" fmla="val 50000"/>
              <a:gd name="adj2" fmla="val 65021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ru-RU">
              <a:solidFill>
                <a:srgbClr val="1B416F"/>
              </a:solidFill>
            </a:endParaRPr>
          </a:p>
        </p:txBody>
      </p:sp>
      <p:pic>
        <p:nvPicPr>
          <p:cNvPr id="68" name="Рисунок 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1914" y="1043887"/>
            <a:ext cx="544679" cy="596526"/>
          </a:xfrm>
          <a:prstGeom prst="rect">
            <a:avLst/>
          </a:prstGeom>
        </p:spPr>
      </p:pic>
      <p:pic>
        <p:nvPicPr>
          <p:cNvPr id="69" name="Рисунок 6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5149" y="2455075"/>
            <a:ext cx="519525" cy="542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234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95536" y="267494"/>
            <a:ext cx="3960440" cy="96020"/>
            <a:chOff x="395536" y="267494"/>
            <a:chExt cx="3960440" cy="960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95536" y="267494"/>
              <a:ext cx="936104" cy="96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03648" y="267494"/>
              <a:ext cx="936104" cy="9602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11760" y="267494"/>
              <a:ext cx="936104" cy="9602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419872" y="267494"/>
              <a:ext cx="936104" cy="960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00B050"/>
                </a:solidFill>
              </a:endParaRPr>
            </a:p>
          </p:txBody>
        </p:sp>
      </p:grpSp>
      <p:sp>
        <p:nvSpPr>
          <p:cNvPr id="9" name="Заголовок 1"/>
          <p:cNvSpPr txBox="1">
            <a:spLocks/>
          </p:cNvSpPr>
          <p:nvPr/>
        </p:nvSpPr>
        <p:spPr>
          <a:xfrm>
            <a:off x="395536" y="505584"/>
            <a:ext cx="8098138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>
              <a:lnSpc>
                <a:spcPct val="100000"/>
              </a:lnSpc>
              <a:spcAft>
                <a:spcPts val="400"/>
              </a:spcAft>
            </a:pP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Увязка целей стратегии ростовской области</a:t>
            </a:r>
            <a:b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 стратегий муниципальных образований</a:t>
            </a:r>
            <a:endParaRPr lang="ru-RU" sz="1800" b="1" spc="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Номер слайда 73"/>
          <p:cNvSpPr>
            <a:spLocks noGrp="1"/>
          </p:cNvSpPr>
          <p:nvPr>
            <p:ph type="sldNum" sz="quarter" idx="12"/>
          </p:nvPr>
        </p:nvSpPr>
        <p:spPr>
          <a:xfrm>
            <a:off x="6918300" y="509940"/>
            <a:ext cx="1988648" cy="273844"/>
          </a:xfrm>
        </p:spPr>
        <p:txBody>
          <a:bodyPr/>
          <a:lstStyle/>
          <a:p>
            <a:fld id="{9A72C424-397A-462C-B0E1-697E4658AA3D}" type="slidenum">
              <a:rPr lang="ru-RU" smtClean="0"/>
              <a:t>4</a:t>
            </a:fld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95597" y="1190150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615200"/>
              </p:ext>
            </p:extLst>
          </p:nvPr>
        </p:nvGraphicFramePr>
        <p:xfrm>
          <a:off x="395597" y="1275606"/>
          <a:ext cx="8424001" cy="3682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62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63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i="0" u="none" strike="noStrike" kern="1200" baseline="0" dirty="0" smtClean="0">
                          <a:solidFill>
                            <a:schemeClr val="bg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ПОКАЗАТЕЛИ СТРАТЕГИИ РОСТОВСКОЙ ОБЛАСТИ</a:t>
                      </a:r>
                      <a:endParaRPr lang="ru-RU" sz="1400" b="1" i="0" u="none" strike="noStrike" kern="1200" baseline="0" dirty="0">
                        <a:solidFill>
                          <a:schemeClr val="bg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790"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baseline="0" dirty="0" err="1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НЕРАСПРЕДЕЛЯЕМЫЕ</a:t>
                      </a:r>
                      <a:endParaRPr lang="ru-RU" sz="1400" b="1" i="0" u="none" strike="noStrike" kern="1200" baseline="0" dirty="0" smtClean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Показатели, не наблюдаемые</a:t>
                      </a:r>
                      <a:b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 муниципальном уровне</a:t>
                      </a: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РАСПРЕДЕЛЯЕМЫЕ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Показатели, наблюдаемые</a:t>
                      </a:r>
                      <a:b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на муниципальном уровне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8790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ru-RU" sz="14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Недифференцированные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Единые значения на областном</a:t>
                      </a:r>
                      <a:b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 муниципальном уровнях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Дифференцированные</a:t>
                      </a:r>
                    </a:p>
                    <a:p>
                      <a:pPr marL="0" algn="ctr" defTabSz="914400" rtl="0" eaLnBrk="1" latinLnBrk="0" hangingPunct="1"/>
                      <a:r>
                        <a:rPr lang="ru-RU" sz="14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Индивидуальные значения для каждого МО</a:t>
                      </a:r>
                      <a:endParaRPr lang="ru-RU" sz="14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496">
                <a:tc gridSpan="3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400" b="1" i="0" u="none" strike="noStrike" kern="1200" baseline="0" dirty="0" smtClean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ПРИМЕРЫ ПОКАЗАТЕЛЕЙ</a:t>
                      </a:r>
                      <a:endParaRPr lang="ru-RU" sz="1400" b="1" i="0" u="none" strike="noStrike" kern="1200" baseline="0" dirty="0">
                        <a:solidFill>
                          <a:srgbClr val="C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7429"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Tahoma" panose="020B0604030504040204" pitchFamily="34" charset="0"/>
                        <a:buChar char="−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ВРП</a:t>
                      </a:r>
                    </a:p>
                    <a:p>
                      <a:pPr marL="285750" indent="-285750" algn="l" defTabSz="914400" rtl="0" eaLnBrk="1" latinLnBrk="0" hangingPunct="1">
                        <a:buFont typeface="Tahoma" panose="020B0604030504040204" pitchFamily="34" charset="0"/>
                        <a:buChar char="−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Ожидаемая</a:t>
                      </a:r>
                      <a:b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продолжительность жизни</a:t>
                      </a:r>
                    </a:p>
                    <a:p>
                      <a:pPr marL="285750" indent="-285750" algn="l" defTabSz="914400" rtl="0" eaLnBrk="1" latinLnBrk="0" hangingPunct="1">
                        <a:buFont typeface="Tahoma" panose="020B0604030504040204" pitchFamily="34" charset="0"/>
                        <a:buChar char="−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Среднедушевые</a:t>
                      </a:r>
                      <a:b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денежные доходы</a:t>
                      </a:r>
                      <a:endParaRPr lang="ru-RU" sz="12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Tahoma" panose="020B0604030504040204" pitchFamily="34" charset="0"/>
                        <a:buChar char="−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Смертность от всех причин</a:t>
                      </a:r>
                    </a:p>
                    <a:p>
                      <a:pPr marL="285750" indent="-285750" algn="l" defTabSz="914400" rtl="0" eaLnBrk="1" latinLnBrk="0" hangingPunct="1">
                        <a:buFont typeface="Tahoma" panose="020B0604030504040204" pitchFamily="34" charset="0"/>
                        <a:buChar char="−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Доля граждан, систематически занимающихся физической</a:t>
                      </a:r>
                      <a:b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</a:b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культурой и спортом</a:t>
                      </a:r>
                    </a:p>
                    <a:p>
                      <a:pPr marL="285750" indent="-285750" algn="l" defTabSz="914400" rtl="0" eaLnBrk="1" latinLnBrk="0" hangingPunct="1">
                        <a:buFont typeface="Tahoma" panose="020B0604030504040204" pitchFamily="34" charset="0"/>
                        <a:buChar char="−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Уровень преступности</a:t>
                      </a:r>
                    </a:p>
                    <a:p>
                      <a:pPr marL="285750" indent="-285750" algn="l" defTabSz="914400" rtl="0" eaLnBrk="1" latinLnBrk="0" hangingPunct="1">
                        <a:buFont typeface="Tahoma" panose="020B0604030504040204" pitchFamily="34" charset="0"/>
                        <a:buChar char="−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Доли домохозяйств, имеющих возможность подключения к сети Интернет со скоростью </a:t>
                      </a:r>
                      <a:r>
                        <a:rPr lang="ru-RU" sz="1200" b="0" i="0" u="none" strike="noStrike" kern="1200" baseline="0" dirty="0" err="1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100Мбит</a:t>
                      </a: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/с </a:t>
                      </a:r>
                      <a:endParaRPr lang="ru-RU" sz="12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 algn="l" defTabSz="914400" rtl="0" eaLnBrk="1" latinLnBrk="0" hangingPunct="1">
                        <a:buFont typeface="Tahoma" panose="020B0604030504040204" pitchFamily="34" charset="0"/>
                        <a:buChar char="−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Объем отгруженных товаров собственного производства</a:t>
                      </a:r>
                    </a:p>
                    <a:p>
                      <a:pPr marL="285750" indent="-285750" algn="l" defTabSz="914400" rtl="0" eaLnBrk="1" latinLnBrk="0" hangingPunct="1">
                        <a:buFont typeface="Tahoma" panose="020B0604030504040204" pitchFamily="34" charset="0"/>
                        <a:buChar char="−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Объем добычи угля</a:t>
                      </a:r>
                    </a:p>
                    <a:p>
                      <a:pPr marL="285750" indent="-285750" algn="l" defTabSz="914400" rtl="0" eaLnBrk="1" latinLnBrk="0" hangingPunct="1">
                        <a:buFont typeface="Tahoma" panose="020B0604030504040204" pitchFamily="34" charset="0"/>
                        <a:buChar char="−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Уровень газификации </a:t>
                      </a:r>
                    </a:p>
                    <a:p>
                      <a:pPr marL="285750" indent="-285750" algn="l" defTabSz="914400" rtl="0" eaLnBrk="1" latinLnBrk="0" hangingPunct="1">
                        <a:buFont typeface="Tahoma" panose="020B0604030504040204" pitchFamily="34" charset="0"/>
                        <a:buChar char="−"/>
                      </a:pPr>
                      <a:r>
                        <a:rPr lang="ru-RU" sz="1200" b="0" i="0" u="none" strike="noStrike" kern="1200" baseline="0" dirty="0" smtClean="0">
                          <a:solidFill>
                            <a:schemeClr val="dk1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Количество посещений учреждений культуры</a:t>
                      </a:r>
                      <a:endParaRPr lang="ru-RU" sz="1200" b="0" i="0" u="none" strike="noStrike" kern="1200" baseline="0" dirty="0">
                        <a:solidFill>
                          <a:schemeClr val="dk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1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95536" y="267494"/>
            <a:ext cx="3960440" cy="96020"/>
            <a:chOff x="395536" y="267494"/>
            <a:chExt cx="3960440" cy="960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95536" y="267494"/>
              <a:ext cx="936104" cy="96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03648" y="267494"/>
              <a:ext cx="936104" cy="9602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11760" y="267494"/>
              <a:ext cx="936104" cy="9602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419872" y="267494"/>
              <a:ext cx="936104" cy="960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rgbClr val="00B050"/>
                </a:solidFill>
              </a:endParaRPr>
            </a:p>
          </p:txBody>
        </p:sp>
      </p:grpSp>
      <p:sp>
        <p:nvSpPr>
          <p:cNvPr id="9" name="Заголовок 1"/>
          <p:cNvSpPr txBox="1">
            <a:spLocks/>
          </p:cNvSpPr>
          <p:nvPr/>
        </p:nvSpPr>
        <p:spPr>
          <a:xfrm>
            <a:off x="395536" y="505584"/>
            <a:ext cx="8098138" cy="553998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>
              <a:lnSpc>
                <a:spcPct val="100000"/>
              </a:lnSpc>
              <a:spcAft>
                <a:spcPts val="400"/>
              </a:spcAft>
            </a:pPr>
            <a:r>
              <a:rPr lang="ru-RU" sz="1800" b="1" spc="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Указ Президента от 07.05.2018 №204</a:t>
            </a:r>
            <a:br>
              <a:rPr lang="ru-RU" sz="1800" b="1" spc="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800" b="1" spc="0" dirty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НАЦИОНАЛЬНЫЕ </a:t>
            </a: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ЦЕЛИ</a:t>
            </a:r>
            <a:endParaRPr lang="ru-RU" sz="1800" b="1" spc="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Номер слайда 73"/>
          <p:cNvSpPr>
            <a:spLocks noGrp="1"/>
          </p:cNvSpPr>
          <p:nvPr>
            <p:ph type="sldNum" sz="quarter" idx="12"/>
          </p:nvPr>
        </p:nvSpPr>
        <p:spPr>
          <a:xfrm>
            <a:off x="6918300" y="509940"/>
            <a:ext cx="1988648" cy="273844"/>
          </a:xfrm>
        </p:spPr>
        <p:txBody>
          <a:bodyPr/>
          <a:lstStyle/>
          <a:p>
            <a:fld id="{9A72C424-397A-462C-B0E1-697E4658AA3D}" type="slidenum">
              <a:rPr lang="ru-RU" smtClean="0"/>
              <a:t>5</a:t>
            </a:fld>
            <a:endParaRPr lang="ru-RU" dirty="0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95597" y="1190150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335020" y="1286013"/>
            <a:ext cx="8568952" cy="3713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5600" indent="-355600">
              <a:spcAft>
                <a:spcPts val="800"/>
              </a:spcAft>
              <a:buClr>
                <a:srgbClr val="C00000"/>
              </a:buClr>
              <a:buSzPct val="120000"/>
              <a:buFont typeface="+mj-lt"/>
              <a:buAutoNum type="arabicPeriod"/>
            </a:pP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Обеспечение устойчивого естественного роста </a:t>
            </a:r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численности населения</a:t>
            </a:r>
          </a:p>
          <a:p>
            <a:pPr marL="355600" indent="-355600">
              <a:spcAft>
                <a:spcPts val="800"/>
              </a:spcAft>
              <a:buClr>
                <a:srgbClr val="C00000"/>
              </a:buClr>
              <a:buSzPct val="120000"/>
              <a:buFont typeface="+mj-lt"/>
              <a:buAutoNum type="arabicPeriod"/>
            </a:pP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Повышение ожидаемой продолжительности жизни </a:t>
            </a:r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 78 лет </a:t>
            </a:r>
          </a:p>
          <a:p>
            <a:pPr marL="355600" indent="-355600">
              <a:spcAft>
                <a:spcPts val="800"/>
              </a:spcAft>
              <a:buClr>
                <a:srgbClr val="C00000"/>
              </a:buClr>
              <a:buSzPct val="120000"/>
              <a:buFont typeface="+mj-lt"/>
              <a:buAutoNum type="arabicPeriod"/>
            </a:pP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Обеспечение устойчивого роста </a:t>
            </a:r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реальных доходов </a:t>
            </a: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граждан, </a:t>
            </a:r>
            <a:b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рост уровня </a:t>
            </a:r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пенсионного обеспечения</a:t>
            </a:r>
          </a:p>
          <a:p>
            <a:pPr marL="355600" indent="-355600">
              <a:spcAft>
                <a:spcPts val="800"/>
              </a:spcAft>
              <a:buClr>
                <a:srgbClr val="C00000"/>
              </a:buClr>
              <a:buSzPct val="120000"/>
              <a:buFont typeface="+mj-lt"/>
              <a:buAutoNum type="arabicPeriod"/>
            </a:pP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Снижение </a:t>
            </a:r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2 раза </a:t>
            </a: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уровня бедности </a:t>
            </a:r>
          </a:p>
          <a:p>
            <a:pPr marL="355600" indent="-355600">
              <a:spcAft>
                <a:spcPts val="800"/>
              </a:spcAft>
              <a:buClr>
                <a:srgbClr val="C00000"/>
              </a:buClr>
              <a:buSzPct val="120000"/>
              <a:buFont typeface="+mj-lt"/>
              <a:buAutoNum type="arabicPeriod"/>
            </a:pP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Улучшение </a:t>
            </a:r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жилищных условий </a:t>
            </a: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 менее 5 млн семей ежегодно</a:t>
            </a:r>
          </a:p>
          <a:p>
            <a:pPr marL="355600" indent="-355600">
              <a:spcAft>
                <a:spcPts val="800"/>
              </a:spcAft>
              <a:buClr>
                <a:srgbClr val="C00000"/>
              </a:buClr>
              <a:buSzPct val="120000"/>
              <a:buFont typeface="+mj-lt"/>
              <a:buAutoNum type="arabicPeriod"/>
            </a:pP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Ускоренное внедрение </a:t>
            </a:r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цифровых технологий</a:t>
            </a:r>
          </a:p>
          <a:p>
            <a:pPr marL="355600" indent="-355600">
              <a:spcAft>
                <a:spcPts val="800"/>
              </a:spcAft>
              <a:buClr>
                <a:srgbClr val="C00000"/>
              </a:buClr>
              <a:buSzPct val="120000"/>
              <a:buFont typeface="+mj-lt"/>
              <a:buAutoNum type="arabicPeriod"/>
            </a:pP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Ускорение технологического </a:t>
            </a:r>
            <a:r>
              <a:rPr lang="ru-RU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развития,</a:t>
            </a:r>
            <a:br>
              <a:rPr lang="ru-RU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увеличение </a:t>
            </a: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количества организаций, </a:t>
            </a:r>
            <a:r>
              <a:rPr lang="ru-RU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осуществляющих</a:t>
            </a:r>
            <a:br>
              <a:rPr lang="ru-RU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4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технологические инновации</a:t>
            </a:r>
            <a:r>
              <a:rPr lang="ru-RU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до </a:t>
            </a: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50% от их общего числа </a:t>
            </a:r>
          </a:p>
          <a:p>
            <a:pPr marL="355600" indent="-355600">
              <a:spcAft>
                <a:spcPts val="800"/>
              </a:spcAft>
              <a:buClr>
                <a:srgbClr val="C00000"/>
              </a:buClr>
              <a:buSzPct val="120000"/>
              <a:buFont typeface="+mj-lt"/>
              <a:buAutoNum type="arabicPeriod"/>
            </a:pP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Создание в базовых отраслях экономики высокопроизводительного</a:t>
            </a:r>
            <a:b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400" b="1" dirty="0" err="1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экспортно</a:t>
            </a:r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ориентированного сектора</a:t>
            </a:r>
          </a:p>
          <a:p>
            <a:pPr marL="355600" indent="-355600">
              <a:spcAft>
                <a:spcPts val="800"/>
              </a:spcAft>
              <a:buClr>
                <a:srgbClr val="C00000"/>
              </a:buClr>
              <a:buSzPct val="120000"/>
              <a:buFont typeface="+mj-lt"/>
              <a:buAutoNum type="arabicPeriod"/>
            </a:pP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Вхождение </a:t>
            </a:r>
            <a:r>
              <a:rPr lang="ru-RU" sz="14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РФ в </a:t>
            </a:r>
            <a:r>
              <a:rPr lang="ru-RU" sz="14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число пяти </a:t>
            </a:r>
            <a:r>
              <a:rPr lang="ru-RU" sz="14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крупнейших экономик </a:t>
            </a:r>
            <a:r>
              <a:rPr lang="ru-RU" sz="14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мира </a:t>
            </a:r>
          </a:p>
        </p:txBody>
      </p:sp>
    </p:spTree>
    <p:extLst>
      <p:ext uri="{BB962C8B-B14F-4D97-AF65-F5344CB8AC3E}">
        <p14:creationId xmlns:p14="http://schemas.microsoft.com/office/powerpoint/2010/main" val="2246400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Группа 72"/>
          <p:cNvGrpSpPr/>
          <p:nvPr/>
        </p:nvGrpSpPr>
        <p:grpSpPr>
          <a:xfrm>
            <a:off x="395536" y="267494"/>
            <a:ext cx="3960440" cy="96020"/>
            <a:chOff x="395536" y="267494"/>
            <a:chExt cx="3960440" cy="96020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395536" y="267494"/>
              <a:ext cx="936104" cy="96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403648" y="267494"/>
              <a:ext cx="936104" cy="9602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411760" y="267494"/>
              <a:ext cx="936104" cy="9602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419872" y="267494"/>
              <a:ext cx="936104" cy="960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0" name="Заголовок 1"/>
          <p:cNvSpPr txBox="1">
            <a:spLocks/>
          </p:cNvSpPr>
          <p:nvPr/>
        </p:nvSpPr>
        <p:spPr>
          <a:xfrm>
            <a:off x="395536" y="517634"/>
            <a:ext cx="8098138" cy="261610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>
              <a:lnSpc>
                <a:spcPct val="100000"/>
              </a:lnSpc>
              <a:spcAft>
                <a:spcPts val="300"/>
              </a:spcAft>
            </a:pPr>
            <a:r>
              <a:rPr lang="ru-RU" sz="17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ПРИМЕРЫ отраслевых целей: ЭКОНОМИКА</a:t>
            </a:r>
            <a:endParaRPr lang="ru-RU" sz="1700" spc="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95536" y="915566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Номер слайда 73"/>
          <p:cNvSpPr>
            <a:spLocks noGrp="1"/>
          </p:cNvSpPr>
          <p:nvPr>
            <p:ph type="sldNum" sz="quarter" idx="12"/>
          </p:nvPr>
        </p:nvSpPr>
        <p:spPr>
          <a:xfrm>
            <a:off x="6918300" y="509940"/>
            <a:ext cx="1988648" cy="273844"/>
          </a:xfrm>
        </p:spPr>
        <p:txBody>
          <a:bodyPr/>
          <a:lstStyle/>
          <a:p>
            <a:fld id="{9A72C424-397A-462C-B0E1-697E4658AA3D}" type="slidenum">
              <a:rPr lang="ru-RU" smtClean="0"/>
              <a:t>6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257876"/>
            <a:ext cx="3744000" cy="1584000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 объема производства валовой продукции сельского хозяйства:</a:t>
            </a: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2017 год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290,6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млрд рублей</a:t>
            </a: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 год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394,3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млрд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рублей</a:t>
            </a:r>
          </a:p>
          <a:p>
            <a:pPr lvl="0"/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2030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503,5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млрд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рублей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788024" y="1257876"/>
            <a:ext cx="3744000" cy="1584000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отгрузки по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виду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деятельности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«Обрабатывающие производства»:</a:t>
            </a: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2017 год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750,7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млрд рублей</a:t>
            </a: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 год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1 399,7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млрд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рублей</a:t>
            </a:r>
          </a:p>
          <a:p>
            <a:pPr lvl="0"/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2030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2 785,9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млрд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рублей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35387" y="3188158"/>
            <a:ext cx="3744000" cy="1584000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Увеличение ежегодных объемов жилищного строительства:</a:t>
            </a: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2017 год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2,3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млн кв. м</a:t>
            </a: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 год – до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2,8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млн кв.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</a:t>
            </a:r>
            <a:endParaRPr lang="en-US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2030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 – до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3,4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млн кв.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788024" y="3188158"/>
            <a:ext cx="3744000" cy="1584000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Увеличение численности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занятых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сфере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МСП,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включая </a:t>
            </a:r>
            <a:r>
              <a:rPr lang="ru-RU" sz="1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ИП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2017 </a:t>
            </a:r>
            <a:r>
              <a:rPr lang="en-US" sz="1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542,2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тыс. человек</a:t>
            </a: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 год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710,0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тыс. человек </a:t>
            </a:r>
            <a:endParaRPr lang="ru-RU" sz="1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2030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874,6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тыс.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человек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605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Группа 72"/>
          <p:cNvGrpSpPr/>
          <p:nvPr/>
        </p:nvGrpSpPr>
        <p:grpSpPr>
          <a:xfrm>
            <a:off x="395536" y="267494"/>
            <a:ext cx="3960440" cy="96020"/>
            <a:chOff x="395536" y="267494"/>
            <a:chExt cx="3960440" cy="96020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395536" y="267494"/>
              <a:ext cx="936104" cy="96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403648" y="267494"/>
              <a:ext cx="936104" cy="9602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411760" y="267494"/>
              <a:ext cx="936104" cy="9602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419872" y="267494"/>
              <a:ext cx="936104" cy="960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10" name="Заголовок 1"/>
          <p:cNvSpPr txBox="1">
            <a:spLocks/>
          </p:cNvSpPr>
          <p:nvPr/>
        </p:nvSpPr>
        <p:spPr>
          <a:xfrm>
            <a:off x="395536" y="517634"/>
            <a:ext cx="8098138" cy="261610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>
              <a:lnSpc>
                <a:spcPct val="100000"/>
              </a:lnSpc>
              <a:spcAft>
                <a:spcPts val="300"/>
              </a:spcAft>
            </a:pPr>
            <a:r>
              <a:rPr lang="ru-RU" sz="17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ПРИМЕРЫ отраслевых целей: социальная сфера</a:t>
            </a:r>
            <a:endParaRPr lang="ru-RU" sz="1700" spc="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395536" y="915566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Номер слайда 73"/>
          <p:cNvSpPr>
            <a:spLocks noGrp="1"/>
          </p:cNvSpPr>
          <p:nvPr>
            <p:ph type="sldNum" sz="quarter" idx="12"/>
          </p:nvPr>
        </p:nvSpPr>
        <p:spPr>
          <a:xfrm>
            <a:off x="6918300" y="509940"/>
            <a:ext cx="1988648" cy="273844"/>
          </a:xfrm>
        </p:spPr>
        <p:txBody>
          <a:bodyPr/>
          <a:lstStyle/>
          <a:p>
            <a:fld id="{9A72C424-397A-462C-B0E1-697E4658AA3D}" type="slidenum">
              <a:rPr lang="ru-RU" smtClean="0"/>
              <a:t>7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1560" y="1257876"/>
            <a:ext cx="3744000" cy="158400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noAutofit/>
          </a:bodyPr>
          <a:lstStyle/>
          <a:p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Снижение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смертности</a:t>
            </a:r>
            <a: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от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всех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причин: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2017 год –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13,4</a:t>
            </a:r>
            <a:r>
              <a:rPr lang="en-US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тыс.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человек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 –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12,0</a:t>
            </a:r>
            <a:r>
              <a:rPr lang="en-US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тыс.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человек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2030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год –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11,4</a:t>
            </a:r>
            <a:r>
              <a:rPr lang="en-US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тыс.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человек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Прямоугольник 56"/>
          <p:cNvSpPr/>
          <p:nvPr/>
        </p:nvSpPr>
        <p:spPr>
          <a:xfrm>
            <a:off x="4788024" y="1257876"/>
            <a:ext cx="3744000" cy="156966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Увеличение количества победителей и призеров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всероссийской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олимпиады школьников:</a:t>
            </a: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2017 год –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0,44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100 тыс.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человек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 год –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1,0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100 тыс.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человек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2030 год –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2,0</a:t>
            </a:r>
            <a:r>
              <a:rPr lang="en-US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0 </a:t>
            </a:r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на 100 тыс. </a:t>
            </a:r>
            <a:r>
              <a:rPr lang="ru-RU" sz="1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человек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Прямоугольник 57"/>
          <p:cNvSpPr/>
          <p:nvPr/>
        </p:nvSpPr>
        <p:spPr>
          <a:xfrm>
            <a:off x="635387" y="3188158"/>
            <a:ext cx="3744000" cy="156966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Увеличение доли граждан, систематически занимающихся физической культурой и спортом:</a:t>
            </a: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2017 год –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39,2%</a:t>
            </a:r>
            <a:endParaRPr lang="ru-RU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 год –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56,3%</a:t>
            </a:r>
            <a:endParaRPr lang="ru-RU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2030 год –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60,0%</a:t>
            </a:r>
            <a:endParaRPr lang="ru-RU" sz="1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9" name="Прямоугольник 58"/>
          <p:cNvSpPr/>
          <p:nvPr/>
        </p:nvSpPr>
        <p:spPr>
          <a:xfrm>
            <a:off x="4788024" y="3188158"/>
            <a:ext cx="3744000" cy="1569660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square">
            <a:noAutofit/>
          </a:bodyPr>
          <a:lstStyle/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Увеличение суммарного коэффициента рождаемости:</a:t>
            </a: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2017 год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1,460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2024 год – </a:t>
            </a:r>
            <a:r>
              <a:rPr lang="ru-RU" sz="1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1,567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ru-RU" sz="1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2030 год – </a:t>
            </a:r>
            <a:r>
              <a:rPr lang="ru-RU" sz="1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1,639</a:t>
            </a:r>
            <a:endParaRPr lang="ru-RU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143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95536" y="267494"/>
            <a:ext cx="3960440" cy="96020"/>
            <a:chOff x="395536" y="267494"/>
            <a:chExt cx="3960440" cy="960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95536" y="267494"/>
              <a:ext cx="936104" cy="96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03648" y="267494"/>
              <a:ext cx="936104" cy="9602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11760" y="267494"/>
              <a:ext cx="936104" cy="9602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419872" y="267494"/>
              <a:ext cx="936104" cy="960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9" name="Заголовок 1"/>
          <p:cNvSpPr txBox="1">
            <a:spLocks/>
          </p:cNvSpPr>
          <p:nvPr/>
        </p:nvSpPr>
        <p:spPr>
          <a:xfrm>
            <a:off x="395536" y="509938"/>
            <a:ext cx="8098138" cy="276999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>
              <a:lnSpc>
                <a:spcPct val="100000"/>
              </a:lnSpc>
              <a:spcAft>
                <a:spcPts val="400"/>
              </a:spcAft>
            </a:pP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Государственные И МУНИЦИПАЛЬНЫЕ </a:t>
            </a: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программы</a:t>
            </a:r>
            <a:endParaRPr lang="ru-RU" sz="1800" b="1" spc="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915566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Номер слайда 73"/>
          <p:cNvSpPr>
            <a:spLocks noGrp="1"/>
          </p:cNvSpPr>
          <p:nvPr>
            <p:ph type="sldNum" sz="quarter" idx="12"/>
          </p:nvPr>
        </p:nvSpPr>
        <p:spPr>
          <a:xfrm>
            <a:off x="6918300" y="509940"/>
            <a:ext cx="1988648" cy="273844"/>
          </a:xfrm>
        </p:spPr>
        <p:txBody>
          <a:bodyPr/>
          <a:lstStyle/>
          <a:p>
            <a:fld id="{9A72C424-397A-462C-B0E1-697E4658AA3D}" type="slidenum">
              <a:rPr lang="ru-RU" smtClean="0"/>
              <a:t>8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77506" y="1007746"/>
            <a:ext cx="8442029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</a:pP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Постановление Правительства </a:t>
            </a:r>
            <a:r>
              <a:rPr lang="ru-RU" sz="1600" b="1" dirty="0" err="1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</a:t>
            </a: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от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10.01.2018 № </a:t>
            </a: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b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«Об </a:t>
            </a:r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утверждении Порядка разработки, реализации и оценки эффективности государственных программ Ростовской </a:t>
            </a:r>
            <a:r>
              <a:rPr lang="ru-RU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области</a:t>
            </a:r>
          </a:p>
          <a:p>
            <a:pPr>
              <a:spcAft>
                <a:spcPts val="180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Постановление Администрации Белокалитвинского района от 26.02.2018 № 279 </a:t>
            </a:r>
            <a:r>
              <a:rPr lang="ru-RU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</a:t>
            </a:r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 </a:t>
            </a:r>
            <a:r>
              <a:rPr lang="ru-RU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утверждении Порядка разработки, реализации и оценки эффективности </a:t>
            </a:r>
            <a:r>
              <a:rPr lang="ru-RU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муниципальных </a:t>
            </a:r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 </a:t>
            </a:r>
            <a:r>
              <a:rPr lang="ru-RU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Белокалитвинского района»</a:t>
            </a:r>
            <a:endParaRPr lang="ru-RU" sz="1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Распоряжение Правительства </a:t>
            </a: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 от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09.08.2018 № </a:t>
            </a: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43</a:t>
            </a:r>
            <a:b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«Об </a:t>
            </a:r>
            <a:r>
              <a:rPr lang="ru-RU" sz="15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утверждении Перечня государственных программ Ростовской области</a:t>
            </a:r>
            <a:r>
              <a:rPr lang="ru-RU" sz="15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»</a:t>
            </a:r>
          </a:p>
          <a:p>
            <a:pPr>
              <a:spcAft>
                <a:spcPts val="600"/>
              </a:spcAft>
            </a:pPr>
            <a:endParaRPr lang="ru-RU" sz="15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600"/>
              </a:spcAft>
            </a:pP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Распоряжение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Администрации Белокалитвинского района от </a:t>
            </a: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03.09.2018 </a:t>
            </a:r>
            <a:r>
              <a:rPr lang="ru-RU" sz="1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№ </a:t>
            </a:r>
            <a:r>
              <a:rPr lang="ru-RU" sz="16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110 </a:t>
            </a:r>
            <a:r>
              <a:rPr lang="ru-RU" sz="15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«Об утверждении Перечня муниципальных программ Белокалитвинского </a:t>
            </a:r>
            <a:r>
              <a:rPr lang="ru-RU" sz="1500" dirty="0" smtClean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района»</a:t>
            </a:r>
            <a:endParaRPr lang="ru-RU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Aft>
                <a:spcPts val="600"/>
              </a:spcAft>
            </a:pPr>
            <a:endParaRPr lang="ru-RU" sz="15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36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395536" y="267494"/>
            <a:ext cx="3960440" cy="96020"/>
            <a:chOff x="395536" y="267494"/>
            <a:chExt cx="3960440" cy="9602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95536" y="267494"/>
              <a:ext cx="936104" cy="9602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403648" y="267494"/>
              <a:ext cx="936104" cy="96020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411760" y="267494"/>
              <a:ext cx="936104" cy="9602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3419872" y="267494"/>
              <a:ext cx="936104" cy="9602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sp>
        <p:nvSpPr>
          <p:cNvPr id="9" name="Заголовок 1"/>
          <p:cNvSpPr txBox="1">
            <a:spLocks/>
          </p:cNvSpPr>
          <p:nvPr/>
        </p:nvSpPr>
        <p:spPr>
          <a:xfrm>
            <a:off x="395536" y="509938"/>
            <a:ext cx="8098138" cy="276999"/>
          </a:xfrm>
          <a:prstGeom prst="rect">
            <a:avLst/>
          </a:prstGeom>
          <a:noFill/>
        </p:spPr>
        <p:txBody>
          <a:bodyPr vert="horz" wrap="square" lIns="0" tIns="0" rIns="0" bIns="0" rtlCol="0" anchor="ctr">
            <a:spAutoFit/>
          </a:bodyPr>
          <a:lstStyle>
            <a:defPPr>
              <a:defRPr lang="ru-RU"/>
            </a:defPPr>
            <a:lvl1pPr marL="540000">
              <a:lnSpc>
                <a:spcPct val="110000"/>
              </a:lnSpc>
              <a:spcBef>
                <a:spcPct val="0"/>
              </a:spcBef>
              <a:buNone/>
              <a:defRPr sz="2400" cap="all" spc="-1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marL="0">
              <a:lnSpc>
                <a:spcPct val="100000"/>
              </a:lnSpc>
              <a:spcAft>
                <a:spcPts val="400"/>
              </a:spcAft>
            </a:pP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МУНИЦИПАЛЬНЫЕ </a:t>
            </a:r>
            <a:r>
              <a:rPr lang="ru-RU" sz="1800" b="1" spc="0" dirty="0" smtClean="0">
                <a:solidFill>
                  <a:schemeClr val="tx1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программы</a:t>
            </a:r>
            <a:endParaRPr lang="ru-RU" sz="1800" b="1" spc="0" dirty="0">
              <a:solidFill>
                <a:schemeClr val="tx1"/>
              </a:solidFill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395536" y="915566"/>
            <a:ext cx="8424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Номер слайда 73"/>
          <p:cNvSpPr>
            <a:spLocks noGrp="1"/>
          </p:cNvSpPr>
          <p:nvPr>
            <p:ph type="sldNum" sz="quarter" idx="12"/>
          </p:nvPr>
        </p:nvSpPr>
        <p:spPr>
          <a:xfrm>
            <a:off x="6918300" y="509940"/>
            <a:ext cx="1988648" cy="273844"/>
          </a:xfrm>
        </p:spPr>
        <p:txBody>
          <a:bodyPr/>
          <a:lstStyle/>
          <a:p>
            <a:fld id="{9A72C424-397A-462C-B0E1-697E4658AA3D}" type="slidenum">
              <a:rPr lang="ru-RU" smtClean="0"/>
              <a:t>9</a:t>
            </a:fld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377506" y="1007746"/>
            <a:ext cx="8442029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НОВЫЕ </a:t>
            </a: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МУНИЦИПАЛЬНЫЕ </a:t>
            </a: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ПРОГРАММЫ</a:t>
            </a:r>
            <a:b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БЕЛОКАЛИТВИНСКОГО РАЙОНА</a:t>
            </a:r>
            <a:r>
              <a:rPr lang="ru-RU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endParaRPr lang="ru-RU" b="1" dirty="0" smtClean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spcAft>
                <a:spcPts val="2400"/>
              </a:spcAft>
              <a:buFont typeface="Tahoma" panose="020B0604030504040204" pitchFamily="34" charset="0"/>
              <a:buChar char="−"/>
            </a:pP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вступают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силу с 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января 2019 года</a:t>
            </a:r>
          </a:p>
          <a:p>
            <a:pPr marL="285750" indent="-285750">
              <a:spcAft>
                <a:spcPts val="2400"/>
              </a:spcAft>
              <a:buFont typeface="Tahoma" panose="020B0604030504040204" pitchFamily="34" charset="0"/>
              <a:buChar char="−"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учитываются при формировании 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бюджета на 2019-2021 годы</a:t>
            </a:r>
          </a:p>
          <a:p>
            <a:pPr marL="285750" indent="-285750">
              <a:spcAft>
                <a:spcPts val="2400"/>
              </a:spcAft>
              <a:buFont typeface="Tahoma" panose="020B0604030504040204" pitchFamily="34" charset="0"/>
              <a:buChar char="−"/>
            </a:pP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аналогичные действующие </a:t>
            </a: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программы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признаются 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утратившими </a:t>
            </a: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силу </a:t>
            </a: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января 2019 года </a:t>
            </a:r>
            <a:endParaRPr lang="ru-RU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85750" indent="-285750">
              <a:spcAft>
                <a:spcPts val="2400"/>
              </a:spcAft>
              <a:buFont typeface="Tahoma" panose="020B0604030504040204" pitchFamily="34" charset="0"/>
              <a:buChar char="−"/>
            </a:pP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действуют </a:t>
            </a: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 2019 по </a:t>
            </a:r>
            <a:r>
              <a:rPr lang="ru-RU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2030 </a:t>
            </a:r>
            <a:r>
              <a:rPr lang="ru-RU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год </a:t>
            </a: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(период действия Стратегии)</a:t>
            </a:r>
            <a:b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за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исключением </a:t>
            </a:r>
            <a:r>
              <a:rPr lang="ru-RU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программы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«Формирование современной городской среды» (2018 – 2022 годы) </a:t>
            </a:r>
          </a:p>
        </p:txBody>
      </p:sp>
    </p:spTree>
    <p:extLst>
      <p:ext uri="{BB962C8B-B14F-4D97-AF65-F5344CB8AC3E}">
        <p14:creationId xmlns:p14="http://schemas.microsoft.com/office/powerpoint/2010/main" val="253732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1520</TotalTime>
  <Words>423</Words>
  <Application>Microsoft Office PowerPoint</Application>
  <PresentationFormat>Экран (16:9)</PresentationFormat>
  <Paragraphs>148</Paragraphs>
  <Slides>12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Tahoma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riac20</dc:creator>
  <cp:lastModifiedBy>Ольга Аржановcкая</cp:lastModifiedBy>
  <cp:revision>271</cp:revision>
  <cp:lastPrinted>2018-11-01T08:04:32Z</cp:lastPrinted>
  <dcterms:created xsi:type="dcterms:W3CDTF">2018-10-02T16:17:50Z</dcterms:created>
  <dcterms:modified xsi:type="dcterms:W3CDTF">2018-11-01T08:08:05Z</dcterms:modified>
</cp:coreProperties>
</file>